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3" r:id="rId3"/>
    <p:sldId id="287" r:id="rId4"/>
    <p:sldId id="260" r:id="rId5"/>
    <p:sldId id="263" r:id="rId6"/>
    <p:sldId id="272" r:id="rId7"/>
    <p:sldId id="264" r:id="rId8"/>
    <p:sldId id="285" r:id="rId9"/>
    <p:sldId id="284" r:id="rId10"/>
    <p:sldId id="262" r:id="rId11"/>
    <p:sldId id="256" r:id="rId12"/>
    <p:sldId id="257" r:id="rId13"/>
    <p:sldId id="259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Desktop\048196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295400"/>
            <a:ext cx="9036496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6696744" cy="5832648"/>
          </a:xfrm>
        </p:spPr>
        <p:txBody>
          <a:bodyPr>
            <a:noAutofit/>
          </a:bodyPr>
          <a:lstStyle/>
          <a:p>
            <a:endParaRPr lang="ru-RU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ru-RU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ru-RU" sz="4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Родители </a:t>
            </a: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и школа –партнёры. </a:t>
            </a:r>
            <a:endParaRPr lang="ru-RU" sz="4400" b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ru-RU" sz="4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Возможно </a:t>
            </a: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ли это?</a:t>
            </a:r>
          </a:p>
          <a:p>
            <a:endParaRPr lang="ru-RU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3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Desktop\048196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914501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-99392"/>
            <a:ext cx="7848872" cy="6696744"/>
          </a:xfrm>
        </p:spPr>
        <p:txBody>
          <a:bodyPr>
            <a:noAutofit/>
          </a:bodyPr>
          <a:lstStyle/>
          <a:p>
            <a:endParaRPr lang="ru-RU" sz="4400" b="1" dirty="0" smtClean="0"/>
          </a:p>
          <a:p>
            <a:r>
              <a:rPr lang="ru-RU" sz="4400" b="1" dirty="0"/>
              <a:t>   </a:t>
            </a:r>
            <a:r>
              <a:rPr lang="ru-RU" sz="2400" b="1" i="1" dirty="0">
                <a:solidFill>
                  <a:srgbClr val="FF0000"/>
                </a:solidFill>
              </a:rPr>
              <a:t> </a:t>
            </a:r>
            <a:endParaRPr lang="ru-RU" sz="2400" b="1" dirty="0">
              <a:solidFill>
                <a:srgbClr val="FF0000"/>
              </a:solidFill>
            </a:endParaRPr>
          </a:p>
          <a:p>
            <a:pPr algn="l"/>
            <a:r>
              <a:rPr lang="ru-RU" sz="1800" dirty="0"/>
              <a:t>  </a:t>
            </a:r>
            <a:r>
              <a:rPr lang="ru-RU" sz="1800" b="1" dirty="0"/>
              <a:t> </a:t>
            </a:r>
            <a:r>
              <a:rPr lang="ru-RU" sz="1800" b="1" dirty="0">
                <a:solidFill>
                  <a:srgbClr val="00B050"/>
                </a:solidFill>
              </a:rPr>
              <a:t> </a:t>
            </a:r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60648"/>
            <a:ext cx="69847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B050"/>
                </a:solidFill>
              </a:rPr>
              <a:t>Итоги:</a:t>
            </a:r>
            <a:r>
              <a:rPr lang="ru-RU" sz="32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1</a:t>
            </a:r>
            <a:r>
              <a:rPr lang="ru-RU" sz="3200" dirty="0">
                <a:solidFill>
                  <a:srgbClr val="00B050"/>
                </a:solidFill>
              </a:rPr>
              <a:t>. </a:t>
            </a:r>
            <a:r>
              <a:rPr lang="ru-RU" sz="3200" b="1" dirty="0">
                <a:solidFill>
                  <a:srgbClr val="00B050"/>
                </a:solidFill>
              </a:rPr>
              <a:t>родители смогли лучше узнать учителей, увидеть их систему работы  не через призму представлений  детей, а через непосредственный диалог с </a:t>
            </a:r>
            <a:r>
              <a:rPr lang="ru-RU" sz="3200" b="1" dirty="0" smtClean="0">
                <a:solidFill>
                  <a:srgbClr val="00B050"/>
                </a:solidFill>
              </a:rPr>
              <a:t>ними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ru-RU" sz="3200" dirty="0" smtClean="0">
                <a:solidFill>
                  <a:srgbClr val="00B050"/>
                </a:solidFill>
              </a:rPr>
              <a:t>и активное участие в совместной деятельности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</a:t>
            </a:r>
            <a:r>
              <a:rPr lang="ru-RU" sz="3200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sz="320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все педагоги  </a:t>
            </a:r>
            <a:r>
              <a:rPr lang="ru-RU" sz="3200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были готовы проводить площадки для </a:t>
            </a:r>
            <a:r>
              <a:rPr lang="ru-RU" sz="320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родителей, не </a:t>
            </a:r>
            <a:r>
              <a:rPr lang="ru-RU" sz="3200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было инициативности, а также желания обсуждать с коллегами </a:t>
            </a:r>
            <a:r>
              <a:rPr lang="ru-RU" sz="320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методические затруднения</a:t>
            </a:r>
            <a:endParaRPr lang="ru-RU" sz="320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03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shablon-deti-prevyu-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Управленческая деятельность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1600200"/>
            <a:ext cx="81472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Положение </a:t>
            </a:r>
            <a:endParaRPr lang="ru-RU" sz="4400" b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«Образовательный минимум»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Премия Управляющего Совета</a:t>
            </a:r>
          </a:p>
        </p:txBody>
      </p:sp>
    </p:spTree>
    <p:extLst>
      <p:ext uri="{BB962C8B-B14F-4D97-AF65-F5344CB8AC3E}">
        <p14:creationId xmlns:p14="http://schemas.microsoft.com/office/powerpoint/2010/main" val="35344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533650"/>
            <a:ext cx="7920880" cy="41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Нужен ли шанс?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400600"/>
          </a:xfrm>
        </p:spPr>
        <p:txBody>
          <a:bodyPr/>
          <a:lstStyle/>
          <a:p>
            <a:endParaRPr lang="ru-RU" b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</a:t>
            </a:r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образовательного минимума-минимизация количества учащихся, не освоивших базовых знаний по </a:t>
            </a: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предметам (</a:t>
            </a:r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ниже </a:t>
            </a: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или равный 2,7 </a:t>
            </a:r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</a:p>
          <a:p>
            <a:pPr lvl="1" algn="ctr">
              <a:buFont typeface="Wingdings" panose="05000000000000000000" pitchFamily="2" charset="2"/>
              <a:buChar char="ü"/>
            </a:pP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Повышение уровня ответственности всех субъектов за качество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217024" cy="559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Премия </a:t>
            </a:r>
            <a: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Управляющего совета «Личный прорыв»</a:t>
            </a:r>
            <a:b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(инициатива родителей)</a:t>
            </a:r>
            <a:b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Эссе </a:t>
            </a:r>
            <a:r>
              <a:rPr lang="ru-RU" b="1" dirty="0">
                <a:solidFill>
                  <a:srgbClr val="00B050"/>
                </a:solidFill>
              </a:rPr>
              <a:t>о своём совершенствовании  в учебе, спорте, творчестве, </a:t>
            </a:r>
            <a:r>
              <a:rPr lang="ru-RU" b="1" dirty="0" smtClean="0">
                <a:solidFill>
                  <a:srgbClr val="00B050"/>
                </a:solidFill>
              </a:rPr>
              <a:t>о преодолении </a:t>
            </a:r>
            <a:r>
              <a:rPr lang="ru-RU" b="1" dirty="0">
                <a:solidFill>
                  <a:srgbClr val="00B050"/>
                </a:solidFill>
              </a:rPr>
              <a:t>психологических барьеров, </a:t>
            </a:r>
            <a:r>
              <a:rPr lang="ru-RU" b="1" dirty="0" smtClean="0">
                <a:solidFill>
                  <a:srgbClr val="00B050"/>
                </a:solidFill>
              </a:rPr>
              <a:t>об умении </a:t>
            </a:r>
            <a:r>
              <a:rPr lang="ru-RU" b="1" dirty="0">
                <a:solidFill>
                  <a:srgbClr val="00B050"/>
                </a:solidFill>
              </a:rPr>
              <a:t>быть толерантным по </a:t>
            </a:r>
            <a:r>
              <a:rPr lang="ru-RU" b="1" dirty="0" smtClean="0">
                <a:solidFill>
                  <a:srgbClr val="00B050"/>
                </a:solidFill>
              </a:rPr>
              <a:t>отношению </a:t>
            </a:r>
            <a:r>
              <a:rPr lang="ru-RU" b="1" dirty="0">
                <a:solidFill>
                  <a:srgbClr val="00B050"/>
                </a:solidFill>
              </a:rPr>
              <a:t>к другим </a:t>
            </a:r>
            <a:r>
              <a:rPr lang="ru-RU" b="1" dirty="0" smtClean="0">
                <a:solidFill>
                  <a:srgbClr val="00B050"/>
                </a:solidFill>
              </a:rPr>
              <a:t>людям</a:t>
            </a:r>
          </a:p>
          <a:p>
            <a:pPr marL="0" indent="0">
              <a:buNone/>
            </a:pPr>
            <a:endParaRPr lang="ru-RU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Desktop\048196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877409"/>
            <a:ext cx="8712968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Зачем нам нужен поиск новых форм взаимодействия?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B050"/>
                </a:solidFill>
              </a:rPr>
              <a:t>Доверие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B050"/>
                </a:solidFill>
              </a:rPr>
              <a:t>Снижение конфликтности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00B050"/>
                </a:solidFill>
              </a:rPr>
              <a:t>Разрешение конфликтов конструктивно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rgbClr val="00B050"/>
                </a:solidFill>
              </a:rPr>
              <a:t> </a:t>
            </a:r>
            <a:r>
              <a:rPr lang="ru-RU" sz="2800" b="1" dirty="0" smtClean="0">
                <a:solidFill>
                  <a:srgbClr val="00B050"/>
                </a:solidFill>
              </a:rPr>
              <a:t>Профилактика эмоционального выгорания учителя (владение коммуникативной </a:t>
            </a:r>
            <a:r>
              <a:rPr lang="ru-RU" sz="2800" b="1" smtClean="0">
                <a:solidFill>
                  <a:srgbClr val="00B050"/>
                </a:solidFill>
              </a:rPr>
              <a:t>компетентностью)</a:t>
            </a:r>
            <a:endParaRPr lang="ru-RU" sz="28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2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068960"/>
            <a:ext cx="6841009" cy="360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Задачи для взрослых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(изменение условий)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Новые дети</a:t>
            </a:r>
          </a:p>
          <a:p>
            <a:r>
              <a:rPr lang="ru-RU" dirty="0" smtClean="0"/>
              <a:t>Новые родители(смена поколений)</a:t>
            </a:r>
          </a:p>
          <a:p>
            <a:r>
              <a:rPr lang="ru-RU" dirty="0" smtClean="0"/>
              <a:t>Новая образовательная ситуация</a:t>
            </a:r>
          </a:p>
          <a:p>
            <a:r>
              <a:rPr lang="ru-RU" dirty="0" smtClean="0"/>
              <a:t>Новые требования к учителю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7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49689"/>
            <a:ext cx="6841009" cy="360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Направления работы школы с родителями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Интеллектульно-творческий</a:t>
            </a:r>
            <a:r>
              <a:rPr lang="ru-RU" dirty="0" smtClean="0"/>
              <a:t> ресурс</a:t>
            </a:r>
          </a:p>
          <a:p>
            <a:r>
              <a:rPr lang="ru-RU" dirty="0" smtClean="0"/>
              <a:t>Диалог в рамках Образовательной программы</a:t>
            </a:r>
          </a:p>
          <a:p>
            <a:r>
              <a:rPr lang="ru-RU" dirty="0" smtClean="0"/>
              <a:t> Не формальное, а реальное     участие в управлении школой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shablon-deti-prevyu-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Организация воспитательного процесса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929411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Гимназическая ночь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</a:t>
            </a:r>
            <a:r>
              <a:rPr lang="ru-RU" sz="4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сентября как семейный праздник </a:t>
            </a:r>
            <a:r>
              <a:rPr lang="ru-RU" sz="44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(организация площадок)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44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217024" cy="559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Участники учебного процесса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5145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Родительские </a:t>
            </a:r>
            <a:r>
              <a:rPr lang="ru-RU" sz="4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собрания в </a:t>
            </a:r>
            <a:r>
              <a:rPr lang="ru-RU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новом формате</a:t>
            </a:r>
          </a:p>
          <a:p>
            <a:pPr marL="0" indent="0" algn="ctr">
              <a:buNone/>
            </a:pP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(Школа для родителей)</a:t>
            </a:r>
            <a:endParaRPr lang="ru-RU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Общешкольные консультации</a:t>
            </a:r>
            <a:endParaRPr lang="ru-RU" sz="48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Елена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-37517"/>
            <a:ext cx="432048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Елена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1999" cy="177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12167" y="404665"/>
            <a:ext cx="4115817" cy="10081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«Школа для родителей»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2047452"/>
            <a:ext cx="4042792" cy="45498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    открытая </a:t>
            </a:r>
            <a:r>
              <a:rPr lang="ru-RU" sz="2000" b="1" dirty="0">
                <a:solidFill>
                  <a:srgbClr val="00B050"/>
                </a:solidFill>
              </a:rPr>
              <a:t>площадка для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    разговора </a:t>
            </a:r>
            <a:r>
              <a:rPr lang="ru-RU" sz="2000" b="1" dirty="0">
                <a:solidFill>
                  <a:srgbClr val="00B050"/>
                </a:solidFill>
              </a:rPr>
              <a:t>школы и семьи о </a:t>
            </a:r>
            <a:r>
              <a:rPr lang="ru-RU" sz="2000" b="1" dirty="0" smtClean="0">
                <a:solidFill>
                  <a:srgbClr val="00B050"/>
                </a:solidFill>
              </a:rPr>
              <a:t>     содержании образования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     Родители смогли увидеть: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B050"/>
                </a:solidFill>
              </a:rPr>
              <a:t> какие умения необходимо развивать у ребёнка, чтобы он был успешен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B050"/>
                </a:solidFill>
              </a:rPr>
              <a:t>карты индивидуального прогресса учащихся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B050"/>
                </a:solidFill>
              </a:rPr>
              <a:t>систему оценивания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20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000" b="1" u="sng" dirty="0">
              <a:solidFill>
                <a:srgbClr val="00B05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1"/>
            <a:ext cx="4248472" cy="162879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Консультации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 (1 раз в четверть)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645025" y="1975444"/>
            <a:ext cx="4041775" cy="43338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Родители задают вопросы  любому педагогу (специалисту)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Есть возможность подойти ко всем педагогам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Уменьшение количества конфликтных ситуаций или разрешение их внутри ОУ</a:t>
            </a:r>
            <a:r>
              <a:rPr lang="ru-RU" b="1" dirty="0">
                <a:solidFill>
                  <a:srgbClr val="00B050"/>
                </a:solidFill>
              </a:rPr>
              <a:t/>
            </a:r>
            <a:br>
              <a:rPr lang="ru-RU" b="1" dirty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shablon-deti-prevyu-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Анкетирование родителей </a:t>
            </a:r>
            <a:br>
              <a:rPr lang="ru-RU" dirty="0" smtClean="0"/>
            </a:br>
            <a:r>
              <a:rPr lang="ru-RU" dirty="0" smtClean="0"/>
              <a:t>(1 этап)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1385393"/>
            <a:ext cx="7918648" cy="4253407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1.   </a:t>
            </a:r>
            <a:r>
              <a:rPr lang="ru-RU" b="1" dirty="0">
                <a:solidFill>
                  <a:srgbClr val="00B050"/>
                </a:solidFill>
              </a:rPr>
              <a:t>Мониторинг  учебных результатов учащихся на уроках русского языка.</a:t>
            </a:r>
          </a:p>
          <a:p>
            <a:r>
              <a:rPr lang="ru-RU" b="1" dirty="0">
                <a:solidFill>
                  <a:srgbClr val="00B050"/>
                </a:solidFill>
              </a:rPr>
              <a:t>2. Предметы первого года обучения, или как  </a:t>
            </a:r>
            <a:r>
              <a:rPr lang="ru-RU" b="1" dirty="0" smtClean="0">
                <a:solidFill>
                  <a:srgbClr val="00B050"/>
                </a:solidFill>
              </a:rPr>
              <a:t>правильно учить историю и обществознание.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3. Как  в каждом взрастить Пифагора: дифференцированный подход в обучении на уроках математики.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4. Трудности и перспективы  в овладении иностранным языком.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5. «Золотая середина» во взаимоотношениях: родительские ожидания и возможности ребенка.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6. Мы разные – в этом наше богатство (как научиться принимать каждого).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shablon-deti-prevyu-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9614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Работа площадок (2 этап)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r>
              <a:rPr lang="ru-RU" sz="1800" b="1" i="1" dirty="0">
                <a:solidFill>
                  <a:srgbClr val="00B050"/>
                </a:solidFill>
              </a:rPr>
              <a:t>-</a:t>
            </a:r>
            <a:r>
              <a:rPr lang="ru-RU" b="1" i="1" dirty="0">
                <a:solidFill>
                  <a:srgbClr val="00B050"/>
                </a:solidFill>
              </a:rPr>
              <a:t>мастер-класс</a:t>
            </a:r>
          </a:p>
          <a:p>
            <a:r>
              <a:rPr lang="ru-RU" b="1" i="1" dirty="0">
                <a:solidFill>
                  <a:srgbClr val="00B050"/>
                </a:solidFill>
              </a:rPr>
              <a:t>-фрагмент урока </a:t>
            </a:r>
          </a:p>
          <a:p>
            <a:r>
              <a:rPr lang="ru-RU" b="1" i="1" dirty="0">
                <a:solidFill>
                  <a:srgbClr val="00B050"/>
                </a:solidFill>
              </a:rPr>
              <a:t>-тренинг</a:t>
            </a:r>
          </a:p>
          <a:p>
            <a:r>
              <a:rPr lang="ru-RU" b="1" i="1" dirty="0">
                <a:solidFill>
                  <a:srgbClr val="00B050"/>
                </a:solidFill>
              </a:rPr>
              <a:t>-деловая игра</a:t>
            </a:r>
            <a:endParaRPr lang="ru-RU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8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shablon-deti-prevyu-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2241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Рефлексия по классам(3 этап)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/>
          </a:bodyPr>
          <a:lstStyle/>
          <a:p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-открытый микрофон</a:t>
            </a:r>
          </a:p>
          <a:p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-рефлексивный лист </a:t>
            </a:r>
          </a:p>
          <a:p>
            <a:r>
              <a:rPr lang="ru-RU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(для педагогов и родителей)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7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402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</vt:lpstr>
      <vt:lpstr>Задачи для взрослых  (изменение условий)</vt:lpstr>
      <vt:lpstr>Направления работы школы с родителями </vt:lpstr>
      <vt:lpstr>Организация воспитательного процесса</vt:lpstr>
      <vt:lpstr>Участники учебного процесса</vt:lpstr>
      <vt:lpstr>Презентация PowerPoint</vt:lpstr>
      <vt:lpstr>Анкетирование родителей  (1 этап)</vt:lpstr>
      <vt:lpstr>Работа площадок (2 этап)</vt:lpstr>
      <vt:lpstr>Рефлексия по классам(3 этап)</vt:lpstr>
      <vt:lpstr> </vt:lpstr>
      <vt:lpstr>Управленческая деятельность</vt:lpstr>
      <vt:lpstr>Нужен ли шанс?</vt:lpstr>
      <vt:lpstr>  Премия Управляющего совета «Личный прорыв» (инициатива родителей) </vt:lpstr>
      <vt:lpstr>Зачем нам нужен поиск новых форм взаимодействия?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Елена</dc:creator>
  <cp:lastModifiedBy>Татьяна Копылова</cp:lastModifiedBy>
  <cp:revision>82</cp:revision>
  <dcterms:created xsi:type="dcterms:W3CDTF">2015-08-27T16:17:17Z</dcterms:created>
  <dcterms:modified xsi:type="dcterms:W3CDTF">2019-04-16T10:13:01Z</dcterms:modified>
</cp:coreProperties>
</file>