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07" r:id="rId2"/>
    <p:sldId id="308" r:id="rId3"/>
    <p:sldId id="274" r:id="rId4"/>
    <p:sldId id="287" r:id="rId5"/>
    <p:sldId id="289" r:id="rId6"/>
    <p:sldId id="293" r:id="rId7"/>
    <p:sldId id="290" r:id="rId8"/>
    <p:sldId id="292" r:id="rId9"/>
    <p:sldId id="291" r:id="rId10"/>
    <p:sldId id="294" r:id="rId11"/>
    <p:sldId id="295" r:id="rId12"/>
    <p:sldId id="296" r:id="rId13"/>
    <p:sldId id="301" r:id="rId14"/>
    <p:sldId id="298" r:id="rId15"/>
    <p:sldId id="299" r:id="rId16"/>
    <p:sldId id="300" r:id="rId17"/>
    <p:sldId id="297" r:id="rId18"/>
    <p:sldId id="302" r:id="rId19"/>
    <p:sldId id="305" r:id="rId20"/>
    <p:sldId id="306" r:id="rId21"/>
    <p:sldId id="303" r:id="rId22"/>
    <p:sldId id="322" r:id="rId23"/>
    <p:sldId id="324" r:id="rId24"/>
    <p:sldId id="321" r:id="rId25"/>
    <p:sldId id="325" r:id="rId26"/>
    <p:sldId id="319" r:id="rId27"/>
    <p:sldId id="318" r:id="rId28"/>
    <p:sldId id="328" r:id="rId29"/>
    <p:sldId id="317" r:id="rId30"/>
    <p:sldId id="316" r:id="rId31"/>
    <p:sldId id="32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4" d="100"/>
          <a:sy n="8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jpe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jpe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3FF3D0-6C1E-41C1-BFC3-4D07C636284A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E5C093-0790-4DF9-B508-FE4AEFA95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457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ACCE5A-60DE-4DED-86F1-A1B5ACCEA4A5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C549E0-1686-4735-8CC9-5B7E02AD73BE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1C044DF-B054-4476-919C-ECCDDD63D605}" type="slidenum">
              <a:rPr lang="ru-RU" altLang="ru-RU" smtClean="0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C5FC3-F6FC-44FD-A139-AEFE5427CE02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72E800-17D2-4163-B799-CE395554A934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365657-D83C-49FD-A68C-F803BCCCBDBA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623A19-7E94-483D-8D23-B03E23695CFC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44D59C-DA2D-4C1A-BA46-C006A55B4309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93187F-C9DF-4A95-A36E-8AD2B7C86B37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6FA4F7-5B41-4857-B9FF-8816ED1782F8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98220-6795-45B7-A11E-79C42B564FAD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34B3C-42DD-4164-BF51-E16669018D56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F9E2-2CA5-426C-B8FA-1C4D2F840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963FF-E754-473D-819E-762732A6A39B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DC070-C78E-4031-BECE-973C9F0E4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0B6F-F0F7-47DA-B036-16EEFAA0F880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1FD8C-63A2-4F5C-8B4D-185B0ABB7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5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0EE00-A531-4B5C-87A0-3B53DFDE731E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7798-686D-49ED-BB82-DFDDBB445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23800-9138-409D-8C39-D33D892191F5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28CF0-9405-4001-BB79-B9D33627B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7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16E98-A99E-445D-9898-1CB73ED2CF9E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C6F5-4B9D-4839-A963-28729F9DE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1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D75E-B3D6-45AA-BD00-118823F7D170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D030E-BE1F-45CC-B242-63B3FFB7D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7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92374-C442-48E4-B9E2-0CC4AD134327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AE2E-83F6-4CA9-8E12-D625A4841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8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D9D6D-7079-48AA-A8CA-2BA2673C4FFB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A9A3-E8F1-49F0-B7AA-6DB600DE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5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D0E5E-5A3F-4137-8426-6ABCA81BF636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2EF3-260E-4744-9580-2C00FADB4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6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3A76C-92A2-4627-86B2-FDC986F161E6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E5129-ECBB-42F9-8CC0-2830B0519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6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D91E16-99FA-4C0E-95EA-53FA133FE27E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C186AA-6D4D-4D42-9D0F-033D5BDC3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56388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ru-RU" altLang="ru-RU" sz="3600" dirty="0" smtClean="0"/>
              <a:t>Городской методический семинар</a:t>
            </a:r>
            <a:br>
              <a:rPr lang="ru-RU" altLang="ru-RU" sz="3600" dirty="0" smtClean="0"/>
            </a:br>
            <a:r>
              <a:rPr lang="ru-RU" altLang="ru-RU" sz="3600" dirty="0" smtClean="0"/>
              <a:t/>
            </a:r>
            <a:br>
              <a:rPr lang="ru-RU" altLang="ru-RU" sz="3600" dirty="0" smtClean="0"/>
            </a:br>
            <a:r>
              <a:rPr lang="ru-RU" altLang="ru-RU" sz="3600" b="1" i="1" dirty="0" smtClean="0">
                <a:solidFill>
                  <a:srgbClr val="C00000"/>
                </a:solidFill>
              </a:rPr>
              <a:t>«Профессиональная деятельность учителя начальных классов в рамках реализации ФГОС и профессионального стандарта»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000" dirty="0" smtClean="0"/>
              <a:t>09.10.2018/25.10.2018</a:t>
            </a:r>
            <a:r>
              <a:rPr lang="en-US" altLang="ru-RU" sz="2000" i="1" dirty="0" smtClean="0">
                <a:solidFill>
                  <a:srgbClr val="C00000"/>
                </a:solidFill>
              </a:rPr>
              <a:t/>
            </a:r>
            <a:br>
              <a:rPr lang="en-US" altLang="ru-RU" sz="2000" i="1" dirty="0" smtClean="0">
                <a:solidFill>
                  <a:srgbClr val="C00000"/>
                </a:solidFill>
              </a:rPr>
            </a:br>
            <a:r>
              <a:rPr lang="ru-RU" altLang="ru-RU" sz="2400" b="1" i="1" dirty="0" smtClean="0">
                <a:solidFill>
                  <a:srgbClr val="C00000"/>
                </a:solidFill>
              </a:rPr>
              <a:t>                                                              </a:t>
            </a:r>
            <a:br>
              <a:rPr lang="ru-RU" altLang="ru-RU" sz="2400" b="1" i="1" dirty="0" smtClean="0">
                <a:solidFill>
                  <a:srgbClr val="C00000"/>
                </a:solidFill>
              </a:rPr>
            </a:br>
            <a:r>
              <a:rPr lang="ru-RU" altLang="ru-RU" sz="2400" dirty="0" smtClean="0"/>
              <a:t>                                                                                      </a:t>
            </a:r>
            <a:r>
              <a:rPr lang="ru-RU" altLang="ru-RU" sz="2000" i="1" dirty="0" smtClean="0"/>
              <a:t>Воробьева Т.Б</a:t>
            </a:r>
            <a:r>
              <a:rPr lang="ru-RU" altLang="ru-RU" sz="2000" i="1" dirty="0" smtClean="0">
                <a:latin typeface="Arial" charset="0"/>
              </a:rPr>
              <a:t>.</a:t>
            </a:r>
            <a:r>
              <a:rPr lang="ru-RU" altLang="ru-RU" sz="2000" i="1" dirty="0" smtClean="0"/>
              <a:t>, </a:t>
            </a:r>
            <a:br>
              <a:rPr lang="ru-RU" altLang="ru-RU" sz="2000" i="1" dirty="0" smtClean="0"/>
            </a:br>
            <a:r>
              <a:rPr lang="ru-RU" altLang="ru-RU" sz="2000" i="1" dirty="0" smtClean="0"/>
              <a:t>                                                                                                      Яковлева Н.В</a:t>
            </a:r>
            <a:r>
              <a:rPr lang="ru-RU" altLang="ru-RU" sz="24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 и профстандарт</a:t>
            </a:r>
            <a:endParaRPr lang="ru-RU" altLang="ru-RU" sz="320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ru-RU" altLang="ru-RU" sz="2400" smtClean="0"/>
              <a:t>Профстандарт педагога – это требования к профессионализму и личности учителя </a:t>
            </a:r>
          </a:p>
          <a:p>
            <a:pPr eaLnBrk="1" hangingPunct="1">
              <a:spcBef>
                <a:spcPts val="1800"/>
              </a:spcBef>
            </a:pPr>
            <a:r>
              <a:rPr lang="ru-RU" altLang="ru-RU" sz="2400" smtClean="0"/>
              <a:t>ФГОС предъявляет требования к результатам образования</a:t>
            </a:r>
          </a:p>
          <a:p>
            <a:pPr eaLnBrk="1" hangingPunct="1">
              <a:spcBef>
                <a:spcPts val="1800"/>
              </a:spcBef>
            </a:pPr>
            <a:r>
              <a:rPr lang="ru-RU" altLang="ru-RU" sz="2400" smtClean="0"/>
              <a:t>Одна из двух региональных форм и процедуры аттестации педагогических работников</a:t>
            </a:r>
            <a:r>
              <a:rPr lang="ru-RU" altLang="ru-RU" sz="2400" b="1" smtClean="0"/>
              <a:t> </a:t>
            </a:r>
            <a:endParaRPr lang="ru-RU" altLang="ru-RU" sz="2400" smtClean="0"/>
          </a:p>
          <a:p>
            <a:pPr eaLnBrk="1" hangingPunct="1">
              <a:spcBef>
                <a:spcPts val="1800"/>
              </a:spcBef>
              <a:buFont typeface="Arial" charset="0"/>
              <a:buNone/>
            </a:pPr>
            <a:r>
              <a:rPr lang="ru-RU" altLang="ru-RU" sz="2400" b="1" smtClean="0"/>
              <a:t>     </a:t>
            </a:r>
            <a:r>
              <a:rPr lang="ru-RU" altLang="ru-RU" sz="2400" b="1" i="1" smtClean="0"/>
              <a:t>«Описание </a:t>
            </a:r>
            <a:r>
              <a:rPr lang="ru-RU" altLang="ru-RU" sz="2400" b="1" i="1" u="sng" smtClean="0"/>
              <a:t>результатов</a:t>
            </a:r>
            <a:r>
              <a:rPr lang="ru-RU" altLang="ru-RU" sz="2400" b="1" i="1" smtClean="0"/>
              <a:t> профессиональной педагогической деятельности </a:t>
            </a:r>
            <a:br>
              <a:rPr lang="ru-RU" altLang="ru-RU" sz="2400" b="1" i="1" smtClean="0"/>
            </a:br>
            <a:r>
              <a:rPr lang="ru-RU" altLang="ru-RU" sz="2400" b="1" i="1" smtClean="0"/>
              <a:t>в соответствии с образовательной программой образовательного учреждения»</a:t>
            </a:r>
            <a:endParaRPr lang="ru-RU" altLang="ru-RU" sz="2400" i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181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ru-RU" altLang="ru-RU" sz="2400" b="1" smtClean="0"/>
              <a:t>ООП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r>
              <a:rPr lang="ru-RU" altLang="ru-RU" sz="2400" smtClean="0"/>
              <a:t>    - как деятельность педагога (методическая тема, применяемые технологии, планируемые результаты) соотносится с задачами ООП школы? 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ru-RU" altLang="ru-RU" sz="2400" b="1" smtClean="0"/>
              <a:t>Системно-деятельностный подход </a:t>
            </a:r>
            <a:r>
              <a:rPr lang="ru-RU" altLang="ru-RU" sz="2400" smtClean="0"/>
              <a:t>как методологическая основа стандарта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ru-RU" altLang="ru-RU" sz="2400" smtClean="0"/>
              <a:t>    - какие технологии, способы работы применяются?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smtClean="0"/>
              <a:t>    - на какие группы результатов направлены (личностные, метапредметные, предметные)?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smtClean="0"/>
              <a:t>    - как проявляются (описываются, анализируются) данные результаты?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1028" name="Содержимое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55626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ru-RU" altLang="ru-RU" sz="2400" b="1" smtClean="0"/>
              <a:t>Технологическая карта урока</a:t>
            </a:r>
          </a:p>
          <a:p>
            <a:pPr eaLnBrk="1" hangingPunct="1">
              <a:spcBef>
                <a:spcPts val="1200"/>
              </a:spcBef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r>
              <a:rPr lang="ru-RU" altLang="ru-RU" sz="2400" smtClean="0"/>
              <a:t>    </a:t>
            </a:r>
          </a:p>
        </p:txBody>
      </p:sp>
      <p:graphicFrame>
        <p:nvGraphicFramePr>
          <p:cNvPr id="1026" name="Object 2" descr="Пергамент"/>
          <p:cNvGraphicFramePr>
            <a:graphicFrameLocks noChangeAspect="1"/>
          </p:cNvGraphicFramePr>
          <p:nvPr/>
        </p:nvGraphicFramePr>
        <p:xfrm>
          <a:off x="155575" y="1143000"/>
          <a:ext cx="8878888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окумент" r:id="rId5" imgW="10520272" imgH="6683268" progId="">
                  <p:embed/>
                </p:oleObj>
              </mc:Choice>
              <mc:Fallback>
                <p:oleObj name="Документ" r:id="rId5" imgW="10520272" imgH="6683268" progId="">
                  <p:embed/>
                  <p:pic>
                    <p:nvPicPr>
                      <p:cNvPr id="0" name="Object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143000"/>
                        <a:ext cx="8878888" cy="5605463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tx1"/>
                        </a:solidFill>
                        <a:prstDash val="lgDashDot"/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4102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b="1" smtClean="0"/>
              <a:t>Технологическая карта урока</a:t>
            </a:r>
          </a:p>
          <a:p>
            <a:pPr eaLnBrk="1" hangingPunct="1">
              <a:spcBef>
                <a:spcPts val="1200"/>
              </a:spcBef>
            </a:pPr>
            <a:endParaRPr lang="ru-RU" altLang="ru-RU" sz="2400" b="1" smtClean="0"/>
          </a:p>
          <a:p>
            <a:pPr eaLnBrk="1" hangingPunct="1"/>
            <a:r>
              <a:rPr lang="ru-RU" altLang="ru-RU" sz="2400" smtClean="0"/>
              <a:t>ФИО учителя</a:t>
            </a:r>
          </a:p>
          <a:p>
            <a:pPr eaLnBrk="1" hangingPunct="1"/>
            <a:r>
              <a:rPr lang="ru-RU" altLang="ru-RU" sz="2400" smtClean="0"/>
              <a:t>Класс </a:t>
            </a:r>
          </a:p>
          <a:p>
            <a:pPr eaLnBrk="1" hangingPunct="1"/>
            <a:r>
              <a:rPr lang="ru-RU" altLang="ru-RU" sz="2400" smtClean="0"/>
              <a:t>УМК  </a:t>
            </a:r>
          </a:p>
          <a:p>
            <a:pPr eaLnBrk="1" hangingPunct="1"/>
            <a:r>
              <a:rPr lang="ru-RU" altLang="ru-RU" sz="2400" smtClean="0"/>
              <a:t>Предмет</a:t>
            </a:r>
          </a:p>
          <a:p>
            <a:pPr eaLnBrk="1" hangingPunct="1"/>
            <a:r>
              <a:rPr lang="ru-RU" altLang="ru-RU" sz="2400" smtClean="0"/>
              <a:t>Тема</a:t>
            </a:r>
          </a:p>
          <a:p>
            <a:pPr eaLnBrk="1" hangingPunct="1"/>
            <a:r>
              <a:rPr lang="ru-RU" altLang="ru-RU" sz="2400" smtClean="0"/>
              <a:t>Тип урока</a:t>
            </a:r>
          </a:p>
          <a:p>
            <a:pPr eaLnBrk="1" hangingPunct="1"/>
            <a:r>
              <a:rPr lang="ru-RU" altLang="ru-RU" sz="2400" smtClean="0"/>
              <a:t>Место и роль урока в изучаемой теме</a:t>
            </a:r>
          </a:p>
          <a:p>
            <a:pPr eaLnBrk="1" hangingPunct="1"/>
            <a:r>
              <a:rPr lang="ru-RU" altLang="ru-RU" sz="2400" smtClean="0"/>
              <a:t>Цель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48768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b="1" smtClean="0"/>
              <a:t>Технологическая карта урока </a:t>
            </a:r>
            <a:r>
              <a:rPr lang="ru-RU" altLang="ru-RU" sz="1600" i="1" smtClean="0"/>
              <a:t>(пример)</a:t>
            </a:r>
          </a:p>
          <a:p>
            <a:pPr eaLnBrk="1" hangingPunct="1">
              <a:spcBef>
                <a:spcPts val="1200"/>
              </a:spcBef>
            </a:pPr>
            <a:endParaRPr lang="ru-RU" altLang="ru-RU" sz="2400" b="1" smtClean="0"/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ФИО учителя: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______</a:t>
            </a:r>
            <a:r>
              <a:rPr lang="en-US" altLang="ru-RU" sz="2000" smtClean="0">
                <a:latin typeface="Times New Roman" pitchFamily="18" charset="0"/>
                <a:cs typeface="Times New Roman" pitchFamily="18" charset="0"/>
              </a:rPr>
              <a:t>XXX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___________</a:t>
            </a:r>
          </a:p>
          <a:p>
            <a:pPr eaLnBrk="1" hangingPunct="1"/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Класс: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УМК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«Школа России»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 Литературное чтение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 «Русские писатели»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 урок отработки умений и рефлексии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Место и роль урока в изучаемой теме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 14 урок,  обобщающий по разделу «Русские писатели»</a:t>
            </a:r>
          </a:p>
          <a:p>
            <a:pPr eaLnBrk="1" hangingPunct="1"/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 Систематизация и обобщение знаний по разделу «Русские писатели»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2052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867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b="1" smtClean="0"/>
              <a:t>Технологическая карта урока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1800" smtClean="0"/>
              <a:t>*Таблица заполняется с учетом этапа формирования, применения или контроля предметных знаний, действий, УУД по конкретной теме (заполнение всех граф таблицы необязательно).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ru-RU" altLang="ru-RU" sz="2400" b="1" smtClean="0"/>
          </a:p>
        </p:txBody>
      </p:sp>
      <p:graphicFrame>
        <p:nvGraphicFramePr>
          <p:cNvPr id="2050" name="Object 2" descr="Пергамент"/>
          <p:cNvGraphicFramePr>
            <a:graphicFrameLocks noChangeAspect="1"/>
          </p:cNvGraphicFramePr>
          <p:nvPr/>
        </p:nvGraphicFramePr>
        <p:xfrm>
          <a:off x="238125" y="1371600"/>
          <a:ext cx="8753475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Документ" r:id="rId5" imgW="10088617" imgH="4618354" progId="">
                  <p:embed/>
                </p:oleObj>
              </mc:Choice>
              <mc:Fallback>
                <p:oleObj name="Документ" r:id="rId5" imgW="10088617" imgH="4618354" progId="">
                  <p:embed/>
                  <p:pic>
                    <p:nvPicPr>
                      <p:cNvPr id="0" name="Object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1371600"/>
                        <a:ext cx="8753475" cy="40513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3076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4102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ru-RU" altLang="ru-RU" sz="2400" b="1" smtClean="0"/>
              <a:t>Технологическая карта урока</a:t>
            </a:r>
            <a:r>
              <a:rPr lang="ru-RU" altLang="ru-RU" sz="2400" i="1" smtClean="0"/>
              <a:t> </a:t>
            </a:r>
            <a:r>
              <a:rPr lang="ru-RU" altLang="ru-RU" sz="1600" i="1" smtClean="0"/>
              <a:t>(пример)</a:t>
            </a:r>
            <a:endParaRPr lang="ru-RU" altLang="ru-RU" sz="1600" b="1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4800" y="1371600"/>
          <a:ext cx="8650288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окумент" r:id="rId5" imgW="10368677" imgH="6822071" progId="">
                  <p:embed/>
                </p:oleObj>
              </mc:Choice>
              <mc:Fallback>
                <p:oleObj name="Документ" r:id="rId5" imgW="10368677" imgH="6822071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8650288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ФГОС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715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Технологическая карта урока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900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** Этапы указываются в соответствии с типом урока, реализуемой педагогом технологии, методики 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</p:txBody>
      </p:sp>
      <p:graphicFrame>
        <p:nvGraphicFramePr>
          <p:cNvPr id="4098" name="Object 3" descr="Пергамент"/>
          <p:cNvGraphicFramePr>
            <a:graphicFrameLocks noChangeAspect="1"/>
          </p:cNvGraphicFramePr>
          <p:nvPr/>
        </p:nvGraphicFramePr>
        <p:xfrm>
          <a:off x="152400" y="1219200"/>
          <a:ext cx="8839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окумент" r:id="rId5" imgW="10565633" imgH="4535424" progId="">
                  <p:embed/>
                </p:oleObj>
              </mc:Choice>
              <mc:Fallback>
                <p:oleObj name="Документ" r:id="rId5" imgW="10565633" imgH="4535424" progId="">
                  <p:embed/>
                  <p:pic>
                    <p:nvPicPr>
                      <p:cNvPr id="0" name="Object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8839200" cy="44196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10000" y="28194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B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УРОК</a:t>
            </a:r>
            <a:endParaRPr lang="ru-RU" sz="2000" b="1">
              <a:solidFill>
                <a:srgbClr val="B4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553200" y="4191000"/>
            <a:ext cx="2362200" cy="1219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включение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нового знания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 в систему знаний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838200" y="9144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постановка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проблемы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33400" y="44196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организационный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момент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57200" y="28956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актуализация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опорных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знаний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505200" y="49530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рефлексия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562600" y="9144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открытие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нов</a:t>
            </a:r>
            <a:r>
              <a:rPr lang="ru-RU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ых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знани</a:t>
            </a:r>
            <a:r>
              <a:rPr lang="ru-RU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й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553200" y="25908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первичное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закрепление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 flipV="1">
            <a:off x="4724400" y="1600200"/>
            <a:ext cx="14478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H="1" flipV="1">
            <a:off x="2819400" y="1600200"/>
            <a:ext cx="17526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4648200" y="3352800"/>
            <a:ext cx="0" cy="1524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V="1">
            <a:off x="5638800" y="2971800"/>
            <a:ext cx="762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4724400" y="3352800"/>
            <a:ext cx="15240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 flipH="1">
            <a:off x="2971800" y="3352800"/>
            <a:ext cx="1600200" cy="1143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Line 18"/>
          <p:cNvSpPr>
            <a:spLocks noChangeShapeType="1"/>
          </p:cNvSpPr>
          <p:nvPr/>
        </p:nvSpPr>
        <p:spPr bwMode="auto">
          <a:xfrm flipH="1">
            <a:off x="2819400" y="3048000"/>
            <a:ext cx="9906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990600"/>
            <a:ext cx="7239000" cy="54102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1. Организационный момент</a:t>
            </a:r>
            <a:r>
              <a:rPr lang="ru-RU" sz="22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i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включение учащихся в деятельность на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личностно - значимом уровне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«Хочу, потому что могу</a:t>
            </a: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»</a:t>
            </a:r>
            <a:r>
              <a:rPr lang="ru-RU" sz="2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II. Актуализация знаний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повторение изученного материала, необходимого для </a:t>
            </a: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«открытия нового знания»,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выявление затруднений в индивидуальной деятельности каждого учащегося.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III. Постановка учебной задачи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обсуждение затруднений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(«Почему возникли затруднения?», «Чего мы ещё не знаем?»)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Проговаривание цели урока в виде вопроса, на который предстоит ответить, или в виде темы урока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IV. «Открытие нового знания»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b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(построение проекта выхода из затруднения)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Этап изучения новых знаний и способов действий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endParaRPr lang="ru-RU" sz="2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1752600" y="304800"/>
            <a:ext cx="716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latin typeface="Calibri" pitchFamily="34" charset="0"/>
              </a:rPr>
              <a:t>Структура урока в рамках деятельностного подхода</a:t>
            </a:r>
            <a:endParaRPr lang="ru-RU" altLang="ru-RU" sz="2400">
              <a:latin typeface="Calibri" pitchFamily="34" charset="0"/>
            </a:endParaRPr>
          </a:p>
        </p:txBody>
      </p:sp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228600" y="9144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b="1"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ФГОС</a:t>
            </a:r>
            <a:endParaRPr lang="ru-RU" altLang="ru-RU" sz="2000">
              <a:latin typeface="Calibri" pitchFamily="34" charset="0"/>
              <a:ea typeface="Times New Roman" pitchFamily="18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105400"/>
          </a:xfrm>
        </p:spPr>
        <p:txBody>
          <a:bodyPr/>
          <a:lstStyle/>
          <a:p>
            <a:pPr algn="l" eaLnBrk="1" hangingPunct="1"/>
            <a:r>
              <a:rPr lang="ru-RU" altLang="ru-RU" sz="2800" b="1" i="1" smtClean="0">
                <a:solidFill>
                  <a:srgbClr val="C00000"/>
                </a:solidFill>
              </a:rPr>
              <a:t>«</a:t>
            </a:r>
            <a:r>
              <a:rPr lang="en-US" altLang="ru-RU" sz="2800" b="1" i="1" smtClean="0">
                <a:solidFill>
                  <a:srgbClr val="C00000"/>
                </a:solidFill>
              </a:rPr>
              <a:t>Мир стал динамичным. </a:t>
            </a:r>
            <a:r>
              <a:rPr lang="ru-RU" altLang="ru-RU" sz="2800" b="1" i="1" smtClean="0">
                <a:solidFill>
                  <a:srgbClr val="C00000"/>
                </a:solidFill>
              </a:rPr>
              <a:t/>
            </a:r>
            <a:br>
              <a:rPr lang="ru-RU" altLang="ru-RU" sz="2800" b="1" i="1" smtClean="0">
                <a:solidFill>
                  <a:srgbClr val="C00000"/>
                </a:solidFill>
              </a:rPr>
            </a:br>
            <a:r>
              <a:rPr lang="en-US" altLang="ru-RU" sz="2800" b="1" i="1" smtClean="0">
                <a:solidFill>
                  <a:srgbClr val="C00000"/>
                </a:solidFill>
              </a:rPr>
              <a:t>Новый день приносит новые задачи. От решения этих задач зависит не отметка в дневнике, а жизнь планеты, государства, семьи, каждого из нас. </a:t>
            </a:r>
            <a:r>
              <a:rPr lang="ru-RU" altLang="ru-RU" sz="2800" b="1" i="1" smtClean="0">
                <a:solidFill>
                  <a:srgbClr val="C00000"/>
                </a:solidFill>
              </a:rPr>
              <a:t/>
            </a:r>
            <a:br>
              <a:rPr lang="ru-RU" altLang="ru-RU" sz="2800" b="1" i="1" smtClean="0">
                <a:solidFill>
                  <a:srgbClr val="C00000"/>
                </a:solidFill>
              </a:rPr>
            </a:br>
            <a:r>
              <a:rPr lang="en-US" altLang="ru-RU" sz="2800" b="1" i="1" smtClean="0">
                <a:solidFill>
                  <a:srgbClr val="C00000"/>
                </a:solidFill>
              </a:rPr>
              <a:t>Современному миру нужны яркие личности, нужны талантливые учителя. </a:t>
            </a:r>
            <a:r>
              <a:rPr lang="ru-RU" altLang="ru-RU" sz="2800" b="1" i="1" smtClean="0">
                <a:solidFill>
                  <a:srgbClr val="C00000"/>
                </a:solidFill>
              </a:rPr>
              <a:t/>
            </a:r>
            <a:br>
              <a:rPr lang="ru-RU" altLang="ru-RU" sz="2800" b="1" i="1" smtClean="0">
                <a:solidFill>
                  <a:srgbClr val="C00000"/>
                </a:solidFill>
              </a:rPr>
            </a:br>
            <a:r>
              <a:rPr lang="en-US" altLang="ru-RU" sz="2800" b="1" i="1" smtClean="0">
                <a:solidFill>
                  <a:srgbClr val="C00000"/>
                </a:solidFill>
              </a:rPr>
              <a:t>Серость порождает серость. </a:t>
            </a:r>
            <a:r>
              <a:rPr lang="ru-RU" altLang="ru-RU" sz="2800" b="1" i="1" smtClean="0">
                <a:solidFill>
                  <a:srgbClr val="C00000"/>
                </a:solidFill>
              </a:rPr>
              <a:t/>
            </a:r>
            <a:br>
              <a:rPr lang="ru-RU" altLang="ru-RU" sz="2800" b="1" i="1" smtClean="0">
                <a:solidFill>
                  <a:srgbClr val="C00000"/>
                </a:solidFill>
              </a:rPr>
            </a:br>
            <a:r>
              <a:rPr lang="en-US" altLang="ru-RU" sz="2800" b="1" i="1" smtClean="0">
                <a:solidFill>
                  <a:srgbClr val="C00000"/>
                </a:solidFill>
              </a:rPr>
              <a:t>Огонь зажигает огонь</a:t>
            </a:r>
            <a:r>
              <a:rPr lang="ru-RU" altLang="ru-RU" sz="2800" b="1" i="1" smtClean="0">
                <a:solidFill>
                  <a:srgbClr val="C00000"/>
                </a:solidFill>
              </a:rPr>
              <a:t>.</a:t>
            </a:r>
            <a:r>
              <a:rPr lang="en-US" altLang="ru-RU" sz="2800" b="1" i="1" smtClean="0">
                <a:solidFill>
                  <a:srgbClr val="C00000"/>
                </a:solidFill>
              </a:rPr>
              <a:t>»</a:t>
            </a:r>
            <a:r>
              <a:rPr lang="en-US" altLang="ru-RU" sz="2400" b="1" i="1" smtClean="0">
                <a:solidFill>
                  <a:srgbClr val="C00000"/>
                </a:solidFill>
              </a:rPr>
              <a:t/>
            </a:r>
            <a:br>
              <a:rPr lang="en-US" altLang="ru-RU" sz="2400" b="1" i="1" smtClean="0">
                <a:solidFill>
                  <a:srgbClr val="C00000"/>
                </a:solidFill>
              </a:rPr>
            </a:br>
            <a:r>
              <a:rPr lang="ru-RU" altLang="ru-RU" sz="2400" b="1" i="1" smtClean="0">
                <a:solidFill>
                  <a:srgbClr val="C00000"/>
                </a:solidFill>
              </a:rPr>
              <a:t>                                                              </a:t>
            </a:r>
            <a:br>
              <a:rPr lang="ru-RU" altLang="ru-RU" sz="2400" b="1" i="1" smtClean="0">
                <a:solidFill>
                  <a:srgbClr val="C00000"/>
                </a:solidFill>
              </a:rPr>
            </a:br>
            <a:r>
              <a:rPr lang="ru-RU" altLang="ru-RU" sz="2400" b="1" i="1" smtClean="0">
                <a:solidFill>
                  <a:srgbClr val="C00000"/>
                </a:solidFill>
              </a:rPr>
              <a:t>                                                                                       </a:t>
            </a:r>
            <a:r>
              <a:rPr lang="en-US" altLang="ru-RU" sz="2000" b="1" smtClean="0"/>
              <a:t>Анатолий Гин</a:t>
            </a:r>
            <a:endParaRPr lang="ru-RU" altLang="ru-RU" sz="2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7162800" cy="52419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V</a:t>
            </a:r>
            <a:r>
              <a:rPr lang="ru-RU" sz="22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. Первичное </a:t>
            </a: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закрепление</a:t>
            </a:r>
            <a:r>
              <a:rPr lang="ru-RU" sz="2200" dirty="0" smtClean="0"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latin typeface="+mn-lt"/>
                <a:cs typeface="Times New Roman" pitchFamily="18" charset="0"/>
              </a:rPr>
              <a:t/>
            </a:r>
            <a:br>
              <a:rPr lang="ru-RU" sz="2200" dirty="0">
                <a:latin typeface="+mn-lt"/>
                <a:cs typeface="Times New Roman" pitchFamily="18" charset="0"/>
              </a:rPr>
            </a:br>
            <a:r>
              <a: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Этап закрепления  знаний и способов действий</a:t>
            </a:r>
            <a:r>
              <a:rPr lang="ru-RU" sz="2200" i="1" dirty="0">
                <a:latin typeface="+mn-lt"/>
                <a:cs typeface="Times New Roman" pitchFamily="18" charset="0"/>
              </a:rPr>
              <a:t/>
            </a:r>
            <a:br>
              <a:rPr lang="ru-RU" sz="2200" i="1" dirty="0">
                <a:latin typeface="+mn-lt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</a:t>
            </a:r>
            <a:r>
              <a:rPr lang="ru-RU" sz="2200" b="1" i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:</a:t>
            </a:r>
            <a:r>
              <a:rPr lang="ru-RU" sz="22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проговаривание нового знания,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запись </a:t>
            </a:r>
            <a:r>
              <a:rPr lang="ru-RU" sz="2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в виде опорного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сигнала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VI</a:t>
            </a:r>
            <a:r>
              <a:rPr lang="ru-RU" sz="2200" b="1" dirty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. </a:t>
            </a:r>
            <a:r>
              <a:rPr lang="ru-RU" sz="2200" b="1" dirty="0" smtClean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Самоанализ </a:t>
            </a:r>
            <a:r>
              <a:rPr lang="ru-RU" sz="2200" b="1" dirty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и самоконтроль</a:t>
            </a:r>
            <a:r>
              <a:rPr lang="ru-RU" sz="2200" dirty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  <a:t> </a:t>
            </a:r>
            <a:br>
              <a:rPr lang="ru-RU" sz="2200" dirty="0">
                <a:solidFill>
                  <a:srgbClr val="C00000"/>
                </a:solidFill>
                <a:latin typeface="+mn-lt"/>
                <a:ea typeface="+mn-ea"/>
                <a:cs typeface="Times New Roman" pitchFamily="18" charset="0"/>
              </a:rPr>
            </a:br>
            <a:r>
              <a: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Times New Roman" pitchFamily="18" charset="0"/>
              </a:rPr>
              <a:t>Этап  применения  знаний и способов действий</a:t>
            </a:r>
            <a:r>
              <a:rPr lang="ru-RU" sz="2200" dirty="0"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200" dirty="0">
                <a:latin typeface="+mn-lt"/>
                <a:ea typeface="+mn-ea"/>
                <a:cs typeface="Times New Roman" pitchFamily="18" charset="0"/>
              </a:rPr>
            </a:br>
            <a:r>
              <a:rPr lang="ru-RU" sz="2200" b="1" i="1" dirty="0" smtClean="0">
                <a:latin typeface="+mn-lt"/>
                <a:ea typeface="+mn-ea"/>
                <a:cs typeface="Times New Roman" pitchFamily="18" charset="0"/>
              </a:rPr>
              <a:t>Цель</a:t>
            </a:r>
            <a:r>
              <a:rPr lang="ru-RU" sz="2200" b="1" i="1" dirty="0">
                <a:latin typeface="+mn-lt"/>
                <a:ea typeface="+mn-ea"/>
                <a:cs typeface="Times New Roman" pitchFamily="18" charset="0"/>
              </a:rPr>
              <a:t>:</a:t>
            </a:r>
            <a:r>
              <a:rPr lang="ru-RU" sz="2200" b="1" dirty="0">
                <a:latin typeface="+mn-lt"/>
                <a:ea typeface="+mn-ea"/>
                <a:cs typeface="Times New Roman" pitchFamily="18" charset="0"/>
              </a:rPr>
              <a:t> </a:t>
            </a:r>
            <a:r>
              <a:rPr lang="ru-RU" sz="2200" dirty="0">
                <a:latin typeface="+mn-lt"/>
                <a:ea typeface="+mn-ea"/>
                <a:cs typeface="Times New Roman" pitchFamily="18" charset="0"/>
              </a:rPr>
              <a:t>каждый для себя должен сделать вывод о том, что он уже </a:t>
            </a:r>
            <a:r>
              <a:rPr lang="ru-RU" sz="2200" dirty="0" smtClean="0">
                <a:latin typeface="+mn-lt"/>
                <a:ea typeface="+mn-ea"/>
                <a:cs typeface="Times New Roman" pitchFamily="18" charset="0"/>
              </a:rPr>
              <a:t>умеет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VII.  Включение нового знания в систему знаний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        и повторение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  <a:t>VIII.   Рефлексия</a:t>
            </a:r>
            <a:r>
              <a:rPr lang="ru-RU" sz="2200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  <a:t/>
            </a:r>
            <a:br>
              <a:rPr lang="ru-RU" sz="2200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</a:br>
            <a:r>
              <a:rPr lang="ru-RU" sz="2200" b="1" i="1" dirty="0" smtClean="0">
                <a:latin typeface="+mn-lt"/>
                <a:ea typeface="Times New Roman" pitchFamily="18" charset="0"/>
                <a:cs typeface="Arial" charset="0"/>
              </a:rPr>
              <a:t>Цель:</a:t>
            </a:r>
            <a:r>
              <a:rPr lang="ru-RU" sz="2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ru-RU" sz="2200" dirty="0" smtClean="0">
                <a:latin typeface="+mn-lt"/>
                <a:ea typeface="Times New Roman" pitchFamily="18" charset="0"/>
                <a:cs typeface="Arial" charset="0"/>
              </a:rPr>
              <a:t>осознание учащимися своей УД, самооценка результатов деятельности своей и всего класса. </a:t>
            </a:r>
            <a:r>
              <a:rPr lang="ru-RU" sz="2400" dirty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+mn-lt"/>
                <a:ea typeface="+mn-ea"/>
                <a:cs typeface="Times New Roman" pitchFamily="18" charset="0"/>
              </a:rPr>
            </a:br>
            <a:endParaRPr lang="ru-RU" sz="2400" i="1" dirty="0">
              <a:latin typeface="+mn-lt"/>
            </a:endParaRPr>
          </a:p>
        </p:txBody>
      </p:sp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1600200" y="457200"/>
            <a:ext cx="716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latin typeface="Calibri" pitchFamily="34" charset="0"/>
              </a:rPr>
              <a:t>Структура урока в рамках деятельностного подхода</a:t>
            </a:r>
            <a:endParaRPr lang="ru-RU" altLang="ru-RU" sz="2400">
              <a:latin typeface="Calibri" pitchFamily="34" charset="0"/>
            </a:endParaRPr>
          </a:p>
        </p:txBody>
      </p:sp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228600" y="12192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b="1"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ФГОС</a:t>
            </a:r>
            <a:endParaRPr lang="ru-RU" altLang="ru-RU" sz="2000">
              <a:latin typeface="Calibri" pitchFamily="34" charset="0"/>
              <a:ea typeface="Times New Roman" pitchFamily="18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41020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Урок - главная составная часть учебного процесса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/>
              <a:t> 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«Урок – это зеркало общей и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 педагогической культуры учителя, </a:t>
            </a:r>
            <a:endParaRPr lang="ru-RU" i="1" dirty="0" smtClean="0">
              <a:solidFill>
                <a:srgbClr val="C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мерило его интеллектуального богатства,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показатель его кругозора, эрудиции»</a:t>
            </a:r>
            <a:endParaRPr lang="ru-RU" i="1" dirty="0" smtClean="0">
              <a:solidFill>
                <a:srgbClr val="C00000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В. А. Сухомлинский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Урок есть часть жизни ребенка, и проживание этой жизни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должно совершаться на уровне высокой культуры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484188" y="228600"/>
            <a:ext cx="811053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FF0000"/>
                </a:solidFill>
                <a:latin typeface="Calibri" pitchFamily="34" charset="0"/>
              </a:rPr>
              <a:t>Порядок аттестации педагогических работников для установления соответствия уровня их квалификации требованиям, предъявляемым к квалификационным категориям </a:t>
            </a:r>
            <a:endParaRPr lang="ru-RU" altLang="ru-RU" sz="2400" b="1">
              <a:solidFill>
                <a:srgbClr val="FF0000"/>
              </a:solidFill>
            </a:endParaRPr>
          </a:p>
          <a:p>
            <a:pPr algn="ctr" eaLnBrk="1" hangingPunct="1"/>
            <a:r>
              <a:rPr lang="ru-RU" altLang="ru-RU" sz="2400" b="1">
                <a:solidFill>
                  <a:srgbClr val="FF0000"/>
                </a:solidFill>
                <a:latin typeface="Calibri" pitchFamily="34" charset="0"/>
              </a:rPr>
              <a:t>(первой или высшей)</a:t>
            </a:r>
          </a:p>
        </p:txBody>
      </p:sp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219075" y="2209800"/>
            <a:ext cx="8315325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endParaRPr lang="ru-RU" altLang="ru-RU" sz="800" i="1"/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altLang="ru-RU" sz="2400" i="1" u="sng">
                <a:latin typeface="Times New Roman" pitchFamily="18" charset="0"/>
              </a:rPr>
              <a:t>Заявительный</a:t>
            </a:r>
            <a:r>
              <a:rPr lang="ru-RU" altLang="ru-RU" sz="2400" i="1">
                <a:latin typeface="Times New Roman" pitchFamily="18" charset="0"/>
              </a:rPr>
              <a:t> характер аттестации</a:t>
            </a: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altLang="ru-RU" sz="800" i="1">
              <a:latin typeface="Times New Roman" pitchFamily="18" charset="0"/>
            </a:endParaRP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altLang="ru-RU" sz="2400" i="1" u="sng">
                <a:latin typeface="Times New Roman" pitchFamily="18" charset="0"/>
              </a:rPr>
              <a:t>Две </a:t>
            </a:r>
            <a:r>
              <a:rPr lang="ru-RU" altLang="ru-RU" sz="2400" i="1">
                <a:latin typeface="Times New Roman" pitchFamily="18" charset="0"/>
              </a:rPr>
              <a:t>региональные формы аттестации</a:t>
            </a: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altLang="ru-RU" sz="800" i="1">
              <a:latin typeface="Times New Roman" pitchFamily="18" charset="0"/>
            </a:endParaRP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altLang="ru-RU" sz="2400" i="1">
                <a:latin typeface="Times New Roman" pitchFamily="18" charset="0"/>
              </a:rPr>
              <a:t>Сохраняется процедура </a:t>
            </a:r>
            <a:r>
              <a:rPr lang="ru-RU" altLang="ru-RU" sz="2400" i="1" u="sng">
                <a:latin typeface="Times New Roman" pitchFamily="18" charset="0"/>
              </a:rPr>
              <a:t>согласования</a:t>
            </a:r>
            <a:r>
              <a:rPr lang="ru-RU" altLang="ru-RU" sz="2400" i="1">
                <a:latin typeface="Times New Roman" pitchFamily="18" charset="0"/>
              </a:rPr>
              <a:t> заявлений</a:t>
            </a:r>
            <a:endParaRPr lang="ru-RU" altLang="ru-RU" sz="2400" i="1">
              <a:solidFill>
                <a:srgbClr val="05050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altLang="ru-RU" sz="800" i="1">
              <a:solidFill>
                <a:srgbClr val="05050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altLang="ru-RU" sz="2400" i="1">
                <a:latin typeface="Times New Roman" pitchFamily="18" charset="0"/>
              </a:rPr>
              <a:t>Организуется аттестационная экспертиза на первую и высшую квалификационную категории </a:t>
            </a:r>
            <a:r>
              <a:rPr lang="ru-RU" altLang="ru-RU" sz="2400" i="1" u="sng">
                <a:latin typeface="Times New Roman" pitchFamily="18" charset="0"/>
              </a:rPr>
              <a:t>по всем должностям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endParaRPr lang="ru-RU" altLang="ru-RU" sz="800" i="1" u="sng">
              <a:latin typeface="Times New Roman" pitchFamily="18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ru-RU" altLang="ru-RU" sz="2400" i="1" u="sng">
                <a:latin typeface="Times New Roman" pitchFamily="18" charset="0"/>
              </a:rPr>
              <a:t>Соответствие региональным требованиям (!)</a:t>
            </a:r>
          </a:p>
          <a:p>
            <a:pPr algn="just">
              <a:spcBef>
                <a:spcPts val="600"/>
              </a:spcBef>
              <a:buClr>
                <a:schemeClr val="accent1"/>
              </a:buClr>
              <a:buSzPct val="76000"/>
            </a:pPr>
            <a:endParaRPr lang="ru-RU" alt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2"/>
          <p:cNvSpPr>
            <a:spLocks noChangeArrowheads="1"/>
          </p:cNvSpPr>
          <p:nvPr/>
        </p:nvSpPr>
        <p:spPr bwMode="auto">
          <a:xfrm>
            <a:off x="285750" y="1066800"/>
            <a:ext cx="8440738" cy="524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Tx/>
              <a:buAutoNum type="romanUcPeriod"/>
            </a:pPr>
            <a:r>
              <a:rPr lang="ru-RU" altLang="ru-RU" sz="2000" b="1" i="1">
                <a:latin typeface="Calibri" pitchFamily="34" charset="0"/>
                <a:cs typeface="Times New Roman" pitchFamily="18" charset="0"/>
              </a:rPr>
              <a:t>Очная аттестационная экспертиза педагогической деятельности аттестуемого экспертами общественного профессионального объединения, организации по плану, предлагаемому организацией</a:t>
            </a: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(заявление</a:t>
            </a:r>
            <a:r>
              <a:rPr lang="ru-RU" altLang="ru-RU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установленной формы с развернутым обоснованием соответствия профессиональной компетентности аттестуемого региональным требованиям в рамках заявленной квалификационной категории за аттестационный период);</a:t>
            </a:r>
          </a:p>
          <a:p>
            <a:pPr algn="just" eaLnBrk="1" hangingPunct="1">
              <a:buFontTx/>
              <a:buAutoNum type="romanUcPeriod"/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AutoNum type="romanUcPeriod"/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Описание результатов профессиональной педагогической деятельности в соответствии с образовательной программой образовательной организации </a:t>
            </a:r>
            <a:r>
              <a:rPr lang="ru-RU" altLang="ru-RU"/>
              <a:t>(</a:t>
            </a:r>
            <a:r>
              <a:rPr lang="ru-RU" altLang="ru-RU" b="1">
                <a:latin typeface="Times New Roman" pitchFamily="18" charset="0"/>
              </a:rPr>
              <a:t>заявление</a:t>
            </a:r>
            <a:r>
              <a:rPr lang="ru-RU" altLang="ru-RU" i="1">
                <a:latin typeface="Times New Roman" pitchFamily="18" charset="0"/>
              </a:rPr>
              <a:t> </a:t>
            </a:r>
            <a:r>
              <a:rPr lang="ru-RU" altLang="ru-RU">
                <a:latin typeface="Times New Roman" pitchFamily="18" charset="0"/>
              </a:rPr>
              <a:t>установленной формы с развернутым обоснованием соответствия профессиональной компетентности аттестуемого региональным требованиям в рамках заявленной квалификационной категории за аттестационный период, </a:t>
            </a:r>
            <a:r>
              <a:rPr lang="ru-RU" altLang="ru-RU" b="1">
                <a:latin typeface="Times New Roman" pitchFamily="18" charset="0"/>
              </a:rPr>
              <a:t>описание результатов</a:t>
            </a:r>
            <a:r>
              <a:rPr lang="ru-RU" altLang="ru-RU">
                <a:latin typeface="Times New Roman" pitchFamily="18" charset="0"/>
              </a:rPr>
              <a:t> профессиональной педагогической деятельности в соответствии с образовательной программой образовательной организации).</a:t>
            </a:r>
          </a:p>
          <a:p>
            <a:pPr eaLnBrk="1" hangingPunct="1"/>
            <a:endParaRPr lang="ru-RU" altLang="ru-RU">
              <a:latin typeface="Times New Roman" pitchFamily="18" charset="0"/>
            </a:endParaRPr>
          </a:p>
          <a:p>
            <a:pPr algn="just" eaLnBrk="1" hangingPunct="1">
              <a:buFontTx/>
              <a:buAutoNum type="romanUcPeriod"/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Прямоугольник 3"/>
          <p:cNvSpPr>
            <a:spLocks noChangeArrowheads="1"/>
          </p:cNvSpPr>
          <p:nvPr/>
        </p:nvSpPr>
        <p:spPr bwMode="auto">
          <a:xfrm>
            <a:off x="285750" y="304800"/>
            <a:ext cx="85725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38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38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200" b="1" i="1">
                <a:solidFill>
                  <a:srgbClr val="FF0000"/>
                </a:solidFill>
              </a:rPr>
              <a:t>Региональные формы и процедуры аттестации на квалификационную категорию (первую или высшую)</a:t>
            </a:r>
          </a:p>
          <a:p>
            <a:pPr eaLnBrk="1" hangingPunct="1"/>
            <a:endParaRPr lang="ru-RU" altLang="ru-RU" sz="2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i="1" smtClean="0">
                <a:latin typeface="Times New Roman" pitchFamily="18" charset="0"/>
              </a:rPr>
              <a:t>Таблица.</a:t>
            </a:r>
            <a:r>
              <a:rPr lang="ru-RU" altLang="ru-RU" sz="2400" b="1" smtClean="0">
                <a:latin typeface="Times New Roman" pitchFamily="18" charset="0"/>
              </a:rPr>
              <a:t> </a:t>
            </a:r>
            <a:r>
              <a:rPr lang="ru-RU" altLang="ru-RU" sz="2000" b="1" smtClean="0">
                <a:latin typeface="Times New Roman" pitchFamily="18" charset="0"/>
              </a:rPr>
              <a:t>Планируемые сроки заседаний Главной аттестационной</a:t>
            </a:r>
            <a:br>
              <a:rPr lang="ru-RU" altLang="ru-RU" sz="2000" b="1" smtClean="0">
                <a:latin typeface="Times New Roman" pitchFamily="18" charset="0"/>
              </a:rPr>
            </a:br>
            <a:r>
              <a:rPr lang="ru-RU" altLang="ru-RU" sz="2000" b="1" smtClean="0">
                <a:latin typeface="Times New Roman" pitchFamily="18" charset="0"/>
              </a:rPr>
              <a:t> комиссии (ГАК) и организационные сроки проведения экспертизы аттестационных документов в 2018-2019 учебном году.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graphicFrame>
        <p:nvGraphicFramePr>
          <p:cNvPr id="63752" name="Group 264"/>
          <p:cNvGraphicFramePr>
            <a:graphicFrameLocks noGrp="1"/>
          </p:cNvGraphicFramePr>
          <p:nvPr/>
        </p:nvGraphicFramePr>
        <p:xfrm>
          <a:off x="381000" y="1600200"/>
          <a:ext cx="8229600" cy="4495800"/>
        </p:xfrm>
        <a:graphic>
          <a:graphicData uri="http://schemas.openxmlformats.org/drawingml/2006/table">
            <a:tbl>
              <a:tblPr/>
              <a:tblGrid>
                <a:gridCol w="798513"/>
                <a:gridCol w="1182687"/>
                <a:gridCol w="1135063"/>
                <a:gridCol w="1198562"/>
                <a:gridCol w="1198563"/>
                <a:gridCol w="1436687"/>
                <a:gridCol w="1279525"/>
              </a:tblGrid>
              <a:tr h="1447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2018-2019г.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Месяц аттестации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 подачи педагогами заявок (направление документов в ГАК)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 экспертизы аттестационных документов педагогов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 экспертизы аттестационных документов педагогов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 оформления повестки заседания ГАК по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результатам экспертизы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 предварительной работы ГАК с аттестационными документами и результатами экспертизы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Планируемая дата заседания ГАК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01-04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05.10.2018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15.10.2018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17-19 октября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22-24 октября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25.10.2018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02-07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06.11.2018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16.11.2018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21-23 ноября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26-28 ноября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29.11.2018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03-06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06.12.2018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16.12.2018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19-21 декабря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24-26 декабря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27.12.2018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01-06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05.02.2019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15.02.2019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20-22 февраля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25-27 февраля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28.02.2019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01-06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05.03.2019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15.03.2019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20-22 марта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25-27 марта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28.03.2019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01-03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03.04.2019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13.04.2019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17-19 апреля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22-24 апреля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25.04.2019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2400" b="1" i="1" smtClean="0">
                <a:latin typeface="Times New Roman" pitchFamily="18" charset="0"/>
              </a:rPr>
              <a:t>ИТОГИ АТТЕСТАЦИИ НА 1 И ВЫСШУЮ КВАЛИФИКАЦИОННЫЕ КАТЕГОРИИ </a:t>
            </a:r>
            <a:r>
              <a:rPr lang="en-US" altLang="ru-RU" sz="2400" b="1" i="1" smtClean="0">
                <a:latin typeface="Times New Roman" pitchFamily="18" charset="0"/>
              </a:rPr>
              <a:t/>
            </a:r>
            <a:br>
              <a:rPr lang="en-US" altLang="ru-RU" sz="2400" b="1" i="1" smtClean="0">
                <a:latin typeface="Times New Roman" pitchFamily="18" charset="0"/>
              </a:rPr>
            </a:br>
            <a:r>
              <a:rPr lang="ru-RU" altLang="ru-RU" sz="2400" b="1" i="1" smtClean="0">
                <a:latin typeface="Times New Roman" pitchFamily="18" charset="0"/>
              </a:rPr>
              <a:t>В 2017-2018 УЧЕБНОМ ГОДУ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600200"/>
            <a:ext cx="8763000" cy="49530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altLang="ru-RU" sz="2400" b="1" u="sng" smtClean="0">
                <a:latin typeface="Times New Roman" pitchFamily="18" charset="0"/>
              </a:rPr>
              <a:t>Основные замечания:</a:t>
            </a:r>
            <a:r>
              <a:rPr lang="ru-RU" altLang="ru-RU" sz="2800" u="sng" smtClean="0">
                <a:solidFill>
                  <a:srgbClr val="FF0000"/>
                </a:solidFill>
              </a:rPr>
              <a:t> </a:t>
            </a:r>
          </a:p>
          <a:p>
            <a:r>
              <a:rPr lang="ru-RU" altLang="ru-RU" sz="2400" smtClean="0">
                <a:latin typeface="Times New Roman" pitchFamily="18" charset="0"/>
              </a:rPr>
              <a:t>Достаточно большое количество орфографических, стилистических, грамматических ошибок в текстах документов педагогов; </a:t>
            </a:r>
          </a:p>
          <a:p>
            <a:r>
              <a:rPr lang="ru-RU" altLang="ru-RU" sz="2400" smtClean="0">
                <a:latin typeface="Times New Roman" pitchFamily="18" charset="0"/>
              </a:rPr>
              <a:t>Дублирование текстов аттестационных документов – тексты заявления и описания результатов деятельности часто совпадают, а не дополняют друг друга; </a:t>
            </a:r>
          </a:p>
          <a:p>
            <a:r>
              <a:rPr lang="ru-RU" altLang="ru-RU" sz="2400" smtClean="0">
                <a:latin typeface="Times New Roman" pitchFamily="18" charset="0"/>
              </a:rPr>
              <a:t>Нет аналитического характера документов, вместо этого представлены описания должностных обязанностей.</a:t>
            </a:r>
          </a:p>
          <a:p>
            <a:r>
              <a:rPr lang="ru-RU" altLang="ru-RU" sz="2400" smtClean="0">
                <a:latin typeface="Times New Roman" pitchFamily="18" charset="0"/>
              </a:rPr>
              <a:t>Формальный подход к подготовке документов и их рассмотрению на уровне ОО, методических объединений.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smtClean="0">
                <a:latin typeface="Times New Roman" pitchFamily="18" charset="0"/>
              </a:rPr>
              <a:t>Основные замечания при экспертизе аттестационных материалов педагогов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602163"/>
          </a:xfrm>
        </p:spPr>
        <p:txBody>
          <a:bodyPr/>
          <a:lstStyle/>
          <a:p>
            <a:r>
              <a:rPr lang="ru-RU" altLang="ru-RU" sz="2400" smtClean="0">
                <a:latin typeface="Times New Roman" pitchFamily="18" charset="0"/>
              </a:rPr>
              <a:t>Достоверность данных аттестационных материалов (проверяемость с использованием доступных официальных источников).</a:t>
            </a:r>
          </a:p>
          <a:p>
            <a:r>
              <a:rPr lang="ru-RU" altLang="ru-RU" sz="2400" smtClean="0">
                <a:latin typeface="Times New Roman" pitchFamily="18" charset="0"/>
              </a:rPr>
              <a:t>Профессиональные действия и средства не связывают с образовательной программой образовательного учреждения.</a:t>
            </a:r>
          </a:p>
          <a:p>
            <a:r>
              <a:rPr lang="ru-RU" altLang="ru-RU" sz="2400" smtClean="0">
                <a:latin typeface="Times New Roman" pitchFamily="18" charset="0"/>
              </a:rPr>
              <a:t>Не описаны результаты профессиональной деятельности.</a:t>
            </a:r>
          </a:p>
          <a:p>
            <a:r>
              <a:rPr lang="ru-RU" altLang="ru-RU" sz="2400" smtClean="0">
                <a:latin typeface="Times New Roman" pitchFamily="18" charset="0"/>
              </a:rPr>
              <a:t>Профессиональные действия и средства не связаны с реализацией ФГОС и профессионального стандарта.</a:t>
            </a:r>
          </a:p>
          <a:p>
            <a:endParaRPr lang="ru-RU" alt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altLang="ru-RU" sz="2400" b="1" smtClean="0">
                <a:latin typeface="Times New Roman" pitchFamily="18" charset="0"/>
              </a:rPr>
              <a:t>Типичные затруднения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Слабое использование различных инструментов измерения результатов профессиональной деятельности; </a:t>
            </a:r>
          </a:p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Не задействованы (не отражены) механизмы фиксации результатов;</a:t>
            </a:r>
          </a:p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Эффективное применение современных образовательных технологий (в т.ч. ИКТ) в педагогическом процессе;</a:t>
            </a:r>
          </a:p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Отсутствует соотнесение с мониторингом качества образования на уровне образовательного учреждения;</a:t>
            </a:r>
          </a:p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Слабо описаны результаты профессиональной педагогической деятельности в области воспитания и здоровьесбережения; </a:t>
            </a:r>
          </a:p>
          <a:p>
            <a:pPr>
              <a:lnSpc>
                <a:spcPct val="90000"/>
              </a:lnSpc>
            </a:pPr>
            <a:r>
              <a:rPr lang="ru-RU" altLang="ru-RU" sz="2400" smtClean="0">
                <a:latin typeface="Times New Roman" pitchFamily="18" charset="0"/>
              </a:rPr>
              <a:t>Описание духовно-нравственной позиции (поступки, поведение, характер) и профессионального развития в аттестационный период. </a:t>
            </a:r>
          </a:p>
          <a:p>
            <a:pPr>
              <a:lnSpc>
                <a:spcPct val="90000"/>
              </a:lnSpc>
            </a:pPr>
            <a:endParaRPr lang="ru-RU" altLang="ru-RU" sz="24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18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altLang="ru-RU" sz="2400" b="1" smtClean="0">
                <a:latin typeface="Times New Roman" pitchFamily="18" charset="0"/>
              </a:rPr>
              <a:t>Типичные ошибки и затруднения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ru-RU" altLang="ru-RU" sz="2400" smtClean="0">
                <a:latin typeface="Times New Roman" pitchFamily="18" charset="0"/>
              </a:rPr>
              <a:t>Игнорируются существенные требования современного ФГОС: система оценки (показатели, критерии ,процедуры оценивания) образовательных достижений учащихся, в которые входят и УУД, наличие программ по направлениям профессиональной деятельности, различные формы ПК).</a:t>
            </a:r>
            <a:r>
              <a:rPr lang="ru-RU" altLang="ru-RU" smtClean="0"/>
              <a:t> </a:t>
            </a:r>
          </a:p>
          <a:p>
            <a:r>
              <a:rPr lang="ru-RU" altLang="ru-RU" sz="2400" smtClean="0">
                <a:latin typeface="Times New Roman" pitchFamily="18" charset="0"/>
              </a:rPr>
              <a:t>Цель профессиональной деятельности формулируется формально,не обозначая будущий результат в соответствии с требованиями ФГОС.</a:t>
            </a:r>
            <a:r>
              <a:rPr lang="ru-RU" altLang="ru-RU" smtClean="0"/>
              <a:t> </a:t>
            </a:r>
          </a:p>
          <a:p>
            <a:r>
              <a:rPr lang="ru-RU" altLang="ru-RU" sz="2400" smtClean="0">
                <a:latin typeface="Times New Roman" pitchFamily="18" charset="0"/>
              </a:rPr>
              <a:t>Не описывается уровень достижений учащихся в области читательской грамотности и при выполнении группового проекта, когда речь идёт о ККР. </a:t>
            </a:r>
          </a:p>
          <a:p>
            <a:endParaRPr lang="ru-RU" altLang="ru-RU" sz="2400" smtClean="0">
              <a:latin typeface="Times New Roman" pitchFamily="18" charset="0"/>
            </a:endParaRPr>
          </a:p>
          <a:p>
            <a:endParaRPr lang="ru-RU" altLang="ru-RU" sz="2400" smtClean="0">
              <a:latin typeface="Times New Roman" pitchFamily="18" charset="0"/>
            </a:endParaRPr>
          </a:p>
          <a:p>
            <a:endParaRPr lang="ru-RU" altLang="ru-RU" sz="2400" smtClean="0">
              <a:latin typeface="Times New Roman" pitchFamily="18" charset="0"/>
            </a:endParaRPr>
          </a:p>
          <a:p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ru-RU" altLang="ru-RU" sz="2400" b="1" smtClean="0">
                <a:latin typeface="Times New Roman" pitchFamily="18" charset="0"/>
              </a:rPr>
              <a:t>Рекомендации экспертов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Описание своей деятельности осуществлять на основе региональных требований к деятельности учителя.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Разобраться в профессиональных смыслах.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В ходе образовательного процесса осуществлять деятельностный подход.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Приводить структуру урока к соответствию со структурой образовательной деятельности.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Освоить технологию организации учебной деятельности младших школьников.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Разработать программы деятельности по воспитанию и социализации учащихся.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Разработать программы деятельности по созданию здоровьесберегающей среды в классе.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Разработать систему оценивания образовательных результатов учащихся.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В системе и осознанно проходить ПК, коррелируя тематику курсов со спецификой работы, представляемым опытом и описываемой деятельностью.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ltGray">
          <a:xfrm>
            <a:off x="381000" y="1371600"/>
            <a:ext cx="8534400" cy="4419600"/>
          </a:xfrm>
          <a:prstGeom prst="roundRect">
            <a:avLst>
              <a:gd name="adj" fmla="val 11921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524000"/>
            <a:ext cx="7848600" cy="4154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cs typeface="+mn-cs"/>
              </a:rPr>
              <a:t>«Педагог (педагогическая деятельность в сфере дошкольного, начального общего, основного общего, среднего общего образования) (воспитатель, учитель)» - приказ Минтруда и социальной защиты РФ от 18 октября 2013 года №544н; </a:t>
            </a:r>
          </a:p>
          <a:p>
            <a:pPr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000" dirty="0" err="1">
                <a:latin typeface="+mn-lt"/>
                <a:cs typeface="+mn-cs"/>
              </a:rPr>
              <a:t>профстандарт</a:t>
            </a:r>
            <a:r>
              <a:rPr lang="ru-RU" sz="2000" dirty="0">
                <a:latin typeface="+mn-lt"/>
                <a:cs typeface="+mn-cs"/>
              </a:rPr>
              <a:t> «Педагог-психолог (психолог в сфере образования)» - приказ Минтруда России от 24.07.2015 N 514н; </a:t>
            </a:r>
          </a:p>
          <a:p>
            <a:pPr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000" dirty="0" err="1">
                <a:latin typeface="+mn-lt"/>
                <a:cs typeface="+mn-cs"/>
              </a:rPr>
              <a:t>профстандарт</a:t>
            </a:r>
            <a:r>
              <a:rPr lang="ru-RU" sz="2000" dirty="0">
                <a:latin typeface="+mn-lt"/>
                <a:cs typeface="+mn-cs"/>
              </a:rPr>
              <a:t> «Педагог дополнительного образования детей и взрослых» - приказ Минтруда России от 08.09.2015 N 613н;</a:t>
            </a:r>
          </a:p>
          <a:p>
            <a:pPr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  <a:cs typeface="+mn-cs"/>
              </a:rPr>
              <a:t> </a:t>
            </a:r>
            <a:r>
              <a:rPr lang="ru-RU" sz="2000" dirty="0" err="1">
                <a:latin typeface="+mn-lt"/>
                <a:cs typeface="+mn-cs"/>
              </a:rPr>
              <a:t>профстандарт</a:t>
            </a:r>
            <a:r>
              <a:rPr lang="ru-RU" sz="2000" dirty="0">
                <a:latin typeface="+mn-lt"/>
                <a:cs typeface="+mn-cs"/>
              </a:rPr>
              <a:t> «Педагог профессионального обучения, профессионального образования и дополнительного профессионального образования» - приказ Минтруда России от 08.09.2015 N 608н;</a:t>
            </a:r>
          </a:p>
          <a:p>
            <a:pPr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000" dirty="0" err="1">
                <a:latin typeface="+mn-lt"/>
                <a:cs typeface="+mn-cs"/>
              </a:rPr>
              <a:t>Профстандарт</a:t>
            </a:r>
            <a:r>
              <a:rPr lang="ru-RU" sz="2000" dirty="0">
                <a:latin typeface="+mn-lt"/>
                <a:cs typeface="+mn-cs"/>
              </a:rPr>
              <a:t> «Специалист в области воспитания» - приказ Минтруда России от 10.01.2017 N 10н.</a:t>
            </a:r>
          </a:p>
        </p:txBody>
      </p:sp>
      <p:sp>
        <p:nvSpPr>
          <p:cNvPr id="8197" name="Прямоугольник 8"/>
          <p:cNvSpPr>
            <a:spLocks noChangeArrowheads="1"/>
          </p:cNvSpPr>
          <p:nvPr/>
        </p:nvSpPr>
        <p:spPr bwMode="auto">
          <a:xfrm>
            <a:off x="762000" y="762000"/>
            <a:ext cx="8153400" cy="53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>
                <a:latin typeface="Calibri" pitchFamily="34" charset="0"/>
              </a:rPr>
              <a:t>В настоящее время действуют 5 профессиональных стандартов в образовании</a:t>
            </a:r>
            <a:r>
              <a:rPr lang="ru-RU" altLang="ru-RU"/>
              <a:t>:</a:t>
            </a:r>
          </a:p>
        </p:txBody>
      </p:sp>
      <p:sp>
        <p:nvSpPr>
          <p:cNvPr id="8198" name="Прямоугольник 12"/>
          <p:cNvSpPr>
            <a:spLocks noChangeArrowheads="1"/>
          </p:cNvSpPr>
          <p:nvPr/>
        </p:nvSpPr>
        <p:spPr bwMode="auto">
          <a:xfrm>
            <a:off x="152400" y="6096000"/>
            <a:ext cx="899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>
                <a:latin typeface="Calibri" pitchFamily="34" charset="0"/>
              </a:rPr>
              <a:t>В настоящий момент в различной стадии разработки и утверждения находится  около 150 профессиональных стандартов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smtClean="0">
                <a:latin typeface="Times New Roman" pitchFamily="18" charset="0"/>
              </a:rPr>
              <a:t>Практические советы по описанию профессиональной деятельности: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Указывать процент участников конкурсов.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Описывать работу учащихся класса в проектах, участие в социальных акциях.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Показывать практическое применение заявленных современных технологий в ходе урока (технологическая карта).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Подтверждать (детально, на примерах) свой эффективный социальный опыт, обобщение и распространение собственного опыта работы.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Оценивать уровень сформированности УУД школьников и описывать свою деятельность по этому направлению. </a:t>
            </a:r>
          </a:p>
          <a:p>
            <a:pPr>
              <a:lnSpc>
                <a:spcPct val="80000"/>
              </a:lnSpc>
            </a:pPr>
            <a:r>
              <a:rPr lang="ru-RU" altLang="ru-RU" sz="2400" smtClean="0">
                <a:latin typeface="Times New Roman" pitchFamily="18" charset="0"/>
              </a:rPr>
              <a:t>Не описывать проведение отдельных мероприятий, представлять </a:t>
            </a:r>
            <a:r>
              <a:rPr lang="ru-RU" altLang="ru-RU" sz="2400" u="sng" smtClean="0">
                <a:latin typeface="Times New Roman" pitchFamily="18" charset="0"/>
              </a:rPr>
              <a:t>систему работы.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762000"/>
            <a:ext cx="8229600" cy="3429000"/>
          </a:xfrm>
        </p:spPr>
        <p:txBody>
          <a:bodyPr/>
          <a:lstStyle/>
          <a:p>
            <a:pPr eaLnBrk="1" hangingPunct="1"/>
            <a:r>
              <a:rPr lang="ru-RU" altLang="ru-RU" sz="4800" i="1" smtClean="0">
                <a:solidFill>
                  <a:srgbClr val="FF0000"/>
                </a:solidFill>
                <a:latin typeface="Times New Roman" pitchFamily="18" charset="0"/>
              </a:rPr>
              <a:t>Спасибо за внимание!</a:t>
            </a:r>
            <a:br>
              <a:rPr lang="ru-RU" altLang="ru-RU" sz="4800" i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sz="4800" b="1" i="1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altLang="ru-RU" sz="4800" b="1" i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altLang="ru-RU" sz="3600" i="1" u="sng" smtClean="0">
                <a:latin typeface="Times New Roman" pitchFamily="18" charset="0"/>
              </a:rPr>
              <a:t>Вопросы и консультации</a:t>
            </a:r>
            <a:r>
              <a:rPr lang="ru-RU" altLang="ru-RU" sz="3600" i="1" smtClean="0">
                <a:latin typeface="Times New Roman" pitchFamily="18" charset="0"/>
              </a:rPr>
              <a:t>: т. 213-77-73</a:t>
            </a:r>
          </a:p>
        </p:txBody>
      </p:sp>
      <p:sp>
        <p:nvSpPr>
          <p:cNvPr id="3277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00200" y="4267200"/>
            <a:ext cx="6400800" cy="1371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ru-RU" i="1" smtClean="0">
                <a:latin typeface="Times New Roman" pitchFamily="18" charset="0"/>
              </a:rPr>
              <a:t>office@pravmc.kimc.ms </a:t>
            </a:r>
            <a:r>
              <a:rPr lang="ru-RU" altLang="ru-RU" i="1" smtClean="0">
                <a:latin typeface="Times New Roman" pitchFamily="18" charset="0"/>
              </a:rPr>
              <a:t>fgos@pravmc.kimc.ms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2"/>
          <p:cNvSpPr>
            <a:spLocks noChangeArrowheads="1"/>
          </p:cNvSpPr>
          <p:nvPr/>
        </p:nvSpPr>
        <p:spPr bwMode="gray">
          <a:xfrm>
            <a:off x="3124200" y="2819400"/>
            <a:ext cx="2786063" cy="300513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AutoShape 22"/>
          <p:cNvSpPr>
            <a:spLocks noChangeArrowheads="1"/>
          </p:cNvSpPr>
          <p:nvPr/>
        </p:nvSpPr>
        <p:spPr bwMode="gray">
          <a:xfrm>
            <a:off x="152400" y="2743200"/>
            <a:ext cx="2786063" cy="300513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gray">
          <a:xfrm>
            <a:off x="6172200" y="2743200"/>
            <a:ext cx="2786063" cy="300513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rgbClr val="FF0000"/>
                </a:solidFill>
              </a:rPr>
              <a:t>Область применения профессионального стандарта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 rot="10800000">
            <a:off x="1447800" y="1676400"/>
            <a:ext cx="5867400" cy="714375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gray">
          <a:xfrm>
            <a:off x="381000" y="3505200"/>
            <a:ext cx="2362200" cy="839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при приеме на работу в образовательное учреждение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gray">
          <a:xfrm>
            <a:off x="3276600" y="3048000"/>
            <a:ext cx="2514600" cy="2446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latin typeface="+mn-lt"/>
                <a:cs typeface="+mn-cs"/>
              </a:rPr>
              <a:t>при проведении аттестации педагогов образовательных учреждений региональными органами исполнительной власти, осуществляющими управление в сфере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00800" y="3200400"/>
            <a:ext cx="2362200" cy="2185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latin typeface="+mn-lt"/>
                <a:cs typeface="+mn-cs"/>
              </a:rPr>
              <a:t>при проведении аттестации педагогов самими образовательными организациями, в случае предоставления им соответствующих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  <a:endParaRPr lang="ru-RU" altLang="ru-RU" sz="320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48200"/>
          </a:xfrm>
        </p:spPr>
        <p:txBody>
          <a:bodyPr/>
          <a:lstStyle/>
          <a:p>
            <a:pPr algn="ctr" eaLnBrk="1" hangingPunct="1">
              <a:spcBef>
                <a:spcPts val="1800"/>
              </a:spcBef>
              <a:buFont typeface="Arial" charset="0"/>
              <a:buNone/>
            </a:pPr>
            <a:r>
              <a:rPr lang="ru-RU" altLang="ru-RU" sz="2400" b="1" i="1" smtClean="0"/>
              <a:t>5 новых компетенций:</a:t>
            </a:r>
          </a:p>
          <a:p>
            <a:pPr eaLnBrk="1" hangingPunct="1">
              <a:spcBef>
                <a:spcPts val="1800"/>
              </a:spcBef>
            </a:pPr>
            <a:r>
              <a:rPr lang="ru-RU" altLang="ru-RU" sz="2400" smtClean="0"/>
              <a:t>Работа с одаренными учащимися</a:t>
            </a:r>
          </a:p>
          <a:p>
            <a:pPr eaLnBrk="1" hangingPunct="1"/>
            <a:r>
              <a:rPr lang="ru-RU" altLang="ru-RU" sz="2400" smtClean="0"/>
              <a:t>Работа в условиях реализации программ инклюзивного образования</a:t>
            </a:r>
          </a:p>
          <a:p>
            <a:pPr eaLnBrk="1" hangingPunct="1"/>
            <a:r>
              <a:rPr lang="ru-RU" altLang="ru-RU" sz="2400" smtClean="0"/>
              <a:t>Преподавание русского языка учащимся, для которых он не является родным</a:t>
            </a:r>
          </a:p>
          <a:p>
            <a:pPr eaLnBrk="1" hangingPunct="1"/>
            <a:r>
              <a:rPr lang="ru-RU" altLang="ru-RU" sz="2400" smtClean="0"/>
              <a:t>Работа с учащимися, имеющими проблемы в развитии</a:t>
            </a:r>
          </a:p>
          <a:p>
            <a:pPr eaLnBrk="1" hangingPunct="1"/>
            <a:r>
              <a:rPr lang="ru-RU" altLang="ru-RU" sz="2400" smtClean="0"/>
              <a:t>Работа с девиантными, зависимыми, социально запущенными и социально уязвимыми учащимися, имеющими серьезные отклонения в поведении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Профессиональный стандарт - характеристика квалификации, необходимой работнику для осуществления профессиональной деятельности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 </a:t>
            </a:r>
            <a:r>
              <a:rPr lang="ru-RU" sz="2400" dirty="0" err="1" smtClean="0"/>
              <a:t>Профстандарте</a:t>
            </a:r>
            <a:r>
              <a:rPr lang="ru-RU" sz="2400" dirty="0" smtClean="0"/>
              <a:t> педагога определены две обобщенные трудовые функции: 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    - педагогическая деятельность по проектированию и реализации образовательного процесса 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    - педагогическая деятельность по проектированию и реализации основной образовательной программы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    Каждая из обобщенных трудовых функций делится на функции, отражающие квалификацию педагогов в обучении, воспитании, развитии обучающихся; разработке и реализации образовательных программ по уровням образования.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  <a:endParaRPr lang="ru-RU" altLang="ru-RU" sz="3200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/>
          <a:lstStyle/>
          <a:p>
            <a:pPr algn="ctr" eaLnBrk="1" hangingPunct="1">
              <a:spcBef>
                <a:spcPts val="1800"/>
              </a:spcBef>
              <a:buFont typeface="Arial" charset="0"/>
              <a:buNone/>
            </a:pPr>
            <a:r>
              <a:rPr lang="ru-RU" altLang="ru-RU" sz="2400" b="1" i="1" smtClean="0"/>
              <a:t>Обучение: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400" smtClean="0"/>
              <a:t>Демонстрировать знание предмета и программы обучения</a:t>
            </a:r>
          </a:p>
          <a:p>
            <a:pPr eaLnBrk="1" hangingPunct="1">
              <a:spcBef>
                <a:spcPts val="600"/>
              </a:spcBef>
            </a:pPr>
            <a:r>
              <a:rPr lang="ru-RU" altLang="ru-RU" sz="2400" smtClean="0"/>
              <a:t>Планирование и проведение учебных занятий</a:t>
            </a:r>
          </a:p>
          <a:p>
            <a:pPr eaLnBrk="1" hangingPunct="1"/>
            <a:r>
              <a:rPr lang="ru-RU" altLang="ru-RU" sz="2400" smtClean="0"/>
              <a:t>Систематический анализ эффективности учебных занятий и подходов к обучению</a:t>
            </a:r>
          </a:p>
          <a:p>
            <a:pPr eaLnBrk="1" hangingPunct="1"/>
            <a:r>
              <a:rPr lang="ru-RU" altLang="ru-RU" sz="2400" smtClean="0"/>
              <a:t>Владение формами и методами обучения, выходящими за рамки уроков: лабораторные эксперименты, полевая практика и т.п.</a:t>
            </a:r>
          </a:p>
          <a:p>
            <a:pPr eaLnBrk="1" hangingPunct="1"/>
            <a:r>
              <a:rPr lang="ru-RU" altLang="ru-RU" sz="2400" smtClean="0"/>
              <a:t>Умение объективно оценивать знания учеников, используя разные формы и методы контроля</a:t>
            </a:r>
          </a:p>
          <a:p>
            <a:pPr eaLnBrk="1" hangingPunct="1"/>
            <a:r>
              <a:rPr lang="ru-RU" altLang="ru-RU" sz="2400" smtClean="0"/>
              <a:t>Владение ИКТ-компетенциями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 rtlCol="0">
            <a:normAutofit fontScale="85000" lnSpcReduction="10000"/>
          </a:bodyPr>
          <a:lstStyle/>
          <a:p>
            <a:pPr algn="ctr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/>
              <a:t>Воспитание: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cs typeface="Times New Roman" panose="02020603050405020304" pitchFamily="18" charset="0"/>
              </a:rPr>
              <a:t>Умение ставить воспитательные цели, </a:t>
            </a:r>
            <a:r>
              <a:rPr lang="ru-RU" sz="2400" b="1" dirty="0" smtClean="0">
                <a:cs typeface="Times New Roman" panose="02020603050405020304" pitchFamily="18" charset="0"/>
              </a:rPr>
              <a:t>способствующие развитию учеников, независимо от их происхождения, способностей и характера</a:t>
            </a:r>
            <a:r>
              <a:rPr lang="ru-RU" sz="2400" dirty="0" smtClean="0">
                <a:cs typeface="Times New Roman" panose="02020603050405020304" pitchFamily="18" charset="0"/>
              </a:rPr>
              <a:t>, постоянно искать педагогические пути их достижения</a:t>
            </a:r>
            <a:endParaRPr lang="ru-RU" sz="2400" dirty="0" smtClean="0"/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Владение методами организации экскурсий, походов и экспедиций, а также музейной педагогики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Проектирование и создание ситуации, развивающей эмоционально-ценностную сферу ребенка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Умение создавать в учебных группах разновозрастные детско-взрослые общности обучающихся, их родителей и педагогических работников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Построение воспитательной деятельности с помощью культурных различий и индивидуальных особенностей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Умение находить ценностный аспект учебного знания и информации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Защищать достоинство и интересы обучающихся, помогать детям, оказавшимся в конфликтной ситуации и/или неблагоприятных условиях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0000"/>
                </a:solidFill>
              </a:rPr>
              <a:t>Профессиональный стандарт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/>
              <a:t>Развитие: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Выявление в ходе наблюдения поведенческих и личностных проблем обучающихся, связанных с особенностями их развития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Применение инструментария и методов диагностики и оценки показателей уровня и динамики развития ребенка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Освоение и адекватное применение специальных технологий и методов, позволяющих проводить коррекционно-развивающую работу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Понимание документации специалистов (психологов, дефектологов, логопедов и т.д.)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Оценивание образовательных результатов, а также мониторинг личностных характеристик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Формирование системы регуляции поведения и деятельности обучающихся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1447</Words>
  <Application>Microsoft Office PowerPoint</Application>
  <PresentationFormat>Экран (4:3)</PresentationFormat>
  <Paragraphs>286</Paragraphs>
  <Slides>31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Microsoft Sans Serif</vt:lpstr>
      <vt:lpstr>Wingdings 3</vt:lpstr>
      <vt:lpstr>Office Theme</vt:lpstr>
      <vt:lpstr>Документ</vt:lpstr>
      <vt:lpstr>Городской методический семинар  «Профессиональная деятельность учителя начальных классов в рамках реализации ФГОС и профессионального стандарта»  09.10.2018/25.10.2018                                                                                                                                                      Воробьева Т.Б.,                                                                                                        Яковлева Н.В.</vt:lpstr>
      <vt:lpstr>«Мир стал динамичным.  Новый день приносит новые задачи. От решения этих задач зависит не отметка в дневнике, а жизнь планеты, государства, семьи, каждого из нас.  Современному миру нужны яркие личности, нужны талантливые учителя.  Серость порождает серость.  Огонь зажигает огонь.»                                                                                                                                                       Анатолий Гин</vt:lpstr>
      <vt:lpstr>Профессиональный стандарт</vt:lpstr>
      <vt:lpstr>Область применения профессионального стандарта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ФГОС и профстандарт</vt:lpstr>
      <vt:lpstr>ФГОС</vt:lpstr>
      <vt:lpstr>ФГОС</vt:lpstr>
      <vt:lpstr>ФГОС</vt:lpstr>
      <vt:lpstr>ФГОС</vt:lpstr>
      <vt:lpstr>ФГОС</vt:lpstr>
      <vt:lpstr>ФГОС</vt:lpstr>
      <vt:lpstr>ФГОС</vt:lpstr>
      <vt:lpstr>Презентация PowerPoint</vt:lpstr>
      <vt:lpstr>1. Организационный момент Цель: включение учащихся в деятельность на личностно - значимом уровне  «Хочу, потому что могу»  II. Актуализация знаний Цель: повторение изученного материала, необходимого для «открытия нового знания», выявление затруднений в индивидуальной деятельности каждого учащегося.  III. Постановка учебной задачи  Цель: обсуждение затруднений  («Почему возникли затруднения?», «Чего мы ещё не знаем?»)  Проговаривание цели урока в виде вопроса, на который предстоит ответить, или в виде темы урока   IV. «Открытие нового знания»  (построение проекта выхода из затруднения)  Этап изучения новых знаний и способов действий  </vt:lpstr>
      <vt:lpstr>V. Первичное закрепление  Этап закрепления  знаний и способов действий Цель: проговаривание нового знания,  запись в виде опорного сигнала VI. Самоанализ и самоконтроль  Этап  применения  знаний и способов действий Цель: каждый для себя должен сделать вывод о том, что он уже умеет  VII.  Включение нового знания в систему знаний          и повторение VIII.   Рефлексия Цель: осознание учащимися своей УД, самооценка результатов деятельности своей и всего класса.  </vt:lpstr>
      <vt:lpstr>Презентация PowerPoint</vt:lpstr>
      <vt:lpstr>Презентация PowerPoint</vt:lpstr>
      <vt:lpstr>Презентация PowerPoint</vt:lpstr>
      <vt:lpstr>Таблица. Планируемые сроки заседаний Главной аттестационной  комиссии (ГАК) и организационные сроки проведения экспертизы аттестационных документов в 2018-2019 учебном году.</vt:lpstr>
      <vt:lpstr>ИТОГИ АТТЕСТАЦИИ НА 1 И ВЫСШУЮ КВАЛИФИКАЦИОННЫЕ КАТЕГОРИИ  В 2017-2018 УЧЕБНОМ ГОДУ</vt:lpstr>
      <vt:lpstr>Основные замечания при экспертизе аттестационных материалов педагогов</vt:lpstr>
      <vt:lpstr>Типичные затруднения</vt:lpstr>
      <vt:lpstr>Типичные ошибки и затруднения</vt:lpstr>
      <vt:lpstr>Рекомендации экспертов</vt:lpstr>
      <vt:lpstr>Практические советы по описанию профессиональной деятельности:</vt:lpstr>
      <vt:lpstr>Спасибо за внимание!  Вопросы и консультации: т. 213-77-73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как ресурс перехода к новому профессиональному качеству педагога </dc:title>
  <dc:creator>Metodist</dc:creator>
  <cp:lastModifiedBy>Татьяна Копылова</cp:lastModifiedBy>
  <cp:revision>165</cp:revision>
  <dcterms:created xsi:type="dcterms:W3CDTF">2017-10-04T05:40:23Z</dcterms:created>
  <dcterms:modified xsi:type="dcterms:W3CDTF">2014-11-15T12:37:05Z</dcterms:modified>
</cp:coreProperties>
</file>