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7" r:id="rId1"/>
  </p:sldMasterIdLst>
  <p:sldIdLst>
    <p:sldId id="256" r:id="rId2"/>
    <p:sldId id="290" r:id="rId3"/>
    <p:sldId id="291" r:id="rId4"/>
    <p:sldId id="289" r:id="rId5"/>
    <p:sldId id="278" r:id="rId6"/>
    <p:sldId id="284" r:id="rId7"/>
    <p:sldId id="287" r:id="rId8"/>
    <p:sldId id="281" r:id="rId9"/>
    <p:sldId id="292" r:id="rId10"/>
    <p:sldId id="282" r:id="rId11"/>
    <p:sldId id="283" r:id="rId12"/>
    <p:sldId id="28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9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1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7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411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5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30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36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31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1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5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7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8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7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4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27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6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2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8034" y="772732"/>
            <a:ext cx="8745969" cy="3278104"/>
          </a:xfrm>
        </p:spPr>
        <p:txBody>
          <a:bodyPr/>
          <a:lstStyle/>
          <a:p>
            <a:pPr algn="ctr"/>
            <a:r>
              <a:rPr lang="ru-RU" sz="5000" dirty="0" smtClean="0"/>
              <a:t>Организация </a:t>
            </a:r>
            <a:r>
              <a:rPr lang="ru-RU" sz="5000" dirty="0" err="1" smtClean="0"/>
              <a:t>внутришкольного</a:t>
            </a:r>
            <a:r>
              <a:rPr lang="ru-RU" sz="5000" dirty="0" smtClean="0"/>
              <a:t> контроля за  результатами обучения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75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93198" cy="102545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Предметы, по которым проводится промежуточная аттестация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906784"/>
              </p:ext>
            </p:extLst>
          </p:nvPr>
        </p:nvGraphicFramePr>
        <p:xfrm>
          <a:off x="0" y="948744"/>
          <a:ext cx="10496282" cy="6412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5054"/>
                <a:gridCol w="2421228"/>
              </a:tblGrid>
              <a:tr h="37716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Классы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780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Русский язык, математика, физическая культура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 1-11</a:t>
                      </a:r>
                      <a:endParaRPr lang="ru-RU" sz="2400" b="1" dirty="0"/>
                    </a:p>
                  </a:txBody>
                  <a:tcPr/>
                </a:tc>
              </a:tr>
              <a:tr h="4261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Литературное </a:t>
                      </a:r>
                      <a:r>
                        <a:rPr lang="ru-RU" sz="2400" b="1" baseline="0" dirty="0" smtClean="0"/>
                        <a:t>чтение, </a:t>
                      </a:r>
                      <a:r>
                        <a:rPr lang="ru-RU" sz="2400" b="1" dirty="0" smtClean="0"/>
                        <a:t>литература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1, 4, 5, 9, 11</a:t>
                      </a:r>
                      <a:endParaRPr lang="ru-RU" sz="2400" b="1" dirty="0"/>
                    </a:p>
                  </a:txBody>
                  <a:tcPr/>
                </a:tc>
              </a:tr>
              <a:tr h="5370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Окружающий</a:t>
                      </a:r>
                      <a:r>
                        <a:rPr lang="ru-RU" sz="2400" b="1" baseline="0" dirty="0" smtClean="0"/>
                        <a:t> мир/ биология 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1-4, 6, 9, 11</a:t>
                      </a:r>
                      <a:endParaRPr lang="ru-RU" sz="2400" b="1" dirty="0"/>
                    </a:p>
                  </a:txBody>
                  <a:tcPr/>
                </a:tc>
              </a:tr>
              <a:tr h="4765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/>
                        <a:t>Иностранный язык,  2-ой иностранный язык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2, 4,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ru-RU" sz="2400" b="1" dirty="0" smtClean="0"/>
                        <a:t>6, 9, 11</a:t>
                      </a:r>
                      <a:endParaRPr lang="ru-RU" sz="2400" b="1" dirty="0"/>
                    </a:p>
                  </a:txBody>
                  <a:tcPr/>
                </a:tc>
              </a:tr>
              <a:tr h="549444">
                <a:tc>
                  <a:txBody>
                    <a:bodyPr/>
                    <a:lstStyle/>
                    <a:p>
                      <a:r>
                        <a:rPr lang="ru-RU" sz="2400" b="1" baseline="0" dirty="0" smtClean="0"/>
                        <a:t>ИЗО, музыка, искусство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3, 4, 7, 9</a:t>
                      </a:r>
                      <a:r>
                        <a:rPr lang="ru-RU" sz="2400" b="1" baseline="0" dirty="0" smtClean="0"/>
                        <a:t> </a:t>
                      </a:r>
                      <a:endParaRPr lang="ru-RU" sz="2400" b="1" dirty="0"/>
                    </a:p>
                  </a:txBody>
                  <a:tcPr/>
                </a:tc>
              </a:tr>
              <a:tr h="41389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Технология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3, 4, 8</a:t>
                      </a:r>
                      <a:endParaRPr lang="ru-RU" sz="2400" b="1" dirty="0"/>
                    </a:p>
                  </a:txBody>
                  <a:tcPr/>
                </a:tc>
              </a:tr>
              <a:tr h="48086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История,</a:t>
                      </a:r>
                      <a:r>
                        <a:rPr lang="ru-RU" sz="2400" b="1" baseline="0" dirty="0" smtClean="0"/>
                        <a:t> физика,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7, 9, 11</a:t>
                      </a:r>
                      <a:endParaRPr lang="ru-RU" sz="2400" b="1" dirty="0"/>
                    </a:p>
                  </a:txBody>
                  <a:tcPr/>
                </a:tc>
              </a:tr>
              <a:tr h="45462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Обществознание, география, ОБЖ, химия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8, 9, 11</a:t>
                      </a:r>
                      <a:endParaRPr lang="ru-RU" sz="2400" b="1" dirty="0"/>
                    </a:p>
                  </a:txBody>
                  <a:tcPr/>
                </a:tc>
              </a:tr>
              <a:tr h="45462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ОБЖ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8, 11</a:t>
                      </a:r>
                      <a:endParaRPr lang="ru-RU" sz="2400" b="1" dirty="0"/>
                    </a:p>
                  </a:txBody>
                  <a:tcPr/>
                </a:tc>
              </a:tr>
              <a:tr h="48133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Информатика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9, 11 классы</a:t>
                      </a:r>
                      <a:endParaRPr lang="ru-RU" sz="2400" b="1" dirty="0"/>
                    </a:p>
                  </a:txBody>
                  <a:tcPr/>
                </a:tc>
              </a:tr>
              <a:tr h="106296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Все предметы, изучаемые</a:t>
                      </a:r>
                      <a:r>
                        <a:rPr lang="ru-RU" sz="2400" b="1" baseline="0" dirty="0" smtClean="0"/>
                        <a:t> на профильном уровне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10 класс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3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364" y="217155"/>
            <a:ext cx="8596668" cy="1199522"/>
          </a:xfrm>
        </p:spPr>
        <p:txBody>
          <a:bodyPr/>
          <a:lstStyle/>
          <a:p>
            <a:pPr algn="ctr"/>
            <a:r>
              <a:rPr lang="ru-RU" dirty="0" smtClean="0"/>
              <a:t>Формы промежуточной аттестации в 2016-2017 учебном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502144"/>
              </p:ext>
            </p:extLst>
          </p:nvPr>
        </p:nvGraphicFramePr>
        <p:xfrm>
          <a:off x="752747" y="1519707"/>
          <a:ext cx="8596312" cy="4334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708987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/>
                          </a:solidFill>
                        </a:rPr>
                        <a:t>Русский язык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10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Контрольное списывание</a:t>
                      </a:r>
                    </a:p>
                  </a:txBody>
                  <a:tcPr/>
                </a:tc>
              </a:tr>
              <a:tr h="6210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2-4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Контрольная работа</a:t>
                      </a:r>
                    </a:p>
                  </a:txBody>
                  <a:tcPr/>
                </a:tc>
              </a:tr>
              <a:tr h="5297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5-6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Диктант</a:t>
                      </a:r>
                      <a:endParaRPr lang="ru-RU" sz="2000" b="1" dirty="0"/>
                    </a:p>
                  </a:txBody>
                  <a:tcPr/>
                </a:tc>
              </a:tr>
              <a:tr h="4635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7</a:t>
                      </a:r>
                      <a:r>
                        <a:rPr lang="ru-RU" sz="2000" b="1" baseline="0" dirty="0" smtClean="0"/>
                        <a:t> класс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Диктант  с грамматическим заданием</a:t>
                      </a:r>
                      <a:endParaRPr lang="ru-RU" sz="2000" b="1" dirty="0"/>
                    </a:p>
                  </a:txBody>
                  <a:tcPr/>
                </a:tc>
              </a:tr>
              <a:tr h="45130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8, 10 </a:t>
                      </a:r>
                      <a:r>
                        <a:rPr lang="ru-RU" sz="2000" b="1" baseline="0" dirty="0" smtClean="0"/>
                        <a:t> класс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Тест</a:t>
                      </a:r>
                      <a:endParaRPr lang="ru-RU" sz="2000" b="1" dirty="0"/>
                    </a:p>
                  </a:txBody>
                  <a:tcPr/>
                </a:tc>
              </a:tr>
              <a:tr h="43910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9,</a:t>
                      </a:r>
                      <a:r>
                        <a:rPr lang="ru-RU" sz="2000" b="1" baseline="0" dirty="0" smtClean="0"/>
                        <a:t> 11 класс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Комплексная контрольная</a:t>
                      </a:r>
                      <a:r>
                        <a:rPr lang="ru-RU" sz="2000" b="1" baseline="0" dirty="0" smtClean="0"/>
                        <a:t> работа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3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Прямая соединительная линия 81"/>
          <p:cNvCxnSpPr/>
          <p:nvPr/>
        </p:nvCxnSpPr>
        <p:spPr>
          <a:xfrm flipV="1">
            <a:off x="5807968" y="5220677"/>
            <a:ext cx="0" cy="87118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7952513" y="5387759"/>
            <a:ext cx="43796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292672" y="5424975"/>
            <a:ext cx="6219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27382" y="260648"/>
            <a:ext cx="1142526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Система управленческий мероприятий, принимаемых по итогам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внутришкольного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контроля за результатами обучения</a:t>
            </a: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381" y="1003792"/>
            <a:ext cx="279284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Объекты управленческих мер</a:t>
            </a:r>
            <a:endParaRPr lang="ru-RU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24215" y="1019180"/>
            <a:ext cx="832843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Содержание управленческих мер</a:t>
            </a:r>
          </a:p>
          <a:p>
            <a:pPr algn="ctr"/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2755" y="3439894"/>
            <a:ext cx="281746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Педагогический коллектив</a:t>
            </a:r>
            <a:endParaRPr lang="ru-RU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35479" y="5220106"/>
            <a:ext cx="415922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Групповые 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19431" y="3222757"/>
            <a:ext cx="378088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Аналитические совещания, консилиумы</a:t>
            </a:r>
            <a:endParaRPr lang="ru-RU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065511" y="3222757"/>
            <a:ext cx="388104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Малые педсоветы</a:t>
            </a:r>
          </a:p>
          <a:p>
            <a:pPr algn="ctr"/>
            <a:r>
              <a:rPr lang="ru-RU" sz="1400" b="1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113241" y="3805563"/>
            <a:ext cx="378088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Тематические метод. объединения</a:t>
            </a:r>
            <a:endParaRPr lang="ru-RU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088924" y="3805563"/>
            <a:ext cx="386372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Образование проблемно-творческих групп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113241" y="4416221"/>
            <a:ext cx="7839411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Индивидуальные</a:t>
            </a:r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105664" y="4776213"/>
            <a:ext cx="390666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Персональный контроль</a:t>
            </a:r>
            <a:endParaRPr lang="ru-RU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171495" y="4776213"/>
            <a:ext cx="3781157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Оказание метод. помощи</a:t>
            </a:r>
            <a:endParaRPr lang="ru-RU" sz="1400" b="1" dirty="0"/>
          </a:p>
        </p:txBody>
      </p:sp>
      <p:cxnSp>
        <p:nvCxnSpPr>
          <p:cNvPr id="17" name="Прямая соединительная линия 16"/>
          <p:cNvCxnSpPr>
            <a:stCxn id="5" idx="3"/>
          </p:cNvCxnSpPr>
          <p:nvPr/>
        </p:nvCxnSpPr>
        <p:spPr>
          <a:xfrm>
            <a:off x="3320222" y="1265402"/>
            <a:ext cx="30399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076977" y="5527883"/>
            <a:ext cx="0" cy="89865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7" idx="3"/>
          </p:cNvCxnSpPr>
          <p:nvPr/>
        </p:nvCxnSpPr>
        <p:spPr>
          <a:xfrm flipV="1">
            <a:off x="3320221" y="3732281"/>
            <a:ext cx="378328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681467" y="2956010"/>
            <a:ext cx="43796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698550" y="4539403"/>
            <a:ext cx="43223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43" idx="3"/>
            <a:endCxn id="51" idx="1"/>
          </p:cNvCxnSpPr>
          <p:nvPr/>
        </p:nvCxnSpPr>
        <p:spPr>
          <a:xfrm>
            <a:off x="3334505" y="2166671"/>
            <a:ext cx="296004" cy="35812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endCxn id="49" idx="1"/>
          </p:cNvCxnSpPr>
          <p:nvPr/>
        </p:nvCxnSpPr>
        <p:spPr>
          <a:xfrm flipV="1">
            <a:off x="3343857" y="1782690"/>
            <a:ext cx="286652" cy="38397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9144" y="5137752"/>
            <a:ext cx="2709313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Обучающиеся</a:t>
            </a:r>
          </a:p>
          <a:p>
            <a:pPr algn="ctr"/>
            <a:endParaRPr lang="ru-RU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327212" y="1199275"/>
            <a:ext cx="193013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27212" y="1199276"/>
            <a:ext cx="0" cy="43286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348893" y="2166671"/>
            <a:ext cx="392191" cy="2052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681467" y="2956010"/>
            <a:ext cx="17083" cy="161409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128641" y="2850359"/>
            <a:ext cx="782401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Групповые </a:t>
            </a:r>
            <a:endParaRPr lang="ru-RU" sz="1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8163068" y="5220678"/>
            <a:ext cx="378958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Индивидуальные</a:t>
            </a:r>
            <a:endParaRPr lang="ru-RU" sz="14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3877429" y="5784082"/>
            <a:ext cx="4159227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Классно-обобщающий контроль</a:t>
            </a:r>
            <a:endParaRPr lang="ru-RU" sz="14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8163068" y="5630195"/>
            <a:ext cx="378958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ИУП</a:t>
            </a:r>
            <a:endParaRPr lang="ru-RU" sz="1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8149634" y="6018563"/>
            <a:ext cx="3816453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Псих.-</a:t>
            </a:r>
            <a:r>
              <a:rPr lang="ru-RU" sz="1400" b="1" dirty="0" err="1" smtClean="0"/>
              <a:t>пед</a:t>
            </a:r>
            <a:r>
              <a:rPr lang="ru-RU" sz="1400" b="1" dirty="0" smtClean="0"/>
              <a:t>. консультирование</a:t>
            </a:r>
            <a:endParaRPr lang="ru-RU" dirty="0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307875" y="3720542"/>
            <a:ext cx="193013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46904" y="1858895"/>
            <a:ext cx="2787601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Локальные акты ОУ</a:t>
            </a:r>
          </a:p>
          <a:p>
            <a:pPr algn="ctr"/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3630508" y="1628800"/>
            <a:ext cx="832214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Корректировка разделов ООП НОО, </a:t>
            </a:r>
            <a:r>
              <a:rPr lang="ru-RU" sz="1400" b="1" smtClean="0"/>
              <a:t>ООП ООО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624215" y="2012782"/>
            <a:ext cx="832843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Корректировка локальных актов, регламентирующих ВШК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3630508" y="2370905"/>
            <a:ext cx="8322143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Внесение изменений в План</a:t>
            </a:r>
            <a:endParaRPr lang="ru-RU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337588" y="2123167"/>
            <a:ext cx="17226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171495" y="6427114"/>
            <a:ext cx="3810967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Адм.-профилактическая работа</a:t>
            </a:r>
            <a:endParaRPr lang="ru-RU" dirty="0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294511" y="5527882"/>
            <a:ext cx="274632" cy="57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0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936" y="274750"/>
            <a:ext cx="940682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Административный контроль за результатами обучения  - одно из направлений ВШК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6677"/>
            <a:ext cx="8596668" cy="462468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800" dirty="0" smtClean="0"/>
              <a:t>Цель этого вида </a:t>
            </a:r>
            <a:r>
              <a:rPr lang="ru-RU" sz="2800" dirty="0"/>
              <a:t>контроля </a:t>
            </a:r>
            <a:r>
              <a:rPr lang="ru-RU" sz="2800" dirty="0" smtClean="0"/>
              <a:t>:</a:t>
            </a:r>
            <a:endParaRPr lang="ru-RU" sz="2800" dirty="0"/>
          </a:p>
          <a:p>
            <a:pPr lvl="0"/>
            <a:r>
              <a:rPr lang="ru-RU" sz="2800" dirty="0"/>
              <a:t>определение фактического уровня знаний, умений и навыков обучающихся по предметам учебного </a:t>
            </a:r>
            <a:r>
              <a:rPr lang="ru-RU" sz="2800" dirty="0" smtClean="0"/>
              <a:t>плана, а также уровня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УУД;</a:t>
            </a:r>
            <a:endParaRPr lang="ru-RU" sz="2800" dirty="0"/>
          </a:p>
          <a:p>
            <a:pPr lvl="0"/>
            <a:r>
              <a:rPr lang="ru-RU" sz="2800" dirty="0"/>
              <a:t>установление соответствия этого уровня требованиям </a:t>
            </a:r>
            <a:r>
              <a:rPr lang="ru-RU" sz="2800" dirty="0" smtClean="0"/>
              <a:t>стандартов общего </a:t>
            </a:r>
            <a:r>
              <a:rPr lang="ru-RU" sz="2800" dirty="0"/>
              <a:t>образования;</a:t>
            </a:r>
          </a:p>
          <a:p>
            <a:pPr lvl="0"/>
            <a:r>
              <a:rPr lang="ru-RU" sz="2800" dirty="0" smtClean="0"/>
              <a:t>контроль </a:t>
            </a:r>
            <a:r>
              <a:rPr lang="ru-RU" sz="2800" dirty="0"/>
              <a:t>за реализацией образовательной программы </a:t>
            </a:r>
            <a:r>
              <a:rPr lang="ru-RU" sz="2800" dirty="0" smtClean="0"/>
              <a:t>и </a:t>
            </a:r>
            <a:r>
              <a:rPr lang="ru-RU" sz="2800" dirty="0"/>
              <a:t>программ учебных </a:t>
            </a:r>
            <a:r>
              <a:rPr lang="ru-RU" sz="2800" dirty="0" smtClean="0"/>
              <a:t>курсов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2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455" y="197475"/>
            <a:ext cx="8596668" cy="15282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Локальные акты гимназии, регламентирующие организацию контроля за результатами обучения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1679"/>
            <a:ext cx="8596668" cy="490202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Основная образовательная программа гимназии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План-график контрольно-административной деятельности гимназии на 2016-2017 учебный год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Положение  </a:t>
            </a:r>
            <a:r>
              <a:rPr lang="ru-RU" sz="2400" b="1" dirty="0"/>
              <a:t>о проведении  промежуточной аттестации и осуществлении текущего оценивания достижения планируемых результатов обучающихся по </a:t>
            </a:r>
            <a:r>
              <a:rPr lang="ru-RU" sz="2400" b="1" dirty="0" smtClean="0"/>
              <a:t>ФГОС</a:t>
            </a:r>
            <a:endParaRPr lang="ru-RU" sz="24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Положение о </a:t>
            </a:r>
            <a:r>
              <a:rPr lang="ru-RU" sz="2400" b="1" dirty="0"/>
              <a:t>проведении  промежуточной аттестации и осуществлении текущего оценивания достижения планируемых результатов </a:t>
            </a:r>
            <a:r>
              <a:rPr lang="ru-RU" sz="2400" b="1" dirty="0" smtClean="0"/>
              <a:t>обучающихся 7-11 классов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Положение об </a:t>
            </a:r>
            <a:r>
              <a:rPr lang="ru-RU" sz="2400" b="1" dirty="0"/>
              <a:t>итоговом проекте обучающихся </a:t>
            </a:r>
            <a:r>
              <a:rPr lang="ru-RU" sz="2400" b="1" dirty="0" smtClean="0"/>
              <a:t>5-9 </a:t>
            </a:r>
            <a:r>
              <a:rPr lang="ru-RU" sz="2400" b="1" dirty="0"/>
              <a:t>классов </a:t>
            </a:r>
            <a:endParaRPr lang="ru-RU" sz="2400" dirty="0"/>
          </a:p>
          <a:p>
            <a:endParaRPr lang="ru-RU" sz="2400" b="1" dirty="0" smtClean="0"/>
          </a:p>
          <a:p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3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Прямая соединительная линия 117"/>
          <p:cNvCxnSpPr/>
          <p:nvPr/>
        </p:nvCxnSpPr>
        <p:spPr>
          <a:xfrm>
            <a:off x="10775389" y="3060264"/>
            <a:ext cx="1131" cy="2618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8784299" y="3044641"/>
            <a:ext cx="1131" cy="2618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H="1">
            <a:off x="11544944" y="6445652"/>
            <a:ext cx="431371" cy="51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H="1">
            <a:off x="239349" y="6448214"/>
            <a:ext cx="431371" cy="51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50" idx="2"/>
            <a:endCxn id="73" idx="0"/>
          </p:cNvCxnSpPr>
          <p:nvPr/>
        </p:nvCxnSpPr>
        <p:spPr>
          <a:xfrm flipH="1">
            <a:off x="8986077" y="2302185"/>
            <a:ext cx="1190376" cy="23485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50" idx="2"/>
          </p:cNvCxnSpPr>
          <p:nvPr/>
        </p:nvCxnSpPr>
        <p:spPr>
          <a:xfrm>
            <a:off x="10176454" y="2302184"/>
            <a:ext cx="1200133" cy="26862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32" idx="1"/>
          </p:cNvCxnSpPr>
          <p:nvPr/>
        </p:nvCxnSpPr>
        <p:spPr>
          <a:xfrm flipH="1">
            <a:off x="3599723" y="2102209"/>
            <a:ext cx="99183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351584" y="116632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Внуришкольный</a:t>
            </a:r>
            <a:r>
              <a:rPr lang="ru-RU" sz="2000" b="1" dirty="0" smtClean="0"/>
              <a:t> контроль за результатами обучения</a:t>
            </a:r>
            <a:endParaRPr lang="ru-RU" sz="20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91105" y="893476"/>
            <a:ext cx="2976331" cy="3897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Объекты контроля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349" y="565108"/>
            <a:ext cx="259228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Предметные результаты обучения </a:t>
            </a:r>
            <a:endParaRPr lang="ru-RU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9349" y="1191456"/>
            <a:ext cx="259228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err="1" smtClean="0"/>
              <a:t>Метапредметные</a:t>
            </a:r>
            <a:r>
              <a:rPr lang="ru-RU" sz="1400" b="1" dirty="0" smtClean="0"/>
              <a:t> результаты обучения 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408368" y="953423"/>
            <a:ext cx="259228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Администрация </a:t>
            </a:r>
            <a:endParaRPr lang="ru-RU" sz="1400" b="1" dirty="0"/>
          </a:p>
        </p:txBody>
      </p:sp>
      <p:cxnSp>
        <p:nvCxnSpPr>
          <p:cNvPr id="11" name="Прямая соединительная линия 10"/>
          <p:cNvCxnSpPr>
            <a:stCxn id="7" idx="3"/>
            <a:endCxn id="3" idx="1"/>
          </p:cNvCxnSpPr>
          <p:nvPr/>
        </p:nvCxnSpPr>
        <p:spPr>
          <a:xfrm>
            <a:off x="2831638" y="826718"/>
            <a:ext cx="159468" cy="2616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8" idx="3"/>
            <a:endCxn id="3" idx="1"/>
          </p:cNvCxnSpPr>
          <p:nvPr/>
        </p:nvCxnSpPr>
        <p:spPr>
          <a:xfrm flipV="1">
            <a:off x="2831638" y="1088328"/>
            <a:ext cx="159468" cy="3647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3"/>
          </p:cNvCxnSpPr>
          <p:nvPr/>
        </p:nvCxnSpPr>
        <p:spPr>
          <a:xfrm flipV="1">
            <a:off x="5967437" y="1079320"/>
            <a:ext cx="224575" cy="900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168342" y="1077378"/>
            <a:ext cx="2245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6210573" y="912458"/>
            <a:ext cx="2976331" cy="3897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Субъекты контроля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591557" y="1907357"/>
            <a:ext cx="2976331" cy="3897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Виды контроля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34" name="Прямая соединительная линия 33"/>
          <p:cNvCxnSpPr>
            <a:endCxn id="32" idx="0"/>
          </p:cNvCxnSpPr>
          <p:nvPr/>
        </p:nvCxnSpPr>
        <p:spPr>
          <a:xfrm>
            <a:off x="6079723" y="1088329"/>
            <a:ext cx="0" cy="8190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32" idx="2"/>
          </p:cNvCxnSpPr>
          <p:nvPr/>
        </p:nvCxnSpPr>
        <p:spPr>
          <a:xfrm flipH="1">
            <a:off x="5231904" y="2297062"/>
            <a:ext cx="847819" cy="20475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079723" y="2297062"/>
            <a:ext cx="0" cy="54749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2" idx="2"/>
          </p:cNvCxnSpPr>
          <p:nvPr/>
        </p:nvCxnSpPr>
        <p:spPr>
          <a:xfrm>
            <a:off x="6079723" y="2297062"/>
            <a:ext cx="784363" cy="20475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367807" y="2504469"/>
            <a:ext cx="1407607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Текущий</a:t>
            </a:r>
            <a:endParaRPr lang="ru-RU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888784" y="2851858"/>
            <a:ext cx="259228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Промежуточный</a:t>
            </a:r>
            <a:endParaRPr lang="ru-RU" sz="1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6446286" y="2490877"/>
            <a:ext cx="1473917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Итоговый</a:t>
            </a:r>
            <a:endParaRPr lang="ru-RU" sz="1400" b="1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70720" y="1907357"/>
            <a:ext cx="2976331" cy="3897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Формы контроля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8784299" y="1912480"/>
            <a:ext cx="2784309" cy="3897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Методы контроля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54" name="Прямая соединительная линия 53"/>
          <p:cNvCxnSpPr>
            <a:stCxn id="50" idx="1"/>
            <a:endCxn id="32" idx="3"/>
          </p:cNvCxnSpPr>
          <p:nvPr/>
        </p:nvCxnSpPr>
        <p:spPr>
          <a:xfrm flipH="1" flipV="1">
            <a:off x="7567888" y="2102210"/>
            <a:ext cx="1216411" cy="51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251441" y="2499935"/>
            <a:ext cx="20140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err="1" smtClean="0"/>
              <a:t>Метапредмет</a:t>
            </a:r>
            <a:endParaRPr lang="ru-RU" sz="1400" b="1" dirty="0" smtClean="0"/>
          </a:p>
          <a:p>
            <a:pPr algn="ctr"/>
            <a:r>
              <a:rPr lang="ru-RU" sz="1400" b="1" dirty="0" err="1" smtClean="0"/>
              <a:t>ные</a:t>
            </a:r>
            <a:r>
              <a:rPr lang="ru-RU" sz="1400" b="1" dirty="0" smtClean="0"/>
              <a:t> результаты  </a:t>
            </a:r>
            <a:endParaRPr lang="ru-RU" sz="1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79911" y="2504468"/>
            <a:ext cx="187153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Предметные результаты  </a:t>
            </a:r>
            <a:endParaRPr lang="ru-RU" sz="1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79627" y="3284984"/>
            <a:ext cx="1971956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/>
              <a:t>- отчеты учителей предметников и классных руководителей;</a:t>
            </a:r>
          </a:p>
          <a:p>
            <a:r>
              <a:rPr lang="ru-RU" sz="1400" b="1" dirty="0" smtClean="0"/>
              <a:t>- </a:t>
            </a:r>
            <a:r>
              <a:rPr lang="ru-RU" sz="1400" b="1" dirty="0" err="1" smtClean="0"/>
              <a:t>администатив</a:t>
            </a:r>
            <a:r>
              <a:rPr lang="ru-RU" sz="1400" b="1" dirty="0" smtClean="0"/>
              <a:t>. контрольные работы;</a:t>
            </a:r>
          </a:p>
          <a:p>
            <a:r>
              <a:rPr lang="ru-RU" sz="1400" b="1" dirty="0" smtClean="0"/>
              <a:t>-работы в рамках внешних экспертиз </a:t>
            </a:r>
          </a:p>
          <a:p>
            <a:endParaRPr lang="ru-RU" sz="1400" b="1" dirty="0"/>
          </a:p>
        </p:txBody>
      </p:sp>
      <p:cxnSp>
        <p:nvCxnSpPr>
          <p:cNvPr id="61" name="Прямая соединительная линия 60"/>
          <p:cNvCxnSpPr>
            <a:endCxn id="58" idx="0"/>
          </p:cNvCxnSpPr>
          <p:nvPr/>
        </p:nvCxnSpPr>
        <p:spPr>
          <a:xfrm flipH="1">
            <a:off x="1315676" y="2302184"/>
            <a:ext cx="1176469" cy="20228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endCxn id="57" idx="0"/>
          </p:cNvCxnSpPr>
          <p:nvPr/>
        </p:nvCxnSpPr>
        <p:spPr>
          <a:xfrm>
            <a:off x="2351585" y="2302185"/>
            <a:ext cx="906881" cy="19775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351583" y="3274676"/>
            <a:ext cx="2127688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/>
              <a:t>- карты формирования УУД;</a:t>
            </a:r>
          </a:p>
          <a:p>
            <a:r>
              <a:rPr lang="ru-RU" sz="1400" b="1" dirty="0" smtClean="0"/>
              <a:t>-отчеты по результатам итогового проекта;</a:t>
            </a:r>
          </a:p>
          <a:p>
            <a:r>
              <a:rPr lang="ru-RU" sz="1400" b="1" dirty="0" smtClean="0"/>
              <a:t>-комплексные  диагностические работы на основе стандартизированных материалов</a:t>
            </a:r>
            <a:endParaRPr lang="ru-RU" sz="1400" b="1" dirty="0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3304591" y="3020942"/>
            <a:ext cx="1131" cy="2618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8035728" y="2537043"/>
            <a:ext cx="1900699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Предметные результаты  </a:t>
            </a:r>
            <a:endParaRPr lang="ru-RU" sz="14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9936429" y="2537043"/>
            <a:ext cx="182420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err="1" smtClean="0"/>
              <a:t>Метаредмет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результаты  </a:t>
            </a:r>
            <a:endParaRPr lang="ru-RU" sz="14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7835080" y="3274676"/>
            <a:ext cx="2101347" cy="246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анализ отчетов учителей-предметников, классных руководителей; </a:t>
            </a:r>
            <a:r>
              <a:rPr lang="ru-RU" sz="1400" b="1" dirty="0" err="1" smtClean="0"/>
              <a:t>административ</a:t>
            </a:r>
            <a:endParaRPr lang="ru-RU" sz="1400" b="1" dirty="0" smtClean="0"/>
          </a:p>
          <a:p>
            <a:pPr algn="ctr"/>
            <a:r>
              <a:rPr lang="ru-RU" sz="1400" b="1" dirty="0" err="1" smtClean="0"/>
              <a:t>ных</a:t>
            </a:r>
            <a:r>
              <a:rPr lang="ru-RU" sz="1400" b="1" dirty="0" smtClean="0"/>
              <a:t> работ; результатов внешних экспертиз</a:t>
            </a:r>
          </a:p>
          <a:p>
            <a:pPr algn="ctr"/>
            <a:endParaRPr lang="ru-RU" sz="1400" b="1" dirty="0"/>
          </a:p>
          <a:p>
            <a:pPr algn="ctr"/>
            <a:endParaRPr lang="ru-RU" sz="14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9936428" y="3284984"/>
            <a:ext cx="1824203" cy="246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анализ карт формирования УУД, отчетов по результатам итогового проекта, комплексных стандартизированных работ</a:t>
            </a:r>
          </a:p>
          <a:p>
            <a:pPr algn="ctr"/>
            <a:endParaRPr lang="ru-RU" sz="1400" b="1" dirty="0"/>
          </a:p>
          <a:p>
            <a:pPr algn="ctr"/>
            <a:endParaRPr lang="ru-RU" sz="1400" b="1" dirty="0"/>
          </a:p>
        </p:txBody>
      </p:sp>
      <p:cxnSp>
        <p:nvCxnSpPr>
          <p:cNvPr id="90" name="Прямая соединительная линия 89"/>
          <p:cNvCxnSpPr>
            <a:stCxn id="49" idx="1"/>
          </p:cNvCxnSpPr>
          <p:nvPr/>
        </p:nvCxnSpPr>
        <p:spPr>
          <a:xfrm flipH="1">
            <a:off x="239349" y="2102210"/>
            <a:ext cx="431371" cy="51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239349" y="2107332"/>
            <a:ext cx="0" cy="43460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26925" y="6103982"/>
            <a:ext cx="11305595" cy="64698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Принятие управленческих мер по результатам ВШК за результатами обучения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 flipH="1" flipV="1">
            <a:off x="11557115" y="2088981"/>
            <a:ext cx="407029" cy="17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11947515" y="2081471"/>
            <a:ext cx="0" cy="43460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1151112" y="3023156"/>
            <a:ext cx="1131" cy="2618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6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76" y="205242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Текущее оценивание </a:t>
            </a:r>
            <a:r>
              <a:rPr lang="ru-RU" b="1" dirty="0" smtClean="0"/>
              <a:t>предметных</a:t>
            </a:r>
            <a:r>
              <a:rPr lang="ru-RU" dirty="0" smtClean="0"/>
              <a:t> результатов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0919"/>
            <a:ext cx="8596668" cy="46504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Осуществляется учителями-предметниками.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Включает в себя:</a:t>
            </a:r>
          </a:p>
          <a:p>
            <a:pPr marL="857250" lvl="1" indent="-457200">
              <a:buFont typeface="+mj-lt"/>
              <a:buAutoNum type="arabicParenR"/>
            </a:pPr>
            <a:r>
              <a:rPr lang="ru-RU" sz="2000" b="1" dirty="0" smtClean="0">
                <a:solidFill>
                  <a:schemeClr val="tx1"/>
                </a:solidFill>
              </a:rPr>
              <a:t>оценки, полученные учащимися на уроке;</a:t>
            </a:r>
          </a:p>
          <a:p>
            <a:pPr marL="857250" lvl="1" indent="-457200">
              <a:buFont typeface="+mj-lt"/>
              <a:buAutoNum type="arabicParenR"/>
            </a:pPr>
            <a:r>
              <a:rPr lang="ru-RU" sz="2200" b="1" dirty="0" smtClean="0">
                <a:solidFill>
                  <a:schemeClr val="tx1"/>
                </a:solidFill>
              </a:rPr>
              <a:t>оценки за проверочные, практические, лабораторные, </a:t>
            </a:r>
            <a:r>
              <a:rPr lang="ru-RU" sz="2200" b="1" dirty="0" err="1" smtClean="0">
                <a:solidFill>
                  <a:schemeClr val="tx1"/>
                </a:solidFill>
              </a:rPr>
              <a:t>контрольные,творческие</a:t>
            </a:r>
            <a:r>
              <a:rPr lang="ru-RU" sz="2200" b="1" dirty="0" smtClean="0">
                <a:solidFill>
                  <a:schemeClr val="tx1"/>
                </a:solidFill>
              </a:rPr>
              <a:t> работы; </a:t>
            </a:r>
          </a:p>
          <a:p>
            <a:pPr marL="857250" lvl="1" indent="-457200">
              <a:buFont typeface="+mj-lt"/>
              <a:buAutoNum type="arabicParenR"/>
            </a:pPr>
            <a:r>
              <a:rPr lang="ru-RU" sz="2200" b="1" dirty="0" smtClean="0">
                <a:solidFill>
                  <a:schemeClr val="tx1"/>
                </a:solidFill>
              </a:rPr>
              <a:t>четвертные/ полугодовые оценки; </a:t>
            </a:r>
          </a:p>
          <a:p>
            <a:pPr marL="857250" lvl="1" indent="-457200">
              <a:buFont typeface="+mj-lt"/>
              <a:buAutoNum type="arabicParenR"/>
            </a:pPr>
            <a:r>
              <a:rPr lang="ru-RU" sz="2200" b="1" dirty="0" smtClean="0">
                <a:solidFill>
                  <a:schemeClr val="tx1"/>
                </a:solidFill>
              </a:rPr>
              <a:t>годовые оценки.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Формы, порядок, периодичность, количество обязательных мероприятий для текущего оценивания определяется учителем-предметником.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Фиксация результатов осуществляется в классном журнале по 5-тибалльной системе</a:t>
            </a:r>
          </a:p>
          <a:p>
            <a:pPr>
              <a:buAutoNum type="arabicPeriod" startAt="3"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6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75" y="321152"/>
            <a:ext cx="8970079" cy="580369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/>
              <a:t>Деятельность завуча по контролю за текущим оцениванием предметных результатов обучения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775" y="2150186"/>
            <a:ext cx="9684911" cy="443150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400" dirty="0" smtClean="0"/>
              <a:t>Проверка классных журналов, тетрадей;</a:t>
            </a:r>
          </a:p>
          <a:p>
            <a:pPr>
              <a:buAutoNum type="arabicPeriod"/>
            </a:pPr>
            <a:r>
              <a:rPr lang="ru-RU" sz="2400" dirty="0" smtClean="0"/>
              <a:t>Анализ отчетов учителей-предметников по итогам четвертей/полугодий, учебного года;</a:t>
            </a:r>
            <a:endParaRPr lang="ru-RU" sz="2400" dirty="0"/>
          </a:p>
          <a:p>
            <a:pPr>
              <a:buFont typeface="Wingdings 3" charset="2"/>
              <a:buAutoNum type="arabicPeriod"/>
            </a:pPr>
            <a:r>
              <a:rPr lang="ru-RU" sz="2400" dirty="0" smtClean="0"/>
              <a:t>Анализ отчетов классных руководителей </a:t>
            </a:r>
            <a:r>
              <a:rPr lang="ru-RU" sz="2400" dirty="0"/>
              <a:t>по итогам четвертей/полугодий, учебного года</a:t>
            </a:r>
            <a:r>
              <a:rPr lang="ru-RU" sz="2400" dirty="0" smtClean="0"/>
              <a:t>;</a:t>
            </a:r>
          </a:p>
          <a:p>
            <a:pPr>
              <a:buFont typeface="Wingdings 3" charset="2"/>
              <a:buAutoNum type="arabicPeriod"/>
            </a:pPr>
            <a:r>
              <a:rPr lang="ru-RU" sz="2400" dirty="0" smtClean="0"/>
              <a:t>Составление/ корректировка плана контрольно-административной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2466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213" y="313386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Административные работы и внешние экспертизы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65897" y="1735981"/>
            <a:ext cx="4185623" cy="576262"/>
          </a:xfrm>
        </p:spPr>
        <p:txBody>
          <a:bodyPr/>
          <a:lstStyle/>
          <a:p>
            <a:r>
              <a:rPr lang="ru-RU" dirty="0" smtClean="0"/>
              <a:t>Административные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75745" y="2356835"/>
            <a:ext cx="4185623" cy="3684528"/>
          </a:xfrm>
        </p:spPr>
        <p:txBody>
          <a:bodyPr>
            <a:normAutofit/>
          </a:bodyPr>
          <a:lstStyle/>
          <a:p>
            <a:r>
              <a:rPr lang="ru-RU" dirty="0" smtClean="0"/>
              <a:t>Стартовые по русскому языку, математике во 5-11 классах, по профильным предметам в 10-11 классах;</a:t>
            </a:r>
          </a:p>
          <a:p>
            <a:r>
              <a:rPr lang="ru-RU" dirty="0" smtClean="0"/>
              <a:t>Полугодовые контрольные работы по русскому языку, математике, а также по предметам, изучаемым на углубленном и профильном уровнях в 1-11 классах;</a:t>
            </a:r>
          </a:p>
          <a:p>
            <a:r>
              <a:rPr lang="ru-RU" dirty="0" smtClean="0"/>
              <a:t>Работы, запланированные по результатам предшествующих контрольных мероприятий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3" y="1723101"/>
            <a:ext cx="4185618" cy="576262"/>
          </a:xfrm>
        </p:spPr>
        <p:txBody>
          <a:bodyPr/>
          <a:lstStyle/>
          <a:p>
            <a:r>
              <a:rPr lang="ru-RU" dirty="0" smtClean="0"/>
              <a:t>Внешние экспертизы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Диагностические работы системы </a:t>
            </a:r>
            <a:r>
              <a:rPr lang="ru-RU" dirty="0" err="1" smtClean="0"/>
              <a:t>СтатГрад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Репетиционные экзамены ЦТ</a:t>
            </a:r>
          </a:p>
          <a:p>
            <a:r>
              <a:rPr lang="ru-RU" dirty="0" smtClean="0"/>
              <a:t>ККР по физике в 8 классах; </a:t>
            </a:r>
          </a:p>
          <a:p>
            <a:r>
              <a:rPr lang="ru-RU" dirty="0" smtClean="0"/>
              <a:t>ККР </a:t>
            </a:r>
            <a:r>
              <a:rPr lang="ru-RU" dirty="0"/>
              <a:t>по </a:t>
            </a:r>
            <a:r>
              <a:rPr lang="ru-RU" dirty="0" smtClean="0"/>
              <a:t>математике в 7 классах; </a:t>
            </a:r>
            <a:endParaRPr lang="ru-RU" dirty="0"/>
          </a:p>
          <a:p>
            <a:r>
              <a:rPr lang="ru-RU" dirty="0" smtClean="0"/>
              <a:t>Диагностики ЦОКО по русскому языку и математике в 1-4 классах;</a:t>
            </a:r>
          </a:p>
          <a:p>
            <a:r>
              <a:rPr lang="ru-RU" dirty="0" smtClean="0"/>
              <a:t>ВПР по русскому языку, математике, окружающему миру  в 4 классах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6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849" y="0"/>
            <a:ext cx="8596668" cy="108182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Организация промежуточной аттестации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99" y="1275008"/>
            <a:ext cx="10728101" cy="5331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1. Проводится в конце учебного года и является основанием для перевода (условного перевода) в следующий класс.</a:t>
            </a:r>
          </a:p>
          <a:p>
            <a:pPr marL="0" indent="0">
              <a:buNone/>
            </a:pPr>
            <a:r>
              <a:rPr lang="ru-RU" sz="2400" b="1" dirty="0" smtClean="0"/>
              <a:t>2. В локальном акте  о промежуточной аттестации перечислены </a:t>
            </a:r>
            <a:r>
              <a:rPr lang="ru-RU" sz="2400" b="1" u="sng" dirty="0" smtClean="0"/>
              <a:t>предметы</a:t>
            </a:r>
            <a:r>
              <a:rPr lang="ru-RU" sz="2400" b="1" dirty="0" smtClean="0"/>
              <a:t>, по которым в каждой параллели классов проводится промежуточная аттестация, а также </a:t>
            </a:r>
            <a:r>
              <a:rPr lang="ru-RU" sz="2400" b="1" u="sng" dirty="0" smtClean="0"/>
              <a:t>формы </a:t>
            </a:r>
            <a:r>
              <a:rPr lang="ru-RU" sz="2400" b="1" dirty="0" smtClean="0"/>
              <a:t>промежуточной аттестации по всем предметам.</a:t>
            </a:r>
          </a:p>
          <a:p>
            <a:pPr marL="0" indent="0">
              <a:buNone/>
            </a:pPr>
            <a:r>
              <a:rPr lang="ru-RU" sz="2400" b="1" dirty="0" smtClean="0"/>
              <a:t>3. В учебном плане указываются формы прохождения  промежуточной аттестации в данном учебном году.</a:t>
            </a:r>
          </a:p>
          <a:p>
            <a:pPr marL="0" indent="0">
              <a:buNone/>
            </a:pPr>
            <a:r>
              <a:rPr lang="ru-RU" sz="2400" b="1" dirty="0"/>
              <a:t>4</a:t>
            </a:r>
            <a:r>
              <a:rPr lang="ru-RU" sz="2400" b="1" dirty="0" smtClean="0"/>
              <a:t>. График прохождения промежуточной аттестации на конкретный учебный год утверждается в начале учебного года приказом директора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43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849" y="0"/>
            <a:ext cx="8596668" cy="108182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Организация промежуточной аттестации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99" y="1275008"/>
            <a:ext cx="9787943" cy="5331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5. С целью получения достоверных результатов </a:t>
            </a:r>
            <a:r>
              <a:rPr lang="ru-RU" sz="2400" b="1" dirty="0" err="1" smtClean="0"/>
              <a:t>КИМы</a:t>
            </a:r>
            <a:r>
              <a:rPr lang="ru-RU" sz="2400" b="1" dirty="0" smtClean="0"/>
              <a:t> для промежуточной аттестации разрабатываются  независимыми экспертами, при проведении контрольной работы присутствует ассистент, проверка работ осуществляется педагогом, не работающим в данном классе.</a:t>
            </a:r>
          </a:p>
          <a:p>
            <a:pPr marL="0" indent="0">
              <a:buNone/>
            </a:pPr>
            <a:r>
              <a:rPr lang="ru-RU" sz="2400" b="1" dirty="0" smtClean="0"/>
              <a:t>6. Для </a:t>
            </a:r>
            <a:r>
              <a:rPr lang="ru-RU" sz="2400" b="1" dirty="0"/>
              <a:t>предметов, </a:t>
            </a:r>
            <a:r>
              <a:rPr lang="ru-RU" sz="2400" b="1" dirty="0" smtClean="0"/>
              <a:t> </a:t>
            </a:r>
            <a:r>
              <a:rPr lang="ru-RU" sz="2400" b="1" dirty="0"/>
              <a:t>по которым не предусмотрена процедура промежуточной аттестации по итогам учебного года,  в качестве результатов промежуточной аттестации засчитывается годовая оценка</a:t>
            </a:r>
            <a:r>
              <a:rPr lang="ru-RU" sz="2400" b="1" dirty="0" smtClean="0"/>
              <a:t>.</a:t>
            </a:r>
          </a:p>
          <a:p>
            <a:pPr marL="0" indent="0">
              <a:buNone/>
            </a:pPr>
            <a:r>
              <a:rPr lang="ru-RU" sz="2400" b="1" dirty="0" smtClean="0"/>
              <a:t>7. Фиксация </a:t>
            </a:r>
            <a:r>
              <a:rPr lang="ru-RU" sz="2400" b="1" dirty="0"/>
              <a:t>результатов промежуточной аттестации в МБОУ Гимназия № 7 осуществляется без разделения на уровни в виде удовлетворительного (зачет) или неудовлетворительного (незачет) результата.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75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997</TotalTime>
  <Words>837</Words>
  <Application>Microsoft Office PowerPoint</Application>
  <PresentationFormat>Произвольный</PresentationFormat>
  <Paragraphs>141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Грань</vt:lpstr>
      <vt:lpstr>Организация внутришкольного контроля за  результатами обучения</vt:lpstr>
      <vt:lpstr>Административный контроль за результатами обучения  - одно из направлений ВШК</vt:lpstr>
      <vt:lpstr>Локальные акты гимназии, регламентирующие организацию контроля за результатами обучения</vt:lpstr>
      <vt:lpstr>Презентация PowerPoint</vt:lpstr>
      <vt:lpstr>Текущее оценивание предметных результатов обучающихся</vt:lpstr>
      <vt:lpstr>Деятельность завуча по контролю за текущим оцениванием предметных результатов обучения</vt:lpstr>
      <vt:lpstr>Административные работы и внешние экспертизы </vt:lpstr>
      <vt:lpstr> Организация промежуточной аттестации</vt:lpstr>
      <vt:lpstr> Организация промежуточной аттестации</vt:lpstr>
      <vt:lpstr>Предметы, по которым проводится промежуточная аттестация</vt:lpstr>
      <vt:lpstr>Формы промежуточной аттестации в 2016-2017 учебном году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Елизавета Рогова</dc:creator>
  <cp:lastModifiedBy>profnet@kimc.ms</cp:lastModifiedBy>
  <cp:revision>75</cp:revision>
  <dcterms:created xsi:type="dcterms:W3CDTF">2016-03-12T16:10:32Z</dcterms:created>
  <dcterms:modified xsi:type="dcterms:W3CDTF">2016-12-29T02:47:10Z</dcterms:modified>
</cp:coreProperties>
</file>