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0" r:id="rId4"/>
    <p:sldId id="257" r:id="rId5"/>
    <p:sldId id="276" r:id="rId6"/>
    <p:sldId id="275" r:id="rId7"/>
    <p:sldId id="272" r:id="rId8"/>
    <p:sldId id="267" r:id="rId9"/>
    <p:sldId id="268" r:id="rId10"/>
    <p:sldId id="273" r:id="rId11"/>
    <p:sldId id="269" r:id="rId12"/>
    <p:sldId id="259" r:id="rId13"/>
    <p:sldId id="260" r:id="rId14"/>
    <p:sldId id="261" r:id="rId15"/>
    <p:sldId id="262" r:id="rId16"/>
    <p:sldId id="271" r:id="rId17"/>
    <p:sldId id="263" r:id="rId18"/>
    <p:sldId id="258" r:id="rId19"/>
    <p:sldId id="265" r:id="rId20"/>
    <p:sldId id="266" r:id="rId2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4905-8A67-4951-BC24-ED9624B887D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AB8D-2676-42C0-8591-863CA73DC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96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4905-8A67-4951-BC24-ED9624B887D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AB8D-2676-42C0-8591-863CA73DC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37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4905-8A67-4951-BC24-ED9624B887D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AB8D-2676-42C0-8591-863CA73DC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104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3F86-B200-45D5-B2DB-1F3BB8AFEFC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767D-1DAC-47AE-8644-F0F04A6AA53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2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3F86-B200-45D5-B2DB-1F3BB8AFEFC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767D-1DAC-47AE-8644-F0F04A6AA53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94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3F86-B200-45D5-B2DB-1F3BB8AFEFC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767D-1DAC-47AE-8644-F0F04A6AA53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992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3F86-B200-45D5-B2DB-1F3BB8AFEFC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767D-1DAC-47AE-8644-F0F04A6AA53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66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3F86-B200-45D5-B2DB-1F3BB8AFEFC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767D-1DAC-47AE-8644-F0F04A6AA53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49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3F86-B200-45D5-B2DB-1F3BB8AFEFC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767D-1DAC-47AE-8644-F0F04A6AA53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7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3F86-B200-45D5-B2DB-1F3BB8AFEFC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767D-1DAC-47AE-8644-F0F04A6AA53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86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3F86-B200-45D5-B2DB-1F3BB8AFEFC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767D-1DAC-47AE-8644-F0F04A6AA53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7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4905-8A67-4951-BC24-ED9624B887D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AB8D-2676-42C0-8591-863CA73DC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770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3F86-B200-45D5-B2DB-1F3BB8AFEFC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767D-1DAC-47AE-8644-F0F04A6AA53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19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3F86-B200-45D5-B2DB-1F3BB8AFEFC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767D-1DAC-47AE-8644-F0F04A6AA53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08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3F86-B200-45D5-B2DB-1F3BB8AFEFC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767D-1DAC-47AE-8644-F0F04A6AA53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5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4905-8A67-4951-BC24-ED9624B887D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AB8D-2676-42C0-8591-863CA73DC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01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4905-8A67-4951-BC24-ED9624B887D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AB8D-2676-42C0-8591-863CA73DC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8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4905-8A67-4951-BC24-ED9624B887D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AB8D-2676-42C0-8591-863CA73DC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7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4905-8A67-4951-BC24-ED9624B887D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AB8D-2676-42C0-8591-863CA73DC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819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4905-8A67-4951-BC24-ED9624B887D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AB8D-2676-42C0-8591-863CA73DC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3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4905-8A67-4951-BC24-ED9624B887D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AB8D-2676-42C0-8591-863CA73DC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62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4905-8A67-4951-BC24-ED9624B887D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AB8D-2676-42C0-8591-863CA73DC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05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54905-8A67-4951-BC24-ED9624B887D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7AB8D-2676-42C0-8591-863CA73DC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43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13F86-B200-45D5-B2DB-1F3BB8AFEFC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D767D-1DAC-47AE-8644-F0F04A6AA53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445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1"/>
            <a:ext cx="8928992" cy="341181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Школа молодого завуча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>«Анализ урока на соответствие требованиям ФГОС»</a:t>
            </a:r>
            <a:r>
              <a:rPr lang="en-US" sz="5300" b="1" dirty="0">
                <a:solidFill>
                  <a:srgbClr val="FF0000"/>
                </a:solidFill>
              </a:rPr>
              <a:t/>
            </a:r>
            <a:br>
              <a:rPr lang="en-US" sz="5300" b="1" dirty="0">
                <a:solidFill>
                  <a:srgbClr val="FF0000"/>
                </a:solidFill>
              </a:rPr>
            </a:b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581128"/>
            <a:ext cx="5184576" cy="1728192"/>
          </a:xfrm>
        </p:spPr>
        <p:txBody>
          <a:bodyPr>
            <a:normAutofit fontScale="92500" lnSpcReduction="20000"/>
          </a:bodyPr>
          <a:lstStyle/>
          <a:p>
            <a:endParaRPr lang="en-US" sz="2400" b="1" dirty="0" smtClean="0"/>
          </a:p>
          <a:p>
            <a:endParaRPr lang="en-US" sz="2400" b="1" dirty="0"/>
          </a:p>
          <a:p>
            <a:r>
              <a:rPr lang="ru-RU" sz="2400" b="1" dirty="0" err="1" smtClean="0"/>
              <a:t>Гребенцова</a:t>
            </a:r>
            <a:r>
              <a:rPr lang="ru-RU" sz="2400" b="1" dirty="0" smtClean="0"/>
              <a:t> Галина Васильевна  заместитель директора КИМЦ</a:t>
            </a:r>
          </a:p>
          <a:p>
            <a:r>
              <a:rPr lang="en-US" sz="2400" b="1" dirty="0" smtClean="0"/>
              <a:t>Grebencova.G@kimc.ms</a:t>
            </a:r>
            <a:endParaRPr lang="ru-RU" sz="24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86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860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764704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/>
              <a:t>Этапы совместной работы 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Определить , кто будет выполнять работу; </a:t>
            </a:r>
          </a:p>
          <a:p>
            <a:r>
              <a:rPr lang="ru-RU" dirty="0" smtClean="0"/>
              <a:t>Выбрать старшего-руководителя, командира, капитана группы(по выбору, по жеребьевке); </a:t>
            </a:r>
          </a:p>
          <a:p>
            <a:r>
              <a:rPr lang="ru-RU" dirty="0" smtClean="0"/>
              <a:t>Распределить обязанности, кто и что будет делать (прямое поручение, « Добровольцы»);</a:t>
            </a:r>
          </a:p>
          <a:p>
            <a:r>
              <a:rPr lang="ru-RU" dirty="0" smtClean="0"/>
              <a:t> Выяснить, зачем будет выполнять каждый свое задание. Каждый продумывает, из чего, как, с помощью чего он будет выполнять задание. </a:t>
            </a:r>
          </a:p>
          <a:p>
            <a:r>
              <a:rPr lang="ru-RU" dirty="0" smtClean="0"/>
              <a:t>Каждый контролирует себя, как его результаты совпадают с тем, что заранее задумано. </a:t>
            </a:r>
          </a:p>
          <a:p>
            <a:r>
              <a:rPr lang="ru-RU" dirty="0" smtClean="0"/>
              <a:t>Старший контролирует, как общий результат совпадает с тем, что задумано. Из отдельных результатов получается один общий большой результат.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879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Правила совместной работы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Работать дружно: быть внимательными друг к другу, вежливым, не отвлекаться на посторонние дела, не мешать друг другу. </a:t>
            </a:r>
          </a:p>
          <a:p>
            <a:r>
              <a:rPr lang="ru-RU" sz="3600" dirty="0" smtClean="0"/>
              <a:t>Вовремя оказывать помощь, выполнять указания старшего по группе. </a:t>
            </a:r>
          </a:p>
          <a:p>
            <a:r>
              <a:rPr lang="ru-RU" sz="3600" dirty="0" smtClean="0"/>
              <a:t>Работать по плану. </a:t>
            </a:r>
          </a:p>
          <a:p>
            <a:r>
              <a:rPr lang="ru-RU" sz="3600" dirty="0" smtClean="0"/>
              <a:t>Своевременно выполнять задание: следить за временем, доводить начатое до конца. Каждый из подгруппы должен уметь защищать общее дело и своё в частности.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59912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ru-RU" b="1" dirty="0" smtClean="0"/>
              <a:t>Шаги в обучении работе в групп</a:t>
            </a:r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90465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900" b="1" u="sng" dirty="0" smtClean="0"/>
              <a:t>1 этап. </a:t>
            </a:r>
            <a:r>
              <a:rPr lang="ru-RU" sz="3900" b="1" dirty="0" smtClean="0"/>
              <a:t>  </a:t>
            </a:r>
            <a:r>
              <a:rPr lang="ru-RU" sz="3900" dirty="0" smtClean="0"/>
              <a:t>Обучение групповой форме начинается с первых дней пребывания ребенка в школе. Каждый выполняет индивидуальное задание и делится своим успехом с одноклассниками. </a:t>
            </a:r>
          </a:p>
          <a:p>
            <a:r>
              <a:rPr lang="ru-RU" sz="3900" b="1" u="sng" dirty="0" smtClean="0"/>
              <a:t>2 этап. </a:t>
            </a:r>
            <a:r>
              <a:rPr lang="ru-RU" sz="3900" b="1" dirty="0" smtClean="0"/>
              <a:t>  </a:t>
            </a:r>
            <a:r>
              <a:rPr lang="ru-RU" sz="4200" dirty="0" smtClean="0"/>
              <a:t>Парная работа. Во время работы учитель помогает парам и фиксирует удачи и неудачи в организации, вынося их на общее обсуждение.</a:t>
            </a:r>
          </a:p>
          <a:p>
            <a:r>
              <a:rPr lang="ru-RU" sz="3900" b="1" u="sng" dirty="0" smtClean="0"/>
              <a:t> 3 этап.  </a:t>
            </a:r>
            <a:r>
              <a:rPr lang="ru-RU" sz="3900" b="1" dirty="0" smtClean="0"/>
              <a:t>  </a:t>
            </a:r>
            <a:r>
              <a:rPr lang="ru-RU" sz="4100" dirty="0" smtClean="0"/>
              <a:t>Групповая работа. Вводя новую форму работы, необходимо дать образец. Учитель вместе детьми показывает на примере весь ход работы, обращая внимание на ошибки и удачи. Разбирать надо не содержательную ошибку ( в решении) , а ход взаимодействия.</a:t>
            </a:r>
            <a:endParaRPr lang="ru-RU" sz="4100" dirty="0"/>
          </a:p>
        </p:txBody>
      </p:sp>
    </p:spTree>
    <p:extLst>
      <p:ext uri="{BB962C8B-B14F-4D97-AF65-F5344CB8AC3E}">
        <p14:creationId xmlns:p14="http://schemas.microsoft.com/office/powerpoint/2010/main" val="1740605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Варианты работы для парной и групповой работы.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14116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Запись слов со взаимопроверкой.</a:t>
            </a:r>
          </a:p>
          <a:p>
            <a:r>
              <a:rPr lang="ru-RU" sz="3600" dirty="0" smtClean="0"/>
              <a:t> Составление звуковых схем слов.</a:t>
            </a:r>
          </a:p>
          <a:p>
            <a:r>
              <a:rPr lang="ru-RU" sz="3600" dirty="0" smtClean="0"/>
              <a:t> Составление схем предложений. </a:t>
            </a:r>
          </a:p>
          <a:p>
            <a:r>
              <a:rPr lang="ru-RU" sz="3600" dirty="0" smtClean="0"/>
              <a:t>Работа с карточками в парах сменного состава. </a:t>
            </a:r>
          </a:p>
          <a:p>
            <a:r>
              <a:rPr lang="ru-RU" sz="3600" dirty="0" smtClean="0"/>
              <a:t>Разбор слов по составу. </a:t>
            </a:r>
          </a:p>
          <a:p>
            <a:r>
              <a:rPr lang="ru-RU" sz="3600" dirty="0" smtClean="0"/>
              <a:t>Работа с деформированным предложением. </a:t>
            </a:r>
          </a:p>
        </p:txBody>
      </p:sp>
    </p:spTree>
    <p:extLst>
      <p:ext uri="{BB962C8B-B14F-4D97-AF65-F5344CB8AC3E}">
        <p14:creationId xmlns:p14="http://schemas.microsoft.com/office/powerpoint/2010/main" val="3318465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Варианты работы для парной и групповой работы.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5141168"/>
          </a:xfrm>
        </p:spPr>
        <p:txBody>
          <a:bodyPr>
            <a:normAutofit/>
          </a:bodyPr>
          <a:lstStyle/>
          <a:p>
            <a:pPr lvl="0" algn="just"/>
            <a:r>
              <a:rPr lang="ru-RU" dirty="0" smtClean="0"/>
              <a:t> </a:t>
            </a:r>
            <a:r>
              <a:rPr lang="ru-RU" sz="3600" dirty="0">
                <a:solidFill>
                  <a:prstClr val="black"/>
                </a:solidFill>
              </a:rPr>
              <a:t>Составление слов по звуковой схеме.</a:t>
            </a:r>
          </a:p>
          <a:p>
            <a:pPr lvl="0" algn="just"/>
            <a:r>
              <a:rPr lang="ru-RU" sz="3600" dirty="0">
                <a:solidFill>
                  <a:prstClr val="black"/>
                </a:solidFill>
              </a:rPr>
              <a:t> Составление предложений по схеме. </a:t>
            </a:r>
          </a:p>
          <a:p>
            <a:pPr lvl="0" algn="just"/>
            <a:r>
              <a:rPr lang="ru-RU" sz="3600" dirty="0">
                <a:solidFill>
                  <a:prstClr val="black"/>
                </a:solidFill>
              </a:rPr>
              <a:t>Проверка орфограмм. </a:t>
            </a:r>
          </a:p>
          <a:p>
            <a:pPr lvl="0" algn="just"/>
            <a:r>
              <a:rPr lang="ru-RU" sz="3600" dirty="0">
                <a:solidFill>
                  <a:prstClr val="black"/>
                </a:solidFill>
              </a:rPr>
              <a:t>Выбор способа проверки орфограмм.</a:t>
            </a:r>
          </a:p>
          <a:p>
            <a:pPr lvl="0" algn="just"/>
            <a:r>
              <a:rPr lang="ru-RU" sz="3600" dirty="0">
                <a:solidFill>
                  <a:prstClr val="black"/>
                </a:solidFill>
              </a:rPr>
              <a:t> Деление текста на логические части. </a:t>
            </a:r>
          </a:p>
          <a:p>
            <a:pPr lvl="0" algn="just"/>
            <a:r>
              <a:rPr lang="ru-RU" sz="3600" dirty="0">
                <a:solidFill>
                  <a:prstClr val="black"/>
                </a:solidFill>
              </a:rPr>
              <a:t>Составление плана. </a:t>
            </a:r>
          </a:p>
          <a:p>
            <a:pPr lvl="0" algn="just"/>
            <a:r>
              <a:rPr lang="ru-RU" sz="3600" dirty="0">
                <a:solidFill>
                  <a:prstClr val="black"/>
                </a:solidFill>
              </a:rPr>
              <a:t>Работа с деформированным текстом.</a:t>
            </a:r>
          </a:p>
          <a:p>
            <a:pPr algn="just"/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1355874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dirty="0" smtClean="0">
                <a:solidFill>
                  <a:prstClr val="black"/>
                </a:solidFill>
                <a:ea typeface="+mn-ea"/>
                <a:cs typeface="+mn-cs"/>
              </a:rPr>
              <a:t>Математика</a:t>
            </a:r>
            <a:br>
              <a:rPr lang="ru-RU" dirty="0" smtClean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Парная работа. Групповая работа. 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Взаимопроверка решений. Составление схем к задаче.</a:t>
            </a:r>
            <a:r>
              <a:rPr lang="ru-RU" dirty="0" smtClean="0"/>
              <a:t> </a:t>
            </a:r>
            <a:r>
              <a:rPr lang="ru-RU" b="1" dirty="0" smtClean="0"/>
              <a:t>Поиск способа решения: </a:t>
            </a:r>
            <a:r>
              <a:rPr lang="ru-RU" dirty="0" smtClean="0"/>
              <a:t>Примеров с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418168"/>
              </p:ext>
            </p:extLst>
          </p:nvPr>
        </p:nvGraphicFramePr>
        <p:xfrm>
          <a:off x="0" y="692696"/>
          <a:ext cx="9144002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1920"/>
                <a:gridCol w="5292082"/>
              </a:tblGrid>
              <a:tr h="32064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ПАРНАЯ РАБОТА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ГРУППОВАЯ</a:t>
                      </a:r>
                      <a:r>
                        <a:rPr lang="ru-RU" sz="3600" baseline="0" dirty="0" smtClean="0"/>
                        <a:t> РАБОТА</a:t>
                      </a:r>
                      <a:endParaRPr lang="ru-RU" sz="3600" dirty="0"/>
                    </a:p>
                  </a:txBody>
                  <a:tcPr/>
                </a:tc>
              </a:tr>
              <a:tr h="79062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Взаимопроверка решений. 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Поиск способа решения: Примеров с переходом через разряд, Способов проверки результатов вычисления. </a:t>
                      </a:r>
                      <a:endParaRPr lang="ru-RU" sz="3200" dirty="0"/>
                    </a:p>
                  </a:txBody>
                  <a:tcPr/>
                </a:tc>
              </a:tr>
              <a:tr h="1264998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Составление схем к задаче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Составление и решение задач:</a:t>
                      </a:r>
                    </a:p>
                    <a:p>
                      <a:pPr algn="ctr"/>
                      <a:r>
                        <a:rPr lang="ru-RU" sz="2800" dirty="0" smtClean="0"/>
                        <a:t> К одной схеме на разные темы. </a:t>
                      </a:r>
                    </a:p>
                    <a:p>
                      <a:pPr algn="ctr"/>
                      <a:r>
                        <a:rPr lang="ru-RU" sz="2800" dirty="0" smtClean="0"/>
                        <a:t>К разным схемам на одну тему. Разных типов в зависимости от уровня подготовленности групп.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878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едполагаемые результа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120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иагност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953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712968" cy="39464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Надеюсь, что, использовав на уроках групповые формы обучения, ученики на уроках будут говорить больше, чем учитель, смогут свободно выражать своё мнение, и ни один ученик не останется без участия на уроке.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60" y="4437112"/>
            <a:ext cx="9119939" cy="17610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i="0" dirty="0" smtClean="0">
                <a:solidFill>
                  <a:srgbClr val="336600"/>
                </a:solidFill>
                <a:effectLst/>
                <a:latin typeface="Arial"/>
              </a:rPr>
              <a:t>Спасибо за внимание!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47959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tcloud.nyc3.digitaloceanspaces.com/slides/pics/002/630/895/original/Slide2.jpg?14890825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53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становка пробле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828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57606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dirty="0" smtClean="0"/>
              <a:t>ФОРМЫ организации образовательной деятельности на урок</a:t>
            </a:r>
            <a:r>
              <a:rPr lang="ru-RU" sz="5400" dirty="0" smtClean="0"/>
              <a:t>е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715493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9888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В педагогической литературе и школьной практике приняты в основном три таких формы: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4811996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Фронтальная,</a:t>
            </a:r>
          </a:p>
          <a:p>
            <a:r>
              <a:rPr lang="ru-RU" sz="8000" dirty="0" smtClean="0">
                <a:solidFill>
                  <a:schemeClr val="bg1"/>
                </a:solidFill>
              </a:rPr>
              <a:t>Индивидуальная,</a:t>
            </a:r>
          </a:p>
          <a:p>
            <a:r>
              <a:rPr lang="ru-RU" sz="8000" dirty="0" smtClean="0">
                <a:solidFill>
                  <a:schemeClr val="bg1"/>
                </a:solidFill>
              </a:rPr>
              <a:t>Групповая.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5056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tcloud.nyc3.digitaloceanspaces.com/slides/pics/002/630/896/original/Slide3.jpg?14890825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163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052736"/>
          </a:xfrm>
        </p:spPr>
        <p:txBody>
          <a:bodyPr/>
          <a:lstStyle/>
          <a:p>
            <a:r>
              <a:rPr lang="ru-RU" b="1" dirty="0" smtClean="0"/>
              <a:t>ГРУППОВАЯ РАБОТА НА УРОКЕ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832648"/>
          </a:xfrm>
        </p:spPr>
        <p:txBody>
          <a:bodyPr/>
          <a:lstStyle/>
          <a:p>
            <a:pPr marL="0" indent="0" algn="just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- </a:t>
            </a:r>
            <a:r>
              <a:rPr lang="ru-RU" sz="4000" b="0" i="0" dirty="0" smtClean="0">
                <a:solidFill>
                  <a:srgbClr val="000000"/>
                </a:solidFill>
                <a:effectLst/>
                <a:latin typeface="Open Sans"/>
              </a:rPr>
              <a:t>форма организации учебно-познавательной деятельности, предполагающая функционирование разных малых групп, работающих как над общими, так и над специфическими заданиями педагога.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09186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76470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prstClr val="black"/>
                </a:solidFill>
                <a:ea typeface="+mn-ea"/>
                <a:cs typeface="+mn-cs"/>
              </a:rPr>
              <a:t>Групповые и парные формы работы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877272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на уроке способствуют развитию у учащихся критического мышления и адекватной самооценки;</a:t>
            </a:r>
          </a:p>
          <a:p>
            <a:r>
              <a:rPr lang="ru-RU" sz="4000" dirty="0" smtClean="0"/>
              <a:t> развитию самостоятельности и ответственности;</a:t>
            </a:r>
          </a:p>
          <a:p>
            <a:r>
              <a:rPr lang="ru-RU" sz="4000" dirty="0" smtClean="0"/>
              <a:t> способности к кооперации и сотрудничеству;</a:t>
            </a:r>
          </a:p>
          <a:p>
            <a:r>
              <a:rPr lang="ru-RU" sz="4000" dirty="0" smtClean="0"/>
              <a:t> повышают креативность и так далее и тому подобное...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81992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ptcloud.nyc3.digitaloceanspaces.com/slides/pics/002/630/898/original/Slide5.jpg?14890825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64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2648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561</Words>
  <Application>Microsoft Office PowerPoint</Application>
  <PresentationFormat>Экран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1_Тема Office</vt:lpstr>
      <vt:lpstr>  Школа молодого завуча «Анализ урока на соответствие требованиям ФГОС» </vt:lpstr>
      <vt:lpstr>Презентация PowerPoint</vt:lpstr>
      <vt:lpstr>Презентация PowerPoint</vt:lpstr>
      <vt:lpstr>ФОРМЫ организации образовательной деятельности на уроке</vt:lpstr>
      <vt:lpstr> В педагогической литературе и школьной практике приняты в основном три таких формы: </vt:lpstr>
      <vt:lpstr>Презентация PowerPoint</vt:lpstr>
      <vt:lpstr>ГРУППОВАЯ РАБОТА НА УРОКЕ </vt:lpstr>
      <vt:lpstr>Групповые и парные формы работы</vt:lpstr>
      <vt:lpstr>Презентация PowerPoint</vt:lpstr>
      <vt:lpstr>Презентация PowerPoint</vt:lpstr>
      <vt:lpstr>Этапы совместной работы </vt:lpstr>
      <vt:lpstr>Правила совместной работы</vt:lpstr>
      <vt:lpstr>Шаги в обучении работе в группе</vt:lpstr>
      <vt:lpstr>Варианты работы для парной и групповой работы.</vt:lpstr>
      <vt:lpstr>Варианты работы для парной и групповой работы.</vt:lpstr>
      <vt:lpstr> Математика </vt:lpstr>
      <vt:lpstr>Презентация PowerPoint</vt:lpstr>
      <vt:lpstr>Презентация PowerPoint</vt:lpstr>
      <vt:lpstr>Надеюсь, что, использовав на уроках групповые формы обучения, ученики на уроках будут говорить больше, чем учитель, смогут свободно выражать своё мнение, и ни один ученик не останется без участия на уроке.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Групповая форма работы на уроке</dc:title>
  <dc:creator>profnet@kimc.ms</dc:creator>
  <cp:lastModifiedBy>Татьяна Копылова</cp:lastModifiedBy>
  <cp:revision>31</cp:revision>
  <cp:lastPrinted>2017-11-16T10:32:27Z</cp:lastPrinted>
  <dcterms:created xsi:type="dcterms:W3CDTF">2017-11-16T03:41:08Z</dcterms:created>
  <dcterms:modified xsi:type="dcterms:W3CDTF">2017-12-13T12:08:18Z</dcterms:modified>
</cp:coreProperties>
</file>