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33CCCC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78" y="10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2C16-4055-4F3F-9049-A53A34722581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A11F-B1BA-496E-B4BE-5ED4BF5B6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9282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2C16-4055-4F3F-9049-A53A34722581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A11F-B1BA-496E-B4BE-5ED4BF5B6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428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2C16-4055-4F3F-9049-A53A34722581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A11F-B1BA-496E-B4BE-5ED4BF5B6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199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2C16-4055-4F3F-9049-A53A34722581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A11F-B1BA-496E-B4BE-5ED4BF5B6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3560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2C16-4055-4F3F-9049-A53A34722581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A11F-B1BA-496E-B4BE-5ED4BF5B6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722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2C16-4055-4F3F-9049-A53A34722581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A11F-B1BA-496E-B4BE-5ED4BF5B6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2C16-4055-4F3F-9049-A53A34722581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A11F-B1BA-496E-B4BE-5ED4BF5B6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9805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2C16-4055-4F3F-9049-A53A34722581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A11F-B1BA-496E-B4BE-5ED4BF5B6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93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2C16-4055-4F3F-9049-A53A34722581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A11F-B1BA-496E-B4BE-5ED4BF5B6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6964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2C16-4055-4F3F-9049-A53A34722581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A11F-B1BA-496E-B4BE-5ED4BF5B6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8856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2C16-4055-4F3F-9049-A53A34722581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A11F-B1BA-496E-B4BE-5ED4BF5B6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762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F2C16-4055-4F3F-9049-A53A34722581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3A11F-B1BA-496E-B4BE-5ED4BF5B6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718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5362414"/>
            <a:ext cx="9144000" cy="809786"/>
          </a:xfrm>
        </p:spPr>
        <p:txBody>
          <a:bodyPr/>
          <a:lstStyle/>
          <a:p>
            <a:r>
              <a:rPr lang="ru-RU" dirty="0" smtClean="0"/>
              <a:t>Горностаев Александр </a:t>
            </a:r>
            <a:r>
              <a:rPr lang="ru-RU" dirty="0" err="1" smtClean="0"/>
              <a:t>Октавьевич</a:t>
            </a:r>
            <a:r>
              <a:rPr lang="ru-RU" dirty="0" smtClean="0"/>
              <a:t>, заместитель директора КИМЦ, </a:t>
            </a:r>
            <a:br>
              <a:rPr lang="ru-RU" dirty="0" smtClean="0"/>
            </a:br>
            <a:r>
              <a:rPr lang="ru-RU" dirty="0" smtClean="0"/>
              <a:t>г. Красноярск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524000" y="2196351"/>
            <a:ext cx="9144000" cy="1732065"/>
          </a:xfrm>
        </p:spPr>
        <p:txBody>
          <a:bodyPr>
            <a:normAutofit/>
          </a:bodyPr>
          <a:lstStyle/>
          <a:p>
            <a:r>
              <a:rPr lang="ru-RU" sz="3200" b="1" dirty="0"/>
              <a:t>«Обучение, обеспечивающее требования ФГОС, 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в </a:t>
            </a:r>
            <a:r>
              <a:rPr lang="ru-RU" sz="3200" b="1" dirty="0"/>
              <a:t>условиях общеобразовательного учреждения: ключевые принципы организации»</a:t>
            </a:r>
            <a:endParaRPr lang="ru-RU" sz="3200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302162" y="330098"/>
            <a:ext cx="11587676" cy="1447800"/>
            <a:chOff x="302162" y="330098"/>
            <a:chExt cx="11587676" cy="1447800"/>
          </a:xfrm>
        </p:grpSpPr>
        <p:pic>
          <p:nvPicPr>
            <p:cNvPr id="8" name="Рисунок 7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5368"/>
            <a:stretch/>
          </p:blipFill>
          <p:spPr bwMode="auto">
            <a:xfrm>
              <a:off x="302162" y="330098"/>
              <a:ext cx="5940425" cy="144780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Рисунок 8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51076" y="330098"/>
              <a:ext cx="5538762" cy="1447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3192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1098" y="365126"/>
            <a:ext cx="10043984" cy="91997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«Обучение, обеспечивающее требования ФГОС, </a:t>
            </a:r>
            <a:br>
              <a:rPr lang="ru-RU" sz="2400" b="1" dirty="0" smtClean="0"/>
            </a:br>
            <a:r>
              <a:rPr lang="ru-RU" sz="2400" b="1" dirty="0" smtClean="0"/>
              <a:t>в условиях общеобразовательного учреждения: ключевые принципы организации»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9235" y="1356427"/>
            <a:ext cx="11756789" cy="51185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Дидактические принципы – основные положения, определяющие </a:t>
            </a:r>
            <a:br>
              <a:rPr lang="ru-RU" dirty="0" smtClean="0"/>
            </a:br>
            <a:r>
              <a:rPr lang="ru-RU" dirty="0" smtClean="0"/>
              <a:t>содержание, организационные формы и методы учебного процесса </a:t>
            </a:r>
            <a:br>
              <a:rPr lang="ru-RU" dirty="0" smtClean="0"/>
            </a:br>
            <a:r>
              <a:rPr lang="ru-RU" dirty="0" smtClean="0"/>
              <a:t>в соответствии с его общими целями и закономерностями.</a:t>
            </a:r>
          </a:p>
          <a:p>
            <a:pPr marL="0" indent="0" algn="r">
              <a:buNone/>
            </a:pPr>
            <a:r>
              <a:rPr lang="ru-RU" sz="2000" dirty="0" smtClean="0"/>
              <a:t>Педагогический словарь. – М.: Академия. Г.М. </a:t>
            </a:r>
            <a:r>
              <a:rPr lang="ru-RU" sz="2000" dirty="0" err="1" smtClean="0"/>
              <a:t>Коджаспирова</a:t>
            </a:r>
            <a:r>
              <a:rPr lang="ru-RU" sz="2000" dirty="0" smtClean="0"/>
              <a:t>, А.Ю. </a:t>
            </a:r>
            <a:r>
              <a:rPr lang="ru-RU" sz="2000" dirty="0" err="1" smtClean="0"/>
              <a:t>Коджаспиров</a:t>
            </a:r>
            <a:r>
              <a:rPr lang="ru-RU" sz="2000" dirty="0" smtClean="0"/>
              <a:t>. 2005</a:t>
            </a:r>
          </a:p>
          <a:p>
            <a:r>
              <a:rPr lang="ru-RU" sz="2300" dirty="0" smtClean="0"/>
              <a:t>Дидактические принципы носят характер самых общих указаний, правил, норм, регулирующих процесс обучения, обеспечивая необходимую эффективность.</a:t>
            </a:r>
          </a:p>
          <a:p>
            <a:r>
              <a:rPr lang="ru-RU" sz="2300" dirty="0" smtClean="0"/>
              <a:t>Принципы обусловлены целями обучения, которые зависят от потребностей людей, общества и государства. Поэтому они имеют конкретно-исторический характер, т.е. </a:t>
            </a:r>
            <a:br>
              <a:rPr lang="ru-RU" sz="2300" dirty="0" smtClean="0"/>
            </a:br>
            <a:r>
              <a:rPr lang="ru-RU" sz="2300" dirty="0" smtClean="0"/>
              <a:t>могут изменяться под влиянием исторических условий, смены педагогических систем.</a:t>
            </a:r>
          </a:p>
          <a:p>
            <a:r>
              <a:rPr lang="ru-RU" sz="2300" dirty="0" smtClean="0"/>
              <a:t>Принципы </a:t>
            </a:r>
            <a:r>
              <a:rPr lang="ru-RU" sz="2300" dirty="0"/>
              <a:t>обучения – это общие руководящие идеи, исходные нормативные требования к организации учебного процесса, которые учитываются во всех его компонентах. </a:t>
            </a:r>
            <a:r>
              <a:rPr lang="ru-RU" sz="2300" dirty="0" smtClean="0"/>
              <a:t>Они </a:t>
            </a:r>
            <a:r>
              <a:rPr lang="ru-RU" sz="2300" dirty="0"/>
              <a:t>возникают на основе исторического опыта и формулируются в результате научного исследования учебного процесса в его многообразных проявлениях</a:t>
            </a:r>
            <a:r>
              <a:rPr lang="ru-RU" sz="2300" dirty="0" smtClean="0"/>
              <a:t>.</a:t>
            </a:r>
            <a:endParaRPr lang="ru-RU" sz="2300" dirty="0"/>
          </a:p>
        </p:txBody>
      </p:sp>
      <p:pic>
        <p:nvPicPr>
          <p:cNvPr id="4" name="Рисунок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373"/>
          <a:stretch/>
        </p:blipFill>
        <p:spPr bwMode="auto">
          <a:xfrm>
            <a:off x="766125" y="436449"/>
            <a:ext cx="864973" cy="7497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40198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1098" y="365126"/>
            <a:ext cx="10043984" cy="91997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«Обучение, обеспечивающее требования ФГОС, </a:t>
            </a:r>
            <a:br>
              <a:rPr lang="ru-RU" sz="2400" b="1" dirty="0" smtClean="0"/>
            </a:br>
            <a:r>
              <a:rPr lang="ru-RU" sz="2400" b="1" dirty="0" smtClean="0"/>
              <a:t>в условиях общеобразовательного учреждения: ключевые принципы организации»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9235" y="1356426"/>
            <a:ext cx="11756789" cy="5291509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ru-RU" altLang="ru-RU" sz="2300" b="1" dirty="0"/>
              <a:t>Основополагающие принципы </a:t>
            </a:r>
            <a:r>
              <a:rPr lang="ru-RU" altLang="ru-RU" sz="2300" b="1" dirty="0" smtClean="0"/>
              <a:t>традиционного обучения</a:t>
            </a:r>
            <a:endParaRPr lang="ru-RU" sz="2300" b="1" dirty="0" smtClean="0"/>
          </a:p>
          <a:p>
            <a:pPr>
              <a:defRPr/>
            </a:pPr>
            <a:r>
              <a:rPr lang="ru-RU" sz="2300" dirty="0" smtClean="0"/>
              <a:t>Принцип </a:t>
            </a:r>
            <a:r>
              <a:rPr lang="ru-RU" sz="2300" dirty="0"/>
              <a:t>развивающего и воспитывающего обучения</a:t>
            </a:r>
            <a:r>
              <a:rPr lang="ru-RU" altLang="ru-RU" sz="2300" dirty="0"/>
              <a:t>;</a:t>
            </a:r>
          </a:p>
          <a:p>
            <a:pPr>
              <a:defRPr/>
            </a:pPr>
            <a:r>
              <a:rPr lang="ru-RU" sz="2300" dirty="0"/>
              <a:t>Принцип научности</a:t>
            </a:r>
            <a:r>
              <a:rPr lang="ru-RU" altLang="ru-RU" sz="2300" dirty="0"/>
              <a:t>;</a:t>
            </a:r>
          </a:p>
          <a:p>
            <a:pPr>
              <a:defRPr/>
            </a:pPr>
            <a:r>
              <a:rPr lang="ru-RU" sz="2300" dirty="0"/>
              <a:t>Принцип систематичности и последовательности</a:t>
            </a:r>
            <a:r>
              <a:rPr lang="ru-RU" altLang="ru-RU" sz="2300" dirty="0"/>
              <a:t>;</a:t>
            </a:r>
          </a:p>
          <a:p>
            <a:pPr>
              <a:defRPr/>
            </a:pPr>
            <a:r>
              <a:rPr lang="ru-RU" sz="2300" dirty="0"/>
              <a:t>Принцип связи обучения с практикой</a:t>
            </a:r>
            <a:r>
              <a:rPr lang="ru-RU" altLang="ru-RU" sz="2300" dirty="0"/>
              <a:t>;</a:t>
            </a:r>
          </a:p>
          <a:p>
            <a:pPr>
              <a:defRPr/>
            </a:pPr>
            <a:r>
              <a:rPr lang="ru-RU" sz="2300" dirty="0"/>
              <a:t>Принцип доступности</a:t>
            </a:r>
            <a:r>
              <a:rPr lang="ru-RU" altLang="ru-RU" sz="2300" dirty="0"/>
              <a:t>;</a:t>
            </a:r>
          </a:p>
          <a:p>
            <a:pPr>
              <a:defRPr/>
            </a:pPr>
            <a:r>
              <a:rPr lang="ru-RU" sz="2300" dirty="0"/>
              <a:t>Принцип наглядности</a:t>
            </a:r>
            <a:r>
              <a:rPr lang="ru-RU" altLang="ru-RU" sz="2300" dirty="0"/>
              <a:t>;</a:t>
            </a:r>
          </a:p>
          <a:p>
            <a:pPr>
              <a:defRPr/>
            </a:pPr>
            <a:r>
              <a:rPr lang="ru-RU" sz="2300" dirty="0"/>
              <a:t>Принцип сознательности и активности;</a:t>
            </a:r>
          </a:p>
          <a:p>
            <a:pPr>
              <a:defRPr/>
            </a:pPr>
            <a:r>
              <a:rPr lang="ru-RU" sz="2300" dirty="0"/>
              <a:t>Принцип прочности.</a:t>
            </a:r>
            <a:endParaRPr lang="ru-RU" altLang="ru-RU" sz="2300" dirty="0"/>
          </a:p>
          <a:p>
            <a:pPr marL="0" indent="0" algn="r">
              <a:buNone/>
            </a:pPr>
            <a:r>
              <a:rPr lang="ru-RU" altLang="ru-RU" sz="2000" i="1" dirty="0"/>
              <a:t>Библиотека литературы </a:t>
            </a:r>
            <a:r>
              <a:rPr lang="en-US" altLang="ru-RU" sz="2000" i="1" dirty="0"/>
              <a:t>http://www.redov.ru/nauchnaja_literatura_prochee</a:t>
            </a:r>
            <a:r>
              <a:rPr lang="en-US" altLang="ru-RU" sz="2000" i="1" dirty="0" smtClean="0"/>
              <a:t>/</a:t>
            </a:r>
            <a:endParaRPr lang="ru-RU" altLang="ru-RU" sz="2000" i="1" dirty="0"/>
          </a:p>
        </p:txBody>
      </p:sp>
      <p:pic>
        <p:nvPicPr>
          <p:cNvPr id="4" name="Рисунок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373"/>
          <a:stretch/>
        </p:blipFill>
        <p:spPr bwMode="auto">
          <a:xfrm>
            <a:off x="766125" y="436449"/>
            <a:ext cx="864973" cy="7497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1577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1098" y="365126"/>
            <a:ext cx="10043984" cy="91997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«Обучение, обеспечивающее требования ФГОС, </a:t>
            </a:r>
            <a:br>
              <a:rPr lang="ru-RU" sz="2400" b="1" dirty="0" smtClean="0"/>
            </a:br>
            <a:r>
              <a:rPr lang="ru-RU" sz="2400" b="1" dirty="0" smtClean="0"/>
              <a:t>в условиях общеобразовательного учреждения: ключевые принципы организации»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9235" y="1356426"/>
            <a:ext cx="11756789" cy="52915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300" dirty="0" smtClean="0"/>
              <a:t>Образовательные результаты:</a:t>
            </a:r>
          </a:p>
          <a:p>
            <a:pPr marL="444500"/>
            <a:r>
              <a:rPr lang="ru-RU" sz="2300" dirty="0" smtClean="0"/>
              <a:t>Личностные как качества личности;</a:t>
            </a:r>
          </a:p>
          <a:p>
            <a:pPr marL="444500"/>
            <a:r>
              <a:rPr lang="ru-RU" sz="2300" dirty="0" err="1" smtClean="0"/>
              <a:t>Метапредметные</a:t>
            </a:r>
            <a:r>
              <a:rPr lang="ru-RU" sz="2300" dirty="0" smtClean="0"/>
              <a:t> как универсальные умения, </a:t>
            </a:r>
            <a:r>
              <a:rPr lang="ru-RU" sz="2300" u="sng" dirty="0" smtClean="0"/>
              <a:t>способ</a:t>
            </a:r>
            <a:r>
              <a:rPr lang="ru-RU" sz="2300" dirty="0" smtClean="0"/>
              <a:t>ности; </a:t>
            </a:r>
          </a:p>
          <a:p>
            <a:pPr marL="444500"/>
            <a:r>
              <a:rPr lang="ru-RU" sz="2300" dirty="0" smtClean="0"/>
              <a:t>Предметные как освоенный материал учебных дисциплин.</a:t>
            </a:r>
          </a:p>
          <a:p>
            <a:pPr marL="0" indent="0">
              <a:buNone/>
            </a:pPr>
            <a:r>
              <a:rPr lang="ru-RU" sz="2300" dirty="0" smtClean="0"/>
              <a:t>Основная образовательная программа общего образования должна содержать 3 раздела:</a:t>
            </a:r>
          </a:p>
          <a:p>
            <a:pPr marL="444500"/>
            <a:r>
              <a:rPr lang="ru-RU" sz="2300" dirty="0"/>
              <a:t>Целевой, включающий планируемые результаты и систему оценки их достижения;</a:t>
            </a:r>
          </a:p>
          <a:p>
            <a:pPr marL="444500"/>
            <a:r>
              <a:rPr lang="ru-RU" sz="2300" dirty="0"/>
              <a:t>Содержательный, включающий программы достижения образовательных результатов;</a:t>
            </a:r>
          </a:p>
          <a:p>
            <a:pPr marL="444500"/>
            <a:r>
              <a:rPr lang="ru-RU" sz="2300" dirty="0"/>
              <a:t>Организационный</a:t>
            </a:r>
            <a:r>
              <a:rPr lang="ru-RU" sz="2300" dirty="0" smtClean="0"/>
              <a:t>, определяющий механизм реализации программы.</a:t>
            </a:r>
          </a:p>
          <a:p>
            <a:pPr marL="0" indent="0">
              <a:buNone/>
            </a:pPr>
            <a:r>
              <a:rPr lang="ru-RU" sz="2300" dirty="0" smtClean="0"/>
              <a:t>Условия реализации основной образовательной программы в системе требований:</a:t>
            </a:r>
          </a:p>
          <a:p>
            <a:pPr marL="444500"/>
            <a:r>
              <a:rPr lang="ru-RU" sz="2300" dirty="0"/>
              <a:t>Кадрового обеспечения;</a:t>
            </a:r>
          </a:p>
          <a:p>
            <a:pPr marL="444500"/>
            <a:r>
              <a:rPr lang="ru-RU" sz="2300" dirty="0"/>
              <a:t>Финансовой поддержки;</a:t>
            </a:r>
          </a:p>
          <a:p>
            <a:pPr marL="444500"/>
            <a:r>
              <a:rPr lang="ru-RU" sz="2300" dirty="0"/>
              <a:t>Материально-технического </a:t>
            </a:r>
            <a:r>
              <a:rPr lang="ru-RU" sz="2300" dirty="0" smtClean="0"/>
              <a:t>оснащения.</a:t>
            </a:r>
          </a:p>
          <a:p>
            <a:pPr marL="0" indent="0">
              <a:buNone/>
            </a:pPr>
            <a:endParaRPr lang="ru-RU" sz="2300" dirty="0"/>
          </a:p>
        </p:txBody>
      </p:sp>
      <p:pic>
        <p:nvPicPr>
          <p:cNvPr id="4" name="Рисунок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373"/>
          <a:stretch/>
        </p:blipFill>
        <p:spPr bwMode="auto">
          <a:xfrm>
            <a:off x="766125" y="436449"/>
            <a:ext cx="864973" cy="7497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29918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1098" y="365126"/>
            <a:ext cx="10043984" cy="91997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«Обучение, обеспечивающее требования ФГОС, </a:t>
            </a:r>
            <a:br>
              <a:rPr lang="ru-RU" sz="2400" b="1" dirty="0" smtClean="0"/>
            </a:br>
            <a:r>
              <a:rPr lang="ru-RU" sz="2400" b="1" dirty="0" smtClean="0"/>
              <a:t>в условиях общеобразовательного учреждения: ключевые принципы организации»</a:t>
            </a:r>
            <a:endParaRPr lang="ru-RU" sz="2400" b="1" dirty="0"/>
          </a:p>
        </p:txBody>
      </p:sp>
      <p:pic>
        <p:nvPicPr>
          <p:cNvPr id="4" name="Рисунок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373"/>
          <a:stretch/>
        </p:blipFill>
        <p:spPr bwMode="auto">
          <a:xfrm>
            <a:off x="766125" y="436449"/>
            <a:ext cx="864973" cy="7497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232463"/>
              </p:ext>
            </p:extLst>
          </p:nvPr>
        </p:nvGraphicFramePr>
        <p:xfrm>
          <a:off x="232473" y="1317357"/>
          <a:ext cx="11716719" cy="5391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4133"/>
                <a:gridCol w="6031565"/>
                <a:gridCol w="4921021"/>
              </a:tblGrid>
              <a:tr h="472615">
                <a:tc>
                  <a:txBody>
                    <a:bodyPr/>
                    <a:lstStyle/>
                    <a:p>
                      <a:r>
                        <a:rPr lang="ru-RU" dirty="0" smtClean="0"/>
                        <a:t>КСКО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Личностные как качества личности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Метапредметные</a:t>
                      </a:r>
                      <a:r>
                        <a:rPr lang="ru-RU" dirty="0" smtClean="0"/>
                        <a:t> как умения, способности</a:t>
                      </a:r>
                      <a:endParaRPr lang="ru-RU" dirty="0"/>
                    </a:p>
                  </a:txBody>
                  <a:tcPr/>
                </a:tc>
              </a:tr>
              <a:tr h="208460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Начальное 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образование</a:t>
                      </a:r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="1" dirty="0" smtClean="0"/>
                        <a:t>Мотивация</a:t>
                      </a:r>
                      <a:r>
                        <a:rPr lang="ru-RU" dirty="0" smtClean="0"/>
                        <a:t> к учебной деятельности;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="1" dirty="0" smtClean="0"/>
                        <a:t>Осознанное,</a:t>
                      </a:r>
                      <a:r>
                        <a:rPr lang="ru-RU" b="1" baseline="0" dirty="0" smtClean="0"/>
                        <a:t> уважительное и доброжелательное отношение </a:t>
                      </a:r>
                      <a:r>
                        <a:rPr lang="ru-RU" baseline="0" dirty="0" smtClean="0"/>
                        <a:t>к другому человеку, его мнению, культуре, мировоззрению, языку, вере, гражданской позиции;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="1" baseline="0" dirty="0" smtClean="0"/>
                        <a:t>Понимание и принятие социальных норм</a:t>
                      </a:r>
                      <a:r>
                        <a:rPr lang="ru-RU" baseline="0" dirty="0" smtClean="0"/>
                        <a:t>, правил поведения, ролей и форм социальной жизни в группах и сообществах в пределах возрастных компетенций.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Умение осуществлять </a:t>
                      </a:r>
                      <a:r>
                        <a:rPr lang="ru-RU" b="1" dirty="0" smtClean="0"/>
                        <a:t>целеполагание</a:t>
                      </a:r>
                      <a:r>
                        <a:rPr lang="ru-RU" dirty="0" smtClean="0"/>
                        <a:t>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Умение </a:t>
                      </a:r>
                      <a:r>
                        <a:rPr lang="ru-RU" b="1" dirty="0" smtClean="0"/>
                        <a:t>планировать, контролировать и оценивать </a:t>
                      </a:r>
                      <a:r>
                        <a:rPr lang="ru-RU" dirty="0" smtClean="0"/>
                        <a:t>учебные действия в соответствии с поставленной задачей и условиями;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Умение </a:t>
                      </a:r>
                      <a:r>
                        <a:rPr lang="ru-RU" b="1" dirty="0" smtClean="0"/>
                        <a:t>строить</a:t>
                      </a:r>
                      <a:r>
                        <a:rPr lang="ru-RU" dirty="0" smtClean="0"/>
                        <a:t> </a:t>
                      </a:r>
                      <a:r>
                        <a:rPr lang="ru-RU" b="1" dirty="0" smtClean="0"/>
                        <a:t>продуктивное взаимодействие </a:t>
                      </a:r>
                      <a:r>
                        <a:rPr lang="ru-RU" dirty="0" smtClean="0"/>
                        <a:t>со сверстниками и взрослыми (в</a:t>
                      </a:r>
                      <a:r>
                        <a:rPr lang="ru-RU" baseline="0" dirty="0" smtClean="0"/>
                        <a:t> паре, в группе).</a:t>
                      </a:r>
                      <a:endParaRPr lang="ru-RU" dirty="0"/>
                    </a:p>
                  </a:txBody>
                  <a:tcPr/>
                </a:tc>
              </a:tr>
              <a:tr h="210377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Основное 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образование</a:t>
                      </a:r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Ответственное отношение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 образовательному процессу и к достижению образовательных результатов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Готовность к осознанному выбору 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построению дальнейшей индивидуальной траектории образования на базе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ориентировки в мире профессий с учетом устойчивых познавательных интересов.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b="1" baseline="0" dirty="0" smtClean="0"/>
                        <a:t>Понимание и принятие социальных норм</a:t>
                      </a:r>
                      <a:r>
                        <a:rPr lang="ru-RU" baseline="0" dirty="0" smtClean="0"/>
                        <a:t>, правил поведения, ролей и форм социальной жизни в группах и сообществах, включая взрослые и социальные, с учетом этнокультурных и социальных особенностей.</a:t>
                      </a:r>
                      <a:endParaRPr lang="ru-RU" b="1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Умение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логически мыслить</a:t>
                      </a:r>
                      <a:r>
                        <a:rPr lang="ru-RU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(строить логическое суждение. 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устанавливать причинно-следственные связи и др.);</a:t>
                      </a: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Умение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самоопределяться </a:t>
                      </a:r>
                      <a:r>
                        <a:rPr lang="ru-RU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обучении (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самостоятельно</a:t>
                      </a: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ставить образовательные цели и составлять планы деятельности и др.)</a:t>
                      </a:r>
                      <a:r>
                        <a:rPr lang="ru-RU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i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Умение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сотрудничать </a:t>
                      </a:r>
                      <a:r>
                        <a:rPr lang="ru-RU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составе группы (учет интересов других,</a:t>
                      </a:r>
                      <a:r>
                        <a:rPr lang="ru-RU" sz="18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находить общее решение, согласовывать позиции, решать ситуации конфликта, аргументировать своё мнение)</a:t>
                      </a:r>
                      <a:endParaRPr lang="ru-RU" sz="180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22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1098" y="365126"/>
            <a:ext cx="10043984" cy="91997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«Обучение, обеспечивающее требования ФГОС, </a:t>
            </a:r>
            <a:br>
              <a:rPr lang="ru-RU" sz="2400" b="1" dirty="0" smtClean="0"/>
            </a:br>
            <a:r>
              <a:rPr lang="ru-RU" sz="2400" b="1" dirty="0" smtClean="0"/>
              <a:t>в условиях общеобразовательного учреждения: ключевые принципы организации»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9235" y="1356426"/>
            <a:ext cx="11756789" cy="5291509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ru-RU" sz="2200" b="1" dirty="0" smtClean="0"/>
              <a:t>Специфика обеспечения требований ФГОС общего образования</a:t>
            </a:r>
          </a:p>
          <a:p>
            <a:pPr lvl="0"/>
            <a:r>
              <a:rPr lang="ru-RU" sz="2200" dirty="0" smtClean="0"/>
              <a:t>Принцип </a:t>
            </a:r>
            <a:r>
              <a:rPr lang="ru-RU" sz="2200" dirty="0"/>
              <a:t>образовательной </a:t>
            </a:r>
            <a:r>
              <a:rPr lang="ru-RU" sz="2200" b="1" dirty="0" smtClean="0"/>
              <a:t>цели </a:t>
            </a:r>
            <a:r>
              <a:rPr lang="ru-RU" sz="2200" dirty="0" smtClean="0"/>
              <a:t>как осознанного образа предполагаемого результата.</a:t>
            </a:r>
            <a:endParaRPr lang="ru-RU" sz="2200" dirty="0"/>
          </a:p>
          <a:p>
            <a:pPr lvl="0"/>
            <a:r>
              <a:rPr lang="ru-RU" sz="2200" dirty="0" smtClean="0"/>
              <a:t>Принцип </a:t>
            </a:r>
            <a:r>
              <a:rPr lang="ru-RU" sz="2200" b="1" dirty="0"/>
              <a:t>разнообразия</a:t>
            </a:r>
            <a:r>
              <a:rPr lang="ru-RU" sz="2200" dirty="0"/>
              <a:t> содержания образования (тем, заданий, функций) как разделение учебного труда для достижения интегративного образовательного результата.</a:t>
            </a:r>
          </a:p>
          <a:p>
            <a:pPr lvl="0"/>
            <a:r>
              <a:rPr lang="ru-RU" sz="2200" dirty="0"/>
              <a:t>Принцип освоения содержания образования (изучаемого материала) </a:t>
            </a:r>
            <a:r>
              <a:rPr lang="ru-RU" sz="2200" b="1" dirty="0"/>
              <a:t>по способностям</a:t>
            </a:r>
            <a:r>
              <a:rPr lang="ru-RU" sz="2200" dirty="0"/>
              <a:t>.</a:t>
            </a:r>
          </a:p>
          <a:p>
            <a:pPr lvl="0"/>
            <a:r>
              <a:rPr lang="ru-RU" sz="2200" dirty="0" smtClean="0"/>
              <a:t>Принцип </a:t>
            </a:r>
            <a:r>
              <a:rPr lang="ru-RU" sz="2200" dirty="0"/>
              <a:t>обязательности </a:t>
            </a:r>
            <a:r>
              <a:rPr lang="ru-RU" sz="2200" b="1" dirty="0"/>
              <a:t>3-х организационных форм </a:t>
            </a:r>
            <a:r>
              <a:rPr lang="ru-RU" sz="2200" dirty="0"/>
              <a:t>(индивидуально-обособленной, групповой, пар сменного состава).</a:t>
            </a:r>
          </a:p>
          <a:p>
            <a:pPr lvl="0"/>
            <a:r>
              <a:rPr lang="ru-RU" sz="2200" dirty="0" smtClean="0"/>
              <a:t>Принцип </a:t>
            </a:r>
            <a:r>
              <a:rPr lang="ru-RU" sz="2200" dirty="0"/>
              <a:t>неоднократного </a:t>
            </a:r>
            <a:r>
              <a:rPr lang="ru-RU" sz="2200" b="1" dirty="0"/>
              <a:t>безотлагательного обсуждения </a:t>
            </a:r>
            <a:r>
              <a:rPr lang="ru-RU" sz="2200" dirty="0"/>
              <a:t>изучаемого учебного материала в парах сменного состава.</a:t>
            </a:r>
          </a:p>
          <a:p>
            <a:pPr lvl="0"/>
            <a:r>
              <a:rPr lang="ru-RU" sz="2200" dirty="0"/>
              <a:t>Принцип наличия </a:t>
            </a:r>
            <a:r>
              <a:rPr lang="ru-RU" sz="2200" b="1" dirty="0"/>
              <a:t>разного уровня </a:t>
            </a:r>
            <a:r>
              <a:rPr lang="ru-RU" sz="2200" dirty="0"/>
              <a:t>знаний и умений, жизненного </a:t>
            </a:r>
            <a:r>
              <a:rPr lang="ru-RU" sz="2200" dirty="0" smtClean="0"/>
              <a:t>опыта </a:t>
            </a:r>
            <a:r>
              <a:rPr lang="ru-RU" sz="2200" dirty="0"/>
              <a:t>у обучающихся совместно. </a:t>
            </a:r>
          </a:p>
          <a:p>
            <a:pPr lvl="0"/>
            <a:r>
              <a:rPr lang="ru-RU" sz="2200" dirty="0"/>
              <a:t>Принцип со-</a:t>
            </a:r>
            <a:r>
              <a:rPr lang="ru-RU" sz="2200" dirty="0" err="1"/>
              <a:t>бытийности</a:t>
            </a:r>
            <a:r>
              <a:rPr lang="ru-RU" sz="2200" dirty="0"/>
              <a:t>, </a:t>
            </a:r>
            <a:r>
              <a:rPr lang="ru-RU" sz="2200" b="1" dirty="0"/>
              <a:t>сотрудничества</a:t>
            </a:r>
            <a:r>
              <a:rPr lang="ru-RU" sz="2200" dirty="0"/>
              <a:t> и взаимопомощи.</a:t>
            </a:r>
          </a:p>
          <a:p>
            <a:pPr lvl="0"/>
            <a:r>
              <a:rPr lang="ru-RU" sz="2200" dirty="0" smtClean="0"/>
              <a:t>Принцип </a:t>
            </a:r>
            <a:r>
              <a:rPr lang="ru-RU" sz="2200" dirty="0"/>
              <a:t>3-х аспектной (содержательной, </a:t>
            </a:r>
            <a:r>
              <a:rPr lang="ru-RU" sz="2200" dirty="0" err="1"/>
              <a:t>деятельностной</a:t>
            </a:r>
            <a:r>
              <a:rPr lang="ru-RU" sz="2200" dirty="0"/>
              <a:t>, эмоциональной) </a:t>
            </a:r>
            <a:r>
              <a:rPr lang="ru-RU" sz="2200" b="1" dirty="0"/>
              <a:t>рефлексии</a:t>
            </a:r>
            <a:r>
              <a:rPr lang="ru-RU" sz="2200" dirty="0"/>
              <a:t> образовательной деятельности</a:t>
            </a:r>
            <a:r>
              <a:rPr lang="ru-RU" sz="2200" dirty="0" smtClean="0"/>
              <a:t>.</a:t>
            </a:r>
            <a:endParaRPr lang="ru-RU" sz="2200" dirty="0"/>
          </a:p>
        </p:txBody>
      </p:sp>
      <p:pic>
        <p:nvPicPr>
          <p:cNvPr id="4" name="Рисунок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373"/>
          <a:stretch/>
        </p:blipFill>
        <p:spPr bwMode="auto">
          <a:xfrm>
            <a:off x="766125" y="436449"/>
            <a:ext cx="864973" cy="7497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1102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1100" y="365126"/>
            <a:ext cx="10566062" cy="919978"/>
          </a:xfrm>
        </p:spPr>
        <p:txBody>
          <a:bodyPr>
            <a:normAutofit fontScale="90000"/>
          </a:bodyPr>
          <a:lstStyle/>
          <a:p>
            <a:r>
              <a:rPr lang="ru-RU" sz="2400" b="1" dirty="0"/>
              <a:t>«Обучение, обеспечивающее требования ФГОС, </a:t>
            </a:r>
            <a:br>
              <a:rPr lang="ru-RU" sz="2400" b="1" dirty="0"/>
            </a:br>
            <a:r>
              <a:rPr lang="ru-RU" sz="2400" b="1" dirty="0"/>
              <a:t>в условиях общеобразовательного учреждения: ключевые принципы организации»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9235" y="1356426"/>
            <a:ext cx="11756789" cy="52915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smtClean="0"/>
              <a:t>«</a:t>
            </a:r>
            <a:r>
              <a:rPr lang="ru-RU" sz="2000" dirty="0"/>
              <a:t>Статья 2. Основные понятия, используемые в настоящем Федеральном законе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/>
              <a:t>1) </a:t>
            </a:r>
            <a:r>
              <a:rPr lang="ru-RU" sz="2000" b="1" dirty="0"/>
              <a:t>образование</a:t>
            </a:r>
            <a:r>
              <a:rPr lang="ru-RU" sz="2000" dirty="0"/>
              <a:t> - единый </a:t>
            </a:r>
            <a:r>
              <a:rPr lang="ru-RU" sz="2000" dirty="0" smtClean="0"/>
              <a:t>целенаправленный </a:t>
            </a:r>
            <a:r>
              <a:rPr lang="ru-RU" sz="2000" u="sng" dirty="0" smtClean="0"/>
              <a:t>процесс </a:t>
            </a:r>
            <a:r>
              <a:rPr lang="ru-RU" sz="2000" u="sng" dirty="0"/>
              <a:t>воспитания и обучения</a:t>
            </a:r>
            <a:r>
              <a:rPr lang="ru-RU" sz="2000" dirty="0"/>
              <a:t>, являющийся общественно значимым благом и осуществляемый в интересах человека, семьи, общества и государства, а также </a:t>
            </a:r>
            <a:r>
              <a:rPr lang="ru-RU" sz="2000" u="sng" dirty="0"/>
              <a:t>совокупность</a:t>
            </a:r>
            <a:r>
              <a:rPr lang="ru-RU" sz="2000" dirty="0"/>
              <a:t> приобретаемых </a:t>
            </a:r>
            <a:r>
              <a:rPr lang="ru-RU" sz="2000" u="sng" dirty="0"/>
              <a:t>знаний, умений, навыков, ценностных установок, опыта </a:t>
            </a:r>
            <a:r>
              <a:rPr lang="ru-RU" sz="2000" dirty="0"/>
              <a:t>деятельности и компетенции определенных объема и сложности в целях интеллектуального, духовно-нравственного, творческого, физического и (или) профессионального развития человека, удовлетворения его образовательных потребностей и интересов;</a:t>
            </a:r>
          </a:p>
          <a:p>
            <a:pPr marL="0" indent="0">
              <a:buNone/>
            </a:pPr>
            <a:r>
              <a:rPr lang="ru-RU" sz="2000" dirty="0"/>
              <a:t>2) </a:t>
            </a:r>
            <a:r>
              <a:rPr lang="ru-RU" sz="2000" b="1" dirty="0"/>
              <a:t>воспитание</a:t>
            </a:r>
            <a:r>
              <a:rPr lang="ru-RU" sz="2000" dirty="0"/>
              <a:t> - </a:t>
            </a:r>
            <a:r>
              <a:rPr lang="ru-RU" sz="2000" u="sng" dirty="0"/>
              <a:t>деятельность</a:t>
            </a:r>
            <a:r>
              <a:rPr lang="ru-RU" sz="2000" dirty="0"/>
              <a:t>, направленная </a:t>
            </a:r>
            <a:r>
              <a:rPr lang="ru-RU" sz="2000" u="sng" dirty="0"/>
              <a:t>на развитие личности</a:t>
            </a:r>
            <a:r>
              <a:rPr lang="ru-RU" sz="2000" dirty="0"/>
              <a:t>, создание условий для самоопределения и социализации обучающегося на основе социокультурных, духовно-нравственных ценностей и принятых в обществе правил и норм поведения в интересах человека, семьи, общества и государства;</a:t>
            </a:r>
          </a:p>
          <a:p>
            <a:pPr marL="0" indent="0">
              <a:buNone/>
            </a:pPr>
            <a:r>
              <a:rPr lang="ru-RU" sz="2000" dirty="0"/>
              <a:t>3) </a:t>
            </a:r>
            <a:r>
              <a:rPr lang="ru-RU" sz="2000" b="1" dirty="0"/>
              <a:t>обучение</a:t>
            </a:r>
            <a:r>
              <a:rPr lang="ru-RU" sz="2000" dirty="0"/>
              <a:t> - целенаправленный </a:t>
            </a:r>
            <a:r>
              <a:rPr lang="ru-RU" sz="2000" u="sng" dirty="0"/>
              <a:t>процесс организации деятельности </a:t>
            </a:r>
            <a:r>
              <a:rPr lang="ru-RU" sz="2000" dirty="0"/>
              <a:t>обучающихся по овладению знаниями, умениями, навыками и компетенцией, приобретению опыта деятельности, развитию способностей, приобретению опыта применения знаний в повседневной жизни и формированию у обучающихся мотивации получения образования в течение всей жизни</a:t>
            </a:r>
            <a:r>
              <a:rPr lang="ru-RU" sz="2000" dirty="0" smtClean="0"/>
              <a:t>;»</a:t>
            </a:r>
            <a:endParaRPr lang="ru-RU" sz="2000" dirty="0"/>
          </a:p>
          <a:p>
            <a:pPr marL="0" indent="0" algn="r">
              <a:buNone/>
            </a:pPr>
            <a:r>
              <a:rPr lang="ru-RU" sz="2000" i="1" dirty="0" smtClean="0"/>
              <a:t>Федеральный </a:t>
            </a:r>
            <a:r>
              <a:rPr lang="ru-RU" sz="2000" i="1" dirty="0" smtClean="0"/>
              <a:t>закон </a:t>
            </a:r>
            <a:r>
              <a:rPr lang="ru-RU" sz="2000" i="1" dirty="0"/>
              <a:t>от 29.12.2012 N 273-ФЗ «Об образовании в Российской Федерации</a:t>
            </a:r>
            <a:r>
              <a:rPr lang="ru-RU" sz="2000" i="1" dirty="0" smtClean="0"/>
              <a:t>»</a:t>
            </a:r>
            <a:endParaRPr lang="ru-RU" sz="2000" b="1" i="1" dirty="0"/>
          </a:p>
          <a:p>
            <a:pPr marL="0" indent="0">
              <a:buNone/>
            </a:pPr>
            <a:endParaRPr lang="ru-RU" sz="2300" i="1" dirty="0" smtClean="0"/>
          </a:p>
        </p:txBody>
      </p:sp>
      <p:pic>
        <p:nvPicPr>
          <p:cNvPr id="4" name="Рисунок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373"/>
          <a:stretch/>
        </p:blipFill>
        <p:spPr bwMode="auto">
          <a:xfrm>
            <a:off x="766133" y="436449"/>
            <a:ext cx="864973" cy="7497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6703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693</Words>
  <Application>Microsoft Office PowerPoint</Application>
  <PresentationFormat>Широкоэкранный</PresentationFormat>
  <Paragraphs>66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«Обучение, обеспечивающее требования ФГОС,  в условиях общеобразовательного учреждения: ключевые принципы организации»</vt:lpstr>
      <vt:lpstr>«Обучение, обеспечивающее требования ФГОС,  в условиях общеобразовательного учреждения: ключевые принципы организации»</vt:lpstr>
      <vt:lpstr>«Обучение, обеспечивающее требования ФГОС,  в условиях общеобразовательного учреждения: ключевые принципы организации»</vt:lpstr>
      <vt:lpstr>«Обучение, обеспечивающее требования ФГОС,  в условиях общеобразовательного учреждения: ключевые принципы организации»</vt:lpstr>
      <vt:lpstr>«Обучение, обеспечивающее требования ФГОС,  в условиях общеобразовательного учреждения: ключевые принципы организации»</vt:lpstr>
      <vt:lpstr>«Обучение, обеспечивающее требования ФГОС,  в условиях общеобразовательного учреждения: ключевые принципы организации»</vt:lpstr>
      <vt:lpstr>«Обучение, обеспечивающее требования ФГОС,  в условиях общеобразовательного учреждения: ключевые принципы организации»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kab302_teacher</dc:creator>
  <cp:lastModifiedBy>kab302_teacher</cp:lastModifiedBy>
  <cp:revision>30</cp:revision>
  <dcterms:created xsi:type="dcterms:W3CDTF">2019-01-22T08:06:50Z</dcterms:created>
  <dcterms:modified xsi:type="dcterms:W3CDTF">2019-01-23T07:10:08Z</dcterms:modified>
</cp:coreProperties>
</file>