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61" r:id="rId6"/>
    <p:sldId id="260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C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2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1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2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0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3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96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85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6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2C16-4055-4F3F-9049-A53A34722581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A11F-B1BA-496E-B4BE-5ED4BF5B61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onsultant.ru/law/ref/ju_dict/word/obuchenie_na_dom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62414"/>
            <a:ext cx="9144000" cy="809786"/>
          </a:xfrm>
        </p:spPr>
        <p:txBody>
          <a:bodyPr/>
          <a:lstStyle/>
          <a:p>
            <a:r>
              <a:rPr lang="ru-RU" dirty="0" smtClean="0"/>
              <a:t>Горностаев Александр </a:t>
            </a:r>
            <a:r>
              <a:rPr lang="ru-RU" dirty="0" err="1" smtClean="0"/>
              <a:t>Октавьевич</a:t>
            </a:r>
            <a:r>
              <a:rPr lang="ru-RU" dirty="0" smtClean="0"/>
              <a:t>, заместитель директора КИМЦ, </a:t>
            </a:r>
            <a:br>
              <a:rPr lang="ru-RU" dirty="0" smtClean="0"/>
            </a:br>
            <a:r>
              <a:rPr lang="ru-RU" dirty="0" smtClean="0"/>
              <a:t>г. Красноярск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2704123"/>
            <a:ext cx="9144000" cy="173206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«</a:t>
            </a:r>
            <a:r>
              <a:rPr lang="ru-RU" sz="3200" b="1" dirty="0"/>
              <a:t>Обучение «на дому»: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принципы </a:t>
            </a:r>
            <a:r>
              <a:rPr lang="ru-RU" sz="3200" b="1" dirty="0"/>
              <a:t>организации и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решаемые </a:t>
            </a:r>
            <a:r>
              <a:rPr lang="ru-RU" sz="3200" b="1" dirty="0"/>
              <a:t>задачи образования</a:t>
            </a:r>
            <a:r>
              <a:rPr lang="ru-RU" sz="3200" b="1" dirty="0" smtClean="0"/>
              <a:t>»</a:t>
            </a:r>
            <a:endParaRPr lang="ru-RU" sz="32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02162" y="330098"/>
            <a:ext cx="11587676" cy="1447800"/>
            <a:chOff x="302162" y="330098"/>
            <a:chExt cx="11587676" cy="1447800"/>
          </a:xfrm>
        </p:grpSpPr>
        <p:pic>
          <p:nvPicPr>
            <p:cNvPr id="8" name="Рисунок 7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368"/>
            <a:stretch/>
          </p:blipFill>
          <p:spPr bwMode="auto">
            <a:xfrm>
              <a:off x="302162" y="330098"/>
              <a:ext cx="5940425" cy="14478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Рисунок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1076" y="330098"/>
              <a:ext cx="5538762" cy="1447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19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«на дому»: 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«…</a:t>
            </a:r>
            <a:r>
              <a:rPr lang="ru-RU" sz="2300" b="1" dirty="0"/>
              <a:t>Обучение на дому</a:t>
            </a:r>
            <a:r>
              <a:rPr lang="ru-RU" sz="2300" dirty="0"/>
              <a:t> — освоение общеобразовательных и профессиональных образовательных программ лицом, по состоянию здоровья временно или постоянно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не </a:t>
            </a:r>
            <a:r>
              <a:rPr lang="ru-RU" sz="2300" dirty="0"/>
              <a:t>посещающим образовательное учреждение, при котором обучение осуществляется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на </a:t>
            </a:r>
            <a:r>
              <a:rPr lang="ru-RU" sz="2300" dirty="0"/>
              <a:t>дому педагогическими работниками соответствующих образовательных учреждений,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в </a:t>
            </a:r>
            <a:r>
              <a:rPr lang="ru-RU" sz="2300" dirty="0"/>
              <a:t>том числе с использованием дистанционных средств обучения…» </a:t>
            </a:r>
            <a:endParaRPr lang="ru-RU" sz="2300" dirty="0" smtClean="0"/>
          </a:p>
          <a:p>
            <a:pPr marL="0" indent="0" algn="r">
              <a:buNone/>
            </a:pPr>
            <a:r>
              <a:rPr lang="ru-RU" sz="2000" i="1" dirty="0" err="1" smtClean="0"/>
              <a:t>КонсультантПлюс</a:t>
            </a:r>
            <a:r>
              <a:rPr lang="ru-RU" sz="2000" i="1" dirty="0" smtClean="0"/>
              <a:t> </a:t>
            </a:r>
            <a:r>
              <a:rPr lang="ru-RU" sz="2000" i="1" dirty="0"/>
              <a:t>(</a:t>
            </a:r>
            <a:r>
              <a:rPr lang="ru-RU" sz="2000" i="1" dirty="0">
                <a:hlinkClick r:id="rId2"/>
              </a:rPr>
              <a:t>https://www.consultant.ru/law/ref/ju_dict/word/obuchenie_na_domu</a:t>
            </a:r>
            <a:r>
              <a:rPr lang="ru-RU" sz="2000" i="1" dirty="0" smtClean="0">
                <a:hlinkClick r:id="rId2"/>
              </a:rPr>
              <a:t>/</a:t>
            </a:r>
            <a:r>
              <a:rPr lang="ru-RU" sz="2000" i="1" dirty="0" smtClean="0"/>
              <a:t>)</a:t>
            </a:r>
          </a:p>
          <a:p>
            <a:pPr marL="0" indent="0">
              <a:buNone/>
            </a:pPr>
            <a:r>
              <a:rPr lang="ru-RU" sz="2300" dirty="0" smtClean="0"/>
              <a:t>«…Обучение </a:t>
            </a:r>
            <a:r>
              <a:rPr lang="ru-RU" sz="2300" dirty="0"/>
              <a:t>таких детей, а также детей-инвалидов, которые по состоянию здоровья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dirty="0" smtClean="0"/>
              <a:t>не </a:t>
            </a:r>
            <a:r>
              <a:rPr lang="ru-RU" sz="2300" dirty="0"/>
              <a:t>могут посещать образовательные организации, может быть также организовано образовательными организациями на дому или в медицинских организациях</a:t>
            </a:r>
            <a:r>
              <a:rPr lang="ru-RU" sz="2300" dirty="0" smtClean="0"/>
              <a:t>.»</a:t>
            </a:r>
          </a:p>
          <a:p>
            <a:pPr marL="0" indent="0" algn="r">
              <a:buNone/>
            </a:pPr>
            <a:r>
              <a:rPr lang="ru-RU" sz="2000" i="1" dirty="0" smtClean="0"/>
              <a:t>Федеральный закон </a:t>
            </a:r>
            <a:r>
              <a:rPr lang="ru-RU" sz="2000" i="1" dirty="0"/>
              <a:t>от 29.12.2012 N 273-ФЗ «Об образовании в Российской Федерации»</a:t>
            </a:r>
            <a:endParaRPr lang="ru-RU" sz="2000" b="1" i="1" dirty="0"/>
          </a:p>
          <a:p>
            <a:pPr marL="0" indent="0">
              <a:buNone/>
            </a:pPr>
            <a:endParaRPr lang="ru-RU" sz="2300" i="1" dirty="0" smtClean="0"/>
          </a:p>
          <a:p>
            <a:pPr marL="0" indent="0">
              <a:buNone/>
            </a:pPr>
            <a:r>
              <a:rPr lang="ru-RU" sz="2300" i="1" dirty="0" smtClean="0"/>
              <a:t>Домашнее обучение (обучение на дому) — это не форма получения образования или обучения, а условие организации учебного процесса для особых детей. </a:t>
            </a:r>
            <a:endParaRPr lang="ru-RU" altLang="ru-RU" sz="2300" i="1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774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«на дому»: 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Решаемые задачи:</a:t>
            </a:r>
          </a:p>
          <a:p>
            <a:r>
              <a:rPr lang="ru-RU" sz="2400" dirty="0"/>
              <a:t>обеспечение </a:t>
            </a:r>
            <a:r>
              <a:rPr lang="ru-RU" sz="2400" dirty="0" smtClean="0"/>
              <a:t>доступа </a:t>
            </a:r>
            <a:r>
              <a:rPr lang="ru-RU" sz="2400" dirty="0"/>
              <a:t>к образованию </a:t>
            </a:r>
            <a:r>
              <a:rPr lang="ru-RU" sz="2400" dirty="0" smtClean="0"/>
              <a:t>с </a:t>
            </a:r>
            <a:r>
              <a:rPr lang="ru-RU" sz="2400" dirty="0"/>
              <a:t>учетом разнообразия особых образовательных потребностей и индивидуальных </a:t>
            </a:r>
            <a:r>
              <a:rPr lang="ru-RU" sz="2400" dirty="0" smtClean="0"/>
              <a:t>возможностей обучающегося;</a:t>
            </a:r>
          </a:p>
          <a:p>
            <a:r>
              <a:rPr lang="ru-RU" sz="2300" dirty="0" smtClean="0"/>
              <a:t>возможность</a:t>
            </a:r>
            <a:r>
              <a:rPr lang="ru-RU" sz="2300" dirty="0"/>
              <a:t> </a:t>
            </a:r>
            <a:r>
              <a:rPr lang="ru-RU" sz="2300" dirty="0" smtClean="0"/>
              <a:t>учителя адаптировать </a:t>
            </a:r>
            <a:r>
              <a:rPr lang="ru-RU" sz="2300" dirty="0"/>
              <a:t>содержательную </a:t>
            </a:r>
            <a:r>
              <a:rPr lang="ru-RU" sz="2300" dirty="0" smtClean="0"/>
              <a:t>часть образования,</a:t>
            </a:r>
            <a:r>
              <a:rPr lang="ru-RU" sz="2300" dirty="0"/>
              <a:t> </a:t>
            </a:r>
            <a:r>
              <a:rPr lang="ru-RU" sz="2300" dirty="0" smtClean="0"/>
              <a:t>способы подачи </a:t>
            </a:r>
            <a:r>
              <a:rPr lang="ru-RU" sz="2300" dirty="0"/>
              <a:t>материала, ориентируясь на возможности и потребности ученика</a:t>
            </a:r>
            <a:r>
              <a:rPr lang="ru-RU" sz="2300" dirty="0" smtClean="0"/>
              <a:t>,</a:t>
            </a:r>
            <a:r>
              <a:rPr lang="ru-RU" sz="2300" dirty="0"/>
              <a:t> </a:t>
            </a:r>
            <a:r>
              <a:rPr lang="ru-RU" sz="2300" dirty="0" smtClean="0"/>
              <a:t>корректируя действия и контролируя затраты его сил.</a:t>
            </a:r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400" dirty="0" smtClean="0"/>
              <a:t>Проблемная область:</a:t>
            </a:r>
          </a:p>
          <a:p>
            <a:r>
              <a:rPr lang="ru-RU" sz="2400" dirty="0" smtClean="0"/>
              <a:t>обучающийся </a:t>
            </a:r>
            <a:r>
              <a:rPr lang="ru-RU" sz="2400" dirty="0"/>
              <a:t>не социализируется, не учится общаться и работать в команде,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не </a:t>
            </a:r>
            <a:r>
              <a:rPr lang="ru-RU" sz="2400" dirty="0"/>
              <a:t>приобретает опыт </a:t>
            </a:r>
            <a:r>
              <a:rPr lang="ru-RU" sz="2400" dirty="0" smtClean="0"/>
              <a:t>выступления на </a:t>
            </a:r>
            <a:r>
              <a:rPr lang="ru-RU" sz="2400" dirty="0"/>
              <a:t>публике, отстаивания своего мнения </a:t>
            </a:r>
            <a:r>
              <a:rPr lang="ru-RU" sz="2400" dirty="0" smtClean="0"/>
              <a:t>перед сверстниками</a:t>
            </a:r>
            <a:r>
              <a:rPr lang="ru-RU" sz="2400" dirty="0"/>
              <a:t>, </a:t>
            </a:r>
            <a:r>
              <a:rPr lang="ru-RU" sz="2400" dirty="0" smtClean="0"/>
              <a:t>вследствие </a:t>
            </a:r>
            <a:r>
              <a:rPr lang="ru-RU" sz="2400" dirty="0"/>
              <a:t>чего в </a:t>
            </a:r>
            <a:r>
              <a:rPr lang="ru-RU" sz="2400" dirty="0" smtClean="0"/>
              <a:t>будущем </a:t>
            </a:r>
            <a:r>
              <a:rPr lang="ru-RU" sz="2400" dirty="0"/>
              <a:t>у него могут возникнуть сложности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 </a:t>
            </a:r>
            <a:r>
              <a:rPr lang="ru-RU" sz="2400" dirty="0"/>
              <a:t>адаптацией к дальнейшей </a:t>
            </a:r>
            <a:r>
              <a:rPr lang="ru-RU" sz="2400" dirty="0" smtClean="0"/>
              <a:t>учебе </a:t>
            </a:r>
            <a:r>
              <a:rPr lang="ru-RU" sz="2400" dirty="0"/>
              <a:t>и поиском </a:t>
            </a:r>
            <a:r>
              <a:rPr lang="ru-RU" sz="2400" dirty="0" smtClean="0"/>
              <a:t>работы.</a:t>
            </a:r>
            <a:endParaRPr lang="ru-RU" sz="2300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438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29" y="365126"/>
            <a:ext cx="10597066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«на дому»: 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7"/>
            <a:ext cx="11756789" cy="5118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Дидактические принципы – основные положения, определяющие </a:t>
            </a:r>
            <a:br>
              <a:rPr lang="ru-RU" dirty="0" smtClean="0"/>
            </a:br>
            <a:r>
              <a:rPr lang="ru-RU" dirty="0" smtClean="0"/>
              <a:t>содержание, организационные формы и методы учебного процесса </a:t>
            </a:r>
            <a:br>
              <a:rPr lang="ru-RU" dirty="0" smtClean="0"/>
            </a:br>
            <a:r>
              <a:rPr lang="ru-RU" dirty="0" smtClean="0"/>
              <a:t>в соответствии с его общими целями и закономерностями.</a:t>
            </a:r>
          </a:p>
          <a:p>
            <a:pPr marL="0" indent="0" algn="r">
              <a:buNone/>
            </a:pPr>
            <a:r>
              <a:rPr lang="ru-RU" sz="2000" dirty="0" smtClean="0"/>
              <a:t>Педагогический словарь. – М.: Академия. Г.М. </a:t>
            </a:r>
            <a:r>
              <a:rPr lang="ru-RU" sz="2000" dirty="0" err="1" smtClean="0"/>
              <a:t>Коджаспирова</a:t>
            </a:r>
            <a:r>
              <a:rPr lang="ru-RU" sz="2000" dirty="0" smtClean="0"/>
              <a:t>, А.Ю. </a:t>
            </a:r>
            <a:r>
              <a:rPr lang="ru-RU" sz="2000" dirty="0" err="1" smtClean="0"/>
              <a:t>Коджаспиров</a:t>
            </a:r>
            <a:r>
              <a:rPr lang="ru-RU" sz="2000" dirty="0" smtClean="0"/>
              <a:t>. 2005</a:t>
            </a:r>
          </a:p>
          <a:p>
            <a:r>
              <a:rPr lang="ru-RU" sz="2300" dirty="0" smtClean="0"/>
              <a:t>Дидактические принципы носят характер самых общих указаний, правил, норм, регулирующих процесс обучения, обеспечивая необходимую эффективность.</a:t>
            </a:r>
          </a:p>
          <a:p>
            <a:r>
              <a:rPr lang="ru-RU" sz="2300" dirty="0" smtClean="0"/>
              <a:t>Принципы обусловлены целями обучения, которые зависят от потребностей людей, общества и государства. Поэтому они имеют конкретно-исторический характер, т.е. </a:t>
            </a:r>
            <a:br>
              <a:rPr lang="ru-RU" sz="2300" dirty="0" smtClean="0"/>
            </a:br>
            <a:r>
              <a:rPr lang="ru-RU" sz="2300" dirty="0" smtClean="0"/>
              <a:t>могут изменяться под влиянием исторических условий, смены педагогических систем.</a:t>
            </a:r>
          </a:p>
          <a:p>
            <a:r>
              <a:rPr lang="ru-RU" sz="2300" dirty="0" smtClean="0"/>
              <a:t>Принципы </a:t>
            </a:r>
            <a:r>
              <a:rPr lang="ru-RU" sz="2300" dirty="0"/>
              <a:t>обучения – это общие руководящие идеи, исходные нормативные требования к организации учебного процесса, которые учитываются во всех его компонентах. </a:t>
            </a:r>
            <a:r>
              <a:rPr lang="ru-RU" sz="2300" dirty="0" smtClean="0"/>
              <a:t>Они </a:t>
            </a:r>
            <a:r>
              <a:rPr lang="ru-RU" sz="2300" dirty="0"/>
              <a:t>возникают на основе исторического опыта и формулируются в результате научного исследования учебного процесса в его многообразных проявлениях</a:t>
            </a:r>
            <a:r>
              <a:rPr lang="ru-RU" sz="2300" dirty="0" smtClean="0"/>
              <a:t>.</a:t>
            </a:r>
            <a:endParaRPr lang="ru-RU" sz="23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56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4019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«на дому»: 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altLang="ru-RU" sz="2300" b="1" dirty="0"/>
              <a:t>Основополагающие принципы </a:t>
            </a:r>
            <a:r>
              <a:rPr lang="ru-RU" altLang="ru-RU" sz="2300" b="1" dirty="0" smtClean="0"/>
              <a:t>традиционного обучения</a:t>
            </a:r>
            <a:endParaRPr lang="ru-RU" sz="2300" b="1" dirty="0" smtClean="0"/>
          </a:p>
          <a:p>
            <a:pPr>
              <a:defRPr/>
            </a:pPr>
            <a:r>
              <a:rPr lang="ru-RU" sz="2300" dirty="0" smtClean="0"/>
              <a:t>Принцип </a:t>
            </a:r>
            <a:r>
              <a:rPr lang="ru-RU" sz="2300" dirty="0"/>
              <a:t>развивающего и воспитывающего обучения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научности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систематичности и последовательности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связи обучения с практикой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доступности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наглядности</a:t>
            </a:r>
            <a:r>
              <a:rPr lang="ru-RU" altLang="ru-RU" sz="2300" dirty="0"/>
              <a:t>;</a:t>
            </a:r>
          </a:p>
          <a:p>
            <a:pPr>
              <a:defRPr/>
            </a:pPr>
            <a:r>
              <a:rPr lang="ru-RU" sz="2300" dirty="0"/>
              <a:t>Принцип сознательности и активности;</a:t>
            </a:r>
          </a:p>
          <a:p>
            <a:pPr>
              <a:defRPr/>
            </a:pPr>
            <a:r>
              <a:rPr lang="ru-RU" sz="2300" dirty="0"/>
              <a:t>Принцип прочности.</a:t>
            </a:r>
            <a:endParaRPr lang="ru-RU" altLang="ru-RU" sz="2300" dirty="0"/>
          </a:p>
          <a:p>
            <a:pPr marL="0" indent="0" algn="r">
              <a:buNone/>
            </a:pPr>
            <a:r>
              <a:rPr lang="ru-RU" altLang="ru-RU" sz="2000" i="1" dirty="0"/>
              <a:t>Библиотека литературы </a:t>
            </a:r>
            <a:r>
              <a:rPr lang="en-US" altLang="ru-RU" sz="2000" i="1" dirty="0"/>
              <a:t>http://www.redov.ru/nauchnaja_literatura_prochee</a:t>
            </a:r>
            <a:r>
              <a:rPr lang="en-US" altLang="ru-RU" sz="2000" i="1" dirty="0" smtClean="0"/>
              <a:t>/</a:t>
            </a:r>
            <a:endParaRPr lang="ru-RU" altLang="ru-RU" sz="2000" i="1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62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669388" cy="91997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«</a:t>
            </a:r>
            <a:r>
              <a:rPr lang="ru-RU" sz="2400" b="1" dirty="0"/>
              <a:t>Обучение «на дому»: </a:t>
            </a:r>
            <a:r>
              <a:rPr lang="ru-RU" sz="2400" b="1" dirty="0" smtClean="0"/>
              <a:t>принципы </a:t>
            </a:r>
            <a:r>
              <a:rPr lang="ru-RU" sz="2400" b="1" dirty="0"/>
              <a:t>организации и решаемые задачи </a:t>
            </a:r>
            <a:r>
              <a:rPr lang="ru-RU" sz="2400" b="1" dirty="0" smtClean="0"/>
              <a:t>образования»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257572"/>
            <a:ext cx="11756789" cy="5390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Специфика обучения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Принцип </a:t>
            </a:r>
            <a:r>
              <a:rPr lang="ru-RU" sz="2000" b="1" dirty="0"/>
              <a:t>индивидуализации</a:t>
            </a:r>
            <a:r>
              <a:rPr lang="ru-RU" sz="2000" dirty="0"/>
              <a:t> – а) обеспечение режима учебных </a:t>
            </a:r>
            <a:r>
              <a:rPr lang="ru-RU" sz="2000" dirty="0" smtClean="0"/>
              <a:t>занятий по состоянию </a:t>
            </a:r>
            <a:r>
              <a:rPr lang="ru-RU" sz="2000" dirty="0"/>
              <a:t>здоровья (интеллектуальная активность в течение дня, приём медицинских препаратов и </a:t>
            </a:r>
            <a:r>
              <a:rPr lang="ru-RU" sz="2000" dirty="0" smtClean="0"/>
              <a:t>процедур)</a:t>
            </a:r>
          </a:p>
          <a:p>
            <a:pPr marL="185738" indent="0">
              <a:spcBef>
                <a:spcPts val="0"/>
              </a:spcBef>
              <a:buNone/>
            </a:pPr>
            <a:r>
              <a:rPr lang="ru-RU" sz="2000" dirty="0" smtClean="0"/>
              <a:t>б</a:t>
            </a:r>
            <a:r>
              <a:rPr lang="ru-RU" sz="2000" dirty="0"/>
              <a:t>) составление дидактического материала в соответствии с особенностями восприятия, </a:t>
            </a:r>
            <a:r>
              <a:rPr lang="ru-RU" sz="2000" dirty="0" smtClean="0"/>
              <a:t>с уровнем доступности и сложности </a:t>
            </a:r>
            <a:r>
              <a:rPr lang="ru-RU" sz="2000" dirty="0"/>
              <a:t>изучаемого </a:t>
            </a:r>
            <a:r>
              <a:rPr lang="ru-RU" sz="2000" dirty="0" smtClean="0"/>
              <a:t>содержания.</a:t>
            </a:r>
            <a:endParaRPr lang="ru-RU" sz="2000" dirty="0"/>
          </a:p>
          <a:p>
            <a:r>
              <a:rPr lang="ru-RU" sz="2000" dirty="0"/>
              <a:t>Принцип </a:t>
            </a:r>
            <a:r>
              <a:rPr lang="ru-RU" sz="2000" b="1" dirty="0"/>
              <a:t>сотрудничества</a:t>
            </a:r>
            <a:r>
              <a:rPr lang="ru-RU" sz="2000" dirty="0"/>
              <a:t> – совместное (учитель с родителями, членами семьи, </a:t>
            </a:r>
            <a:r>
              <a:rPr lang="ru-RU" sz="2000" dirty="0" err="1"/>
              <a:t>тьютором</a:t>
            </a:r>
            <a:r>
              <a:rPr lang="ru-RU" sz="2000" dirty="0"/>
              <a:t>, волонтёром) планирование, организация учебных занятий, методическое сопровождение выполнения </a:t>
            </a:r>
            <a:r>
              <a:rPr lang="ru-RU" sz="2000" dirty="0" smtClean="0"/>
              <a:t>заданий</a:t>
            </a:r>
            <a:r>
              <a:rPr lang="ru-RU" sz="2000" dirty="0"/>
              <a:t>.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самостоятельности</a:t>
            </a:r>
            <a:r>
              <a:rPr lang="ru-RU" sz="2000" dirty="0"/>
              <a:t> – большая часть учебной деятельности организуется в индивидуально-обособленной форме выполнения учебных </a:t>
            </a:r>
            <a:r>
              <a:rPr lang="ru-RU" sz="2000" dirty="0" smtClean="0"/>
              <a:t>заданий.</a:t>
            </a:r>
            <a:endParaRPr lang="ru-RU" sz="2000" dirty="0"/>
          </a:p>
          <a:p>
            <a:r>
              <a:rPr lang="ru-RU" sz="2000" dirty="0"/>
              <a:t>Принцип </a:t>
            </a:r>
            <a:r>
              <a:rPr lang="ru-RU" sz="2000" b="1" dirty="0"/>
              <a:t>адаптации</a:t>
            </a:r>
            <a:r>
              <a:rPr lang="ru-RU" sz="2000" dirty="0"/>
              <a:t> – учебный материал </a:t>
            </a:r>
            <a:r>
              <a:rPr lang="ru-RU" sz="2000" dirty="0" smtClean="0"/>
              <a:t>порционно </a:t>
            </a:r>
            <a:r>
              <a:rPr lang="ru-RU" sz="2000" dirty="0"/>
              <a:t>подбирается, структурируется и корректируется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зависимости от состояния восприятия ученика и, наоборот, состояние ученика готовится под уровень сложности учебного материала (интеллектуальный разогрев, актуализация мышления, подключение воображения, </a:t>
            </a:r>
            <a:r>
              <a:rPr lang="ru-RU" sz="2000" dirty="0" err="1"/>
              <a:t>проблематизация</a:t>
            </a:r>
            <a:r>
              <a:rPr lang="ru-RU" sz="2000" dirty="0"/>
              <a:t>, снятие психологических барьеров и излишнего напряжения и т.п.)</a:t>
            </a:r>
          </a:p>
          <a:p>
            <a:r>
              <a:rPr lang="ru-RU" sz="2000" dirty="0"/>
              <a:t>Принцип </a:t>
            </a:r>
            <a:r>
              <a:rPr lang="ru-RU" sz="2000" b="1" dirty="0"/>
              <a:t>учёта ситуации </a:t>
            </a:r>
            <a:r>
              <a:rPr lang="ru-RU" sz="2000" dirty="0"/>
              <a:t>– учитывается темп и характер изучения (усвоения) учебного материала (дидактические паузы, </a:t>
            </a:r>
            <a:r>
              <a:rPr lang="ru-RU" sz="2000" dirty="0" smtClean="0"/>
              <a:t>возникающие </a:t>
            </a:r>
            <a:r>
              <a:rPr lang="ru-RU" sz="2000" dirty="0"/>
              <a:t>и </a:t>
            </a:r>
            <a:r>
              <a:rPr lang="ru-RU" sz="2000" dirty="0" smtClean="0"/>
              <a:t>организуемые рефлексивные остановки).</a:t>
            </a:r>
            <a:endParaRPr lang="ru-RU" sz="2000" dirty="0"/>
          </a:p>
          <a:p>
            <a:r>
              <a:rPr lang="ru-RU" sz="2000" dirty="0"/>
              <a:t>Принцип </a:t>
            </a:r>
            <a:r>
              <a:rPr lang="ru-RU" sz="2000" b="1" dirty="0"/>
              <a:t>логической точки </a:t>
            </a:r>
            <a:r>
              <a:rPr lang="ru-RU" sz="2000" dirty="0"/>
              <a:t>– освоение учебного материала определяет не время, а завершённость </a:t>
            </a:r>
            <a:r>
              <a:rPr lang="ru-RU" sz="2000" dirty="0" smtClean="0"/>
              <a:t>изучения </a:t>
            </a:r>
            <a:r>
              <a:rPr lang="ru-RU" sz="2000" dirty="0"/>
              <a:t>порции </a:t>
            </a:r>
            <a:r>
              <a:rPr lang="ru-RU" sz="2000" dirty="0" smtClean="0"/>
              <a:t>и возможность остановки в логике освоения учебного материала.</a:t>
            </a:r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110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138" y="365126"/>
            <a:ext cx="10566062" cy="919978"/>
          </a:xfrm>
        </p:spPr>
        <p:txBody>
          <a:bodyPr>
            <a:normAutofit/>
          </a:bodyPr>
          <a:lstStyle/>
          <a:p>
            <a:r>
              <a:rPr lang="ru-RU" sz="2400" b="1" dirty="0"/>
              <a:t>«Обучение «на дому»: принципы организации и решаемые задачи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35" y="1356426"/>
            <a:ext cx="11756789" cy="5291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«</a:t>
            </a:r>
            <a:r>
              <a:rPr lang="ru-RU" sz="2000" dirty="0"/>
              <a:t>Статья 2. Основные понятия, используемые в настоящем Федеральном законе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b="1" dirty="0"/>
              <a:t>образование</a:t>
            </a:r>
            <a:r>
              <a:rPr lang="ru-RU" sz="2000" dirty="0"/>
              <a:t> - единый </a:t>
            </a:r>
            <a:r>
              <a:rPr lang="ru-RU" sz="2000" dirty="0" smtClean="0"/>
              <a:t>целенаправленный </a:t>
            </a:r>
            <a:r>
              <a:rPr lang="ru-RU" sz="2000" u="sng" dirty="0" smtClean="0"/>
              <a:t>процесс </a:t>
            </a:r>
            <a:r>
              <a:rPr lang="ru-RU" sz="2000" u="sng" dirty="0"/>
              <a:t>воспитания и обучения</a:t>
            </a:r>
            <a:r>
              <a:rPr lang="ru-RU" sz="2000" dirty="0"/>
              <a:t>, являющийся общественно значимым благом и осуществляемый в интересах человека, семьи, общества и государства, а также </a:t>
            </a:r>
            <a:r>
              <a:rPr lang="ru-RU" sz="2000" u="sng" dirty="0"/>
              <a:t>совокупность</a:t>
            </a:r>
            <a:r>
              <a:rPr lang="ru-RU" sz="2000" dirty="0"/>
              <a:t> приобретаемых </a:t>
            </a:r>
            <a:r>
              <a:rPr lang="ru-RU" sz="2000" u="sng" dirty="0"/>
              <a:t>знаний, умений, навыков, ценностных установок, опыта </a:t>
            </a:r>
            <a:r>
              <a:rPr lang="ru-RU" sz="2000" dirty="0"/>
              <a:t>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b="1" dirty="0"/>
              <a:t>воспитание</a:t>
            </a:r>
            <a:r>
              <a:rPr lang="ru-RU" sz="2000" dirty="0"/>
              <a:t> - </a:t>
            </a:r>
            <a:r>
              <a:rPr lang="ru-RU" sz="2000" u="sng" dirty="0"/>
              <a:t>деятельность</a:t>
            </a:r>
            <a:r>
              <a:rPr lang="ru-RU" sz="2000" dirty="0"/>
              <a:t>, направленная </a:t>
            </a:r>
            <a:r>
              <a:rPr lang="ru-RU" sz="2000" u="sng" dirty="0"/>
              <a:t>на развитие личности</a:t>
            </a:r>
            <a:r>
              <a:rPr lang="ru-RU" sz="2000" dirty="0"/>
              <a:t>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</a:p>
          <a:p>
            <a:pPr marL="0" indent="0">
              <a:buNone/>
            </a:pPr>
            <a:r>
              <a:rPr lang="ru-RU" sz="2000" dirty="0"/>
              <a:t>3) </a:t>
            </a:r>
            <a:r>
              <a:rPr lang="ru-RU" sz="2000" b="1" dirty="0"/>
              <a:t>обучение</a:t>
            </a:r>
            <a:r>
              <a:rPr lang="ru-RU" sz="2000" dirty="0"/>
              <a:t> - целенаправленный </a:t>
            </a:r>
            <a:r>
              <a:rPr lang="ru-RU" sz="2000" u="sng" dirty="0"/>
              <a:t>процесс организации деятельности </a:t>
            </a:r>
            <a:r>
              <a:rPr lang="ru-RU" sz="2000" dirty="0"/>
              <a:t>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</a:t>
            </a:r>
            <a:r>
              <a:rPr lang="ru-RU" sz="2000" dirty="0" smtClean="0"/>
              <a:t>;»</a:t>
            </a:r>
            <a:endParaRPr lang="ru-RU" sz="2000" dirty="0"/>
          </a:p>
          <a:p>
            <a:pPr marL="0" indent="0" algn="r">
              <a:buNone/>
            </a:pPr>
            <a:r>
              <a:rPr lang="ru-RU" sz="2000" i="1" dirty="0" smtClean="0"/>
              <a:t>Федеральный закон </a:t>
            </a:r>
            <a:r>
              <a:rPr lang="ru-RU" sz="2000" i="1" dirty="0"/>
              <a:t>от 29.12.2012 N 273-ФЗ «Об образовании в Российской Федерации</a:t>
            </a:r>
            <a:r>
              <a:rPr lang="ru-RU" sz="2000" i="1" dirty="0" smtClean="0"/>
              <a:t>»</a:t>
            </a:r>
            <a:endParaRPr lang="ru-RU" sz="2000" b="1" i="1" dirty="0"/>
          </a:p>
          <a:p>
            <a:pPr marL="0" indent="0">
              <a:buNone/>
            </a:pPr>
            <a:endParaRPr lang="ru-RU" sz="2300" i="1" dirty="0" smtClean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3"/>
          <a:stretch/>
        </p:blipFill>
        <p:spPr bwMode="auto">
          <a:xfrm>
            <a:off x="456165" y="436449"/>
            <a:ext cx="864973" cy="74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391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357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«Обучение «на дому»:  принципы организации и  решаемые задачи образования»</vt:lpstr>
      <vt:lpstr>«Обучение «на дому»: принципы организации и решаемые задачи образования»</vt:lpstr>
      <vt:lpstr>«Обучение «на дому»: принципы организации и решаемые задачи образования»</vt:lpstr>
      <vt:lpstr>«Обучение «на дому»: принципы организации и решаемые задачи образования»</vt:lpstr>
      <vt:lpstr>«Обучение «на дому»: принципы организации и решаемые задачи образования»</vt:lpstr>
      <vt:lpstr>«Обучение «на дому»: принципы организации и решаемые задачи образования»</vt:lpstr>
      <vt:lpstr>«Обучение «на дому»: принципы организации и решаемые задачи образования»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kab302_teacher</dc:creator>
  <cp:lastModifiedBy>kab302_teacher</cp:lastModifiedBy>
  <cp:revision>41</cp:revision>
  <dcterms:created xsi:type="dcterms:W3CDTF">2019-01-22T08:06:50Z</dcterms:created>
  <dcterms:modified xsi:type="dcterms:W3CDTF">2019-01-23T07:13:36Z</dcterms:modified>
</cp:coreProperties>
</file>