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63" r:id="rId6"/>
    <p:sldId id="260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33CCCC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78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28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42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19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560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72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80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93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964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85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6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71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362414"/>
            <a:ext cx="9144000" cy="809786"/>
          </a:xfrm>
        </p:spPr>
        <p:txBody>
          <a:bodyPr/>
          <a:lstStyle/>
          <a:p>
            <a:r>
              <a:rPr lang="ru-RU" dirty="0" smtClean="0"/>
              <a:t>Горностаев Александр </a:t>
            </a:r>
            <a:r>
              <a:rPr lang="ru-RU" dirty="0" err="1" smtClean="0"/>
              <a:t>Октавьевич</a:t>
            </a:r>
            <a:r>
              <a:rPr lang="ru-RU" dirty="0" smtClean="0"/>
              <a:t>, заместитель директора КИМЦ, </a:t>
            </a:r>
            <a:br>
              <a:rPr lang="ru-RU" dirty="0" smtClean="0"/>
            </a:br>
            <a:r>
              <a:rPr lang="ru-RU" dirty="0" smtClean="0"/>
              <a:t>г. Красноярск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524000" y="2704123"/>
            <a:ext cx="9144000" cy="1732065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«</a:t>
            </a:r>
            <a:r>
              <a:rPr lang="ru-RU" sz="3200" b="1" dirty="0"/>
              <a:t>Обучение с использованием цифрового образовательного ресурса: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принципы </a:t>
            </a:r>
            <a:r>
              <a:rPr lang="ru-RU" sz="3200" b="1" dirty="0"/>
              <a:t>организации и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решаемые </a:t>
            </a:r>
            <a:r>
              <a:rPr lang="ru-RU" sz="3200" b="1" dirty="0"/>
              <a:t>задачи образования</a:t>
            </a:r>
            <a:r>
              <a:rPr lang="ru-RU" sz="3200" b="1" dirty="0" smtClean="0"/>
              <a:t>»</a:t>
            </a:r>
            <a:endParaRPr lang="ru-RU" sz="3200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302162" y="330098"/>
            <a:ext cx="11587676" cy="1447800"/>
            <a:chOff x="302162" y="330098"/>
            <a:chExt cx="11587676" cy="1447800"/>
          </a:xfrm>
        </p:grpSpPr>
        <p:pic>
          <p:nvPicPr>
            <p:cNvPr id="8" name="Рисунок 7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368"/>
            <a:stretch/>
          </p:blipFill>
          <p:spPr bwMode="auto">
            <a:xfrm>
              <a:off x="302162" y="330098"/>
              <a:ext cx="5940425" cy="144780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Рисунок 8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51076" y="330098"/>
              <a:ext cx="5538762" cy="1447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3192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1138" y="365126"/>
            <a:ext cx="10566062" cy="919978"/>
          </a:xfrm>
        </p:spPr>
        <p:txBody>
          <a:bodyPr>
            <a:normAutofit/>
          </a:bodyPr>
          <a:lstStyle/>
          <a:p>
            <a:r>
              <a:rPr lang="ru-RU" sz="2400" b="1" dirty="0"/>
              <a:t>«Обучение с использованием цифрового образовательного ресурса: </a:t>
            </a:r>
            <a:br>
              <a:rPr lang="ru-RU" sz="2400" b="1" dirty="0"/>
            </a:br>
            <a:r>
              <a:rPr lang="ru-RU" sz="2400" b="1" dirty="0"/>
              <a:t>принципы организации и решаемые задачи образования»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356426"/>
            <a:ext cx="11756789" cy="52915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300" dirty="0" smtClean="0"/>
              <a:t>«Статья 16. Реализация образовательных программ с применением электронного обучения и дистанционных образовательных технологий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Под </a:t>
            </a:r>
            <a:r>
              <a:rPr lang="ru-RU" sz="2400" dirty="0"/>
              <a:t>электронным обучением понимается организация образовательной деятельности с применением содержащейся в базах данных и используемой при реализации образовательных программ информации и обеспечивающих ее обработку информационных технологий, технических средств, а также информационно-телекоммуникационных сетей, обеспечивающих передачу по линиям связи указанной информации, взаимодействие обучающихся и педагогических работников. </a:t>
            </a:r>
            <a:endParaRPr lang="ru-RU" sz="2400" dirty="0" smtClean="0"/>
          </a:p>
          <a:p>
            <a:pPr marL="449263" indent="0">
              <a:buNone/>
            </a:pPr>
            <a:r>
              <a:rPr lang="ru-RU" sz="2400" dirty="0" smtClean="0"/>
              <a:t>Под </a:t>
            </a:r>
            <a:r>
              <a:rPr lang="ru-RU" sz="2400" dirty="0"/>
              <a:t>дистанционными образовательными технологиями понимаются образовательные технологии, реализуемые в основном с применением информационно-телекоммуникационных сетей при опосредованном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(</a:t>
            </a:r>
            <a:r>
              <a:rPr lang="ru-RU" sz="2400" dirty="0"/>
              <a:t>на расстоянии) взаимодействии обучающихся и педагогических работников</a:t>
            </a:r>
            <a:r>
              <a:rPr lang="ru-RU" sz="2300" dirty="0" smtClean="0"/>
              <a:t>»</a:t>
            </a:r>
          </a:p>
          <a:p>
            <a:pPr marL="0" indent="0" algn="r">
              <a:buNone/>
            </a:pPr>
            <a:r>
              <a:rPr lang="ru-RU" sz="2000" i="1" dirty="0" smtClean="0"/>
              <a:t>Федеральный закон </a:t>
            </a:r>
            <a:r>
              <a:rPr lang="ru-RU" sz="2000" i="1" dirty="0"/>
              <a:t>от 29.12.2012 N 273-ФЗ «Об образовании в Российской Федерации</a:t>
            </a:r>
            <a:r>
              <a:rPr lang="ru-RU" sz="2000" i="1" dirty="0" smtClean="0"/>
              <a:t>»</a:t>
            </a:r>
            <a:endParaRPr lang="ru-RU" sz="2000" b="1" i="1" dirty="0"/>
          </a:p>
          <a:p>
            <a:pPr marL="0" indent="0">
              <a:buNone/>
            </a:pPr>
            <a:endParaRPr lang="ru-RU" sz="2300" i="1" dirty="0" smtClean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456165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0787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1138" y="365126"/>
            <a:ext cx="10566062" cy="919978"/>
          </a:xfrm>
        </p:spPr>
        <p:txBody>
          <a:bodyPr>
            <a:normAutofit/>
          </a:bodyPr>
          <a:lstStyle/>
          <a:p>
            <a:r>
              <a:rPr lang="ru-RU" sz="2400" b="1" dirty="0"/>
              <a:t>«Обучение с использованием цифрового образовательного ресурса: </a:t>
            </a:r>
            <a:br>
              <a:rPr lang="ru-RU" sz="2400" b="1" dirty="0"/>
            </a:br>
            <a:r>
              <a:rPr lang="ru-RU" sz="2400" b="1" dirty="0"/>
              <a:t>принципы организации и решаемые задачи образования»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356426"/>
            <a:ext cx="11756789" cy="52915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300" dirty="0" smtClean="0"/>
              <a:t>Решаемые задачи:</a:t>
            </a:r>
          </a:p>
          <a:p>
            <a:r>
              <a:rPr lang="ru-RU" sz="2400" dirty="0"/>
              <a:t>обеспечение принципиально нового уровня доступности </a:t>
            </a:r>
            <a:r>
              <a:rPr lang="ru-RU" sz="2400" dirty="0" smtClean="0"/>
              <a:t>образования;</a:t>
            </a:r>
          </a:p>
          <a:p>
            <a:r>
              <a:rPr lang="ru-RU" sz="2400" dirty="0"/>
              <a:t>в</a:t>
            </a:r>
            <a:r>
              <a:rPr lang="ru-RU" sz="2400" dirty="0" smtClean="0"/>
              <a:t>озможность максимального учёта индивидуальности обучающегося, в </a:t>
            </a:r>
            <a:r>
              <a:rPr lang="ru-RU" sz="2400" dirty="0" err="1" smtClean="0"/>
              <a:t>т.ч</a:t>
            </a:r>
            <a:r>
              <a:rPr lang="ru-RU" sz="2400" dirty="0" smtClean="0"/>
              <a:t>. </a:t>
            </a:r>
            <a:r>
              <a:rPr lang="ru-RU" sz="2400" dirty="0"/>
              <a:t>с</a:t>
            </a:r>
            <a:r>
              <a:rPr lang="ru-RU" sz="2400" dirty="0" smtClean="0"/>
              <a:t> ОВЗ;</a:t>
            </a:r>
          </a:p>
          <a:p>
            <a:r>
              <a:rPr lang="ru-RU" sz="2400" dirty="0" smtClean="0"/>
              <a:t>предоставление широкого спектра образовательного ресурса для одарённых детей;</a:t>
            </a:r>
          </a:p>
          <a:p>
            <a:r>
              <a:rPr lang="ru-RU" sz="2300" dirty="0" smtClean="0"/>
              <a:t>повышение квалификации педагогических кадров.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Проблемная область.</a:t>
            </a:r>
          </a:p>
          <a:p>
            <a:r>
              <a:rPr lang="ru-RU" sz="2400" dirty="0" smtClean="0"/>
              <a:t>Различия в содержимом содержания и предлагаемой логике освоения учебного материала с позиции учителя школы и со стороны электронного ресурса, что требует методического встраивания в образовательную программу и внесение изменений в методику преподавания.</a:t>
            </a:r>
          </a:p>
          <a:p>
            <a:r>
              <a:rPr lang="ru-RU" sz="2400" dirty="0" smtClean="0"/>
              <a:t>Высокая вероятность фиктивности обучения и фальсификации результатов.</a:t>
            </a:r>
            <a:endParaRPr lang="ru-RU" sz="2300" dirty="0" smtClean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456165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0166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1129" y="365126"/>
            <a:ext cx="10043984" cy="919978"/>
          </a:xfrm>
        </p:spPr>
        <p:txBody>
          <a:bodyPr>
            <a:normAutofit/>
          </a:bodyPr>
          <a:lstStyle/>
          <a:p>
            <a:r>
              <a:rPr lang="ru-RU" sz="2400" b="1" dirty="0"/>
              <a:t>«Обучение с использованием цифрового образовательного ресурса: </a:t>
            </a:r>
            <a:br>
              <a:rPr lang="ru-RU" sz="2400" b="1" dirty="0"/>
            </a:br>
            <a:r>
              <a:rPr lang="ru-RU" sz="2400" b="1" dirty="0"/>
              <a:t>принципы организации и решаемые задачи образования»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356427"/>
            <a:ext cx="11756789" cy="51185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Дидактические принципы – основные положения, определяющие </a:t>
            </a:r>
            <a:br>
              <a:rPr lang="ru-RU" dirty="0" smtClean="0"/>
            </a:br>
            <a:r>
              <a:rPr lang="ru-RU" dirty="0" smtClean="0"/>
              <a:t>содержание, организационные формы и методы учебного процесса </a:t>
            </a:r>
            <a:br>
              <a:rPr lang="ru-RU" dirty="0" smtClean="0"/>
            </a:br>
            <a:r>
              <a:rPr lang="ru-RU" dirty="0" smtClean="0"/>
              <a:t>в соответствии с его общими целями и закономерностями.</a:t>
            </a:r>
          </a:p>
          <a:p>
            <a:pPr marL="0" indent="0" algn="r">
              <a:buNone/>
            </a:pPr>
            <a:r>
              <a:rPr lang="ru-RU" sz="2000" dirty="0" smtClean="0"/>
              <a:t>Педагогический словарь. – М.: Академия. Г.М. </a:t>
            </a:r>
            <a:r>
              <a:rPr lang="ru-RU" sz="2000" dirty="0" err="1" smtClean="0"/>
              <a:t>Коджаспирова</a:t>
            </a:r>
            <a:r>
              <a:rPr lang="ru-RU" sz="2000" dirty="0" smtClean="0"/>
              <a:t>, А.Ю. </a:t>
            </a:r>
            <a:r>
              <a:rPr lang="ru-RU" sz="2000" dirty="0" err="1" smtClean="0"/>
              <a:t>Коджаспиров</a:t>
            </a:r>
            <a:r>
              <a:rPr lang="ru-RU" sz="2000" dirty="0" smtClean="0"/>
              <a:t>. 2005</a:t>
            </a:r>
          </a:p>
          <a:p>
            <a:r>
              <a:rPr lang="ru-RU" sz="2300" dirty="0" smtClean="0"/>
              <a:t>Дидактические принципы носят характер самых общих указаний, правил, норм, регулирующих процесс обучения, обеспечивая необходимую эффективность.</a:t>
            </a:r>
          </a:p>
          <a:p>
            <a:r>
              <a:rPr lang="ru-RU" sz="2300" dirty="0" smtClean="0"/>
              <a:t>Принципы обусловлены целями обучения, которые зависят от потребностей людей, общества и государства. Поэтому они имеют конкретно-исторический характер, т.е. </a:t>
            </a:r>
            <a:br>
              <a:rPr lang="ru-RU" sz="2300" dirty="0" smtClean="0"/>
            </a:br>
            <a:r>
              <a:rPr lang="ru-RU" sz="2300" dirty="0" smtClean="0"/>
              <a:t>могут изменяться под влиянием исторических условий, смены педагогических систем.</a:t>
            </a:r>
          </a:p>
          <a:p>
            <a:r>
              <a:rPr lang="ru-RU" sz="2300" dirty="0" smtClean="0"/>
              <a:t>Принципы </a:t>
            </a:r>
            <a:r>
              <a:rPr lang="ru-RU" sz="2300" dirty="0"/>
              <a:t>обучения – это общие руководящие идеи, исходные нормативные требования к организации учебного процесса, которые учитываются во всех его компонентах. </a:t>
            </a:r>
            <a:r>
              <a:rPr lang="ru-RU" sz="2300" dirty="0" smtClean="0"/>
              <a:t>Они </a:t>
            </a:r>
            <a:r>
              <a:rPr lang="ru-RU" sz="2300" dirty="0"/>
              <a:t>возникают на основе исторического опыта и формулируются в результате научного исследования учебного процесса в его многообразных проявлениях</a:t>
            </a:r>
            <a:r>
              <a:rPr lang="ru-RU" sz="2300" dirty="0" smtClean="0"/>
              <a:t>.</a:t>
            </a:r>
            <a:endParaRPr lang="ru-RU" sz="2300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456165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4019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1138" y="365126"/>
            <a:ext cx="10566062" cy="919978"/>
          </a:xfrm>
        </p:spPr>
        <p:txBody>
          <a:bodyPr>
            <a:normAutofit/>
          </a:bodyPr>
          <a:lstStyle/>
          <a:p>
            <a:r>
              <a:rPr lang="ru-RU" sz="2400" b="1" dirty="0"/>
              <a:t>«Обучение с использованием цифрового образовательного ресурса: </a:t>
            </a:r>
            <a:br>
              <a:rPr lang="ru-RU" sz="2400" b="1" dirty="0"/>
            </a:br>
            <a:r>
              <a:rPr lang="ru-RU" sz="2400" b="1" dirty="0"/>
              <a:t>принципы организации и решаемые задачи образования»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356426"/>
            <a:ext cx="11756789" cy="5291509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altLang="ru-RU" sz="2300" b="1" dirty="0"/>
              <a:t>Основополагающие принципы </a:t>
            </a:r>
            <a:r>
              <a:rPr lang="ru-RU" altLang="ru-RU" sz="2300" b="1" dirty="0" smtClean="0"/>
              <a:t>традиционного обучения</a:t>
            </a:r>
            <a:endParaRPr lang="ru-RU" sz="2300" b="1" dirty="0" smtClean="0"/>
          </a:p>
          <a:p>
            <a:pPr>
              <a:defRPr/>
            </a:pPr>
            <a:r>
              <a:rPr lang="ru-RU" sz="2300" dirty="0" smtClean="0"/>
              <a:t>Принцип </a:t>
            </a:r>
            <a:r>
              <a:rPr lang="ru-RU" sz="2300" dirty="0"/>
              <a:t>развивающего и воспитывающего обучения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научности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систематичности и последовательности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связи обучения с практикой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доступности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наглядности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сознательности и активности;</a:t>
            </a:r>
          </a:p>
          <a:p>
            <a:pPr>
              <a:defRPr/>
            </a:pPr>
            <a:r>
              <a:rPr lang="ru-RU" sz="2300" dirty="0"/>
              <a:t>Принцип прочности.</a:t>
            </a:r>
            <a:endParaRPr lang="ru-RU" altLang="ru-RU" sz="2300" dirty="0"/>
          </a:p>
          <a:p>
            <a:pPr marL="0" indent="0" algn="r">
              <a:buNone/>
            </a:pPr>
            <a:r>
              <a:rPr lang="ru-RU" altLang="ru-RU" sz="2000" i="1" dirty="0"/>
              <a:t>Библиотека литературы </a:t>
            </a:r>
            <a:r>
              <a:rPr lang="en-US" altLang="ru-RU" sz="2000" i="1" dirty="0"/>
              <a:t>http://www.redov.ru/nauchnaja_literatura_prochee</a:t>
            </a:r>
            <a:r>
              <a:rPr lang="en-US" altLang="ru-RU" sz="2000" i="1" dirty="0" smtClean="0"/>
              <a:t>/</a:t>
            </a:r>
            <a:endParaRPr lang="ru-RU" altLang="ru-RU" sz="2000" i="1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456165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3940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1138" y="365126"/>
            <a:ext cx="10669388" cy="919978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«</a:t>
            </a:r>
            <a:r>
              <a:rPr lang="ru-RU" sz="2400" b="1" dirty="0"/>
              <a:t>Обучение с использованием цифрового образовательного ресурса: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принципы </a:t>
            </a:r>
            <a:r>
              <a:rPr lang="ru-RU" sz="2400" b="1" dirty="0"/>
              <a:t>организации и решаемые задачи образования</a:t>
            </a:r>
            <a:r>
              <a:rPr lang="ru-RU" sz="2400" b="1" dirty="0" smtClean="0"/>
              <a:t>»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257572"/>
            <a:ext cx="11756789" cy="539036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/>
              <a:t>Специфика обучения</a:t>
            </a:r>
          </a:p>
          <a:p>
            <a:pPr>
              <a:spcBef>
                <a:spcPts val="0"/>
              </a:spcBef>
            </a:pPr>
            <a:r>
              <a:rPr lang="ru-RU" sz="2000" dirty="0" smtClean="0"/>
              <a:t>Принцип </a:t>
            </a:r>
            <a:r>
              <a:rPr lang="ru-RU" sz="2000" b="1" dirty="0"/>
              <a:t>стартовых знаний и умений </a:t>
            </a:r>
            <a:r>
              <a:rPr lang="ru-RU" sz="2000" dirty="0"/>
              <a:t>– необходимость наличия у обучающегося первичных, начальных представлений о работе с компьютером и в сети </a:t>
            </a:r>
            <a:r>
              <a:rPr lang="en-US" sz="2000" dirty="0"/>
              <a:t>Internet</a:t>
            </a:r>
            <a:r>
              <a:rPr lang="ru-RU" sz="2000" dirty="0"/>
              <a:t>.</a:t>
            </a:r>
          </a:p>
          <a:p>
            <a:r>
              <a:rPr lang="ru-RU" sz="2000" dirty="0"/>
              <a:t>Принцип </a:t>
            </a:r>
            <a:r>
              <a:rPr lang="ru-RU" sz="2000" b="1" dirty="0"/>
              <a:t>интерактивности</a:t>
            </a:r>
            <a:r>
              <a:rPr lang="ru-RU" sz="2000" dirty="0"/>
              <a:t> – обязательность общения посредством компьютерных сред в сети </a:t>
            </a:r>
            <a:r>
              <a:rPr lang="en-US" sz="2000" dirty="0"/>
              <a:t>Internet</a:t>
            </a:r>
            <a:r>
              <a:rPr lang="ru-RU" sz="2000" dirty="0"/>
              <a:t> (актуально для </a:t>
            </a:r>
            <a:r>
              <a:rPr lang="en-US" sz="2000" dirty="0"/>
              <a:t>On</a:t>
            </a:r>
            <a:r>
              <a:rPr lang="ru-RU" sz="2000" dirty="0"/>
              <a:t>-</a:t>
            </a:r>
            <a:r>
              <a:rPr lang="en-US" sz="2000" dirty="0"/>
              <a:t>line</a:t>
            </a:r>
            <a:r>
              <a:rPr lang="ru-RU" sz="2000" dirty="0"/>
              <a:t> в режиме видеоконференции, чата и </a:t>
            </a:r>
            <a:r>
              <a:rPr lang="en-US" sz="2000" dirty="0"/>
              <a:t>Off</a:t>
            </a:r>
            <a:r>
              <a:rPr lang="ru-RU" sz="2000" dirty="0"/>
              <a:t>-</a:t>
            </a:r>
            <a:r>
              <a:rPr lang="en-US" sz="2000" dirty="0"/>
              <a:t>line </a:t>
            </a:r>
            <a:r>
              <a:rPr lang="ru-RU" sz="2000" dirty="0"/>
              <a:t>для прохождения заданий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</a:t>
            </a:r>
            <a:r>
              <a:rPr lang="ru-RU" sz="2000" dirty="0"/>
              <a:t>образовательном модуле с ограничением по времени).</a:t>
            </a:r>
          </a:p>
          <a:p>
            <a:r>
              <a:rPr lang="ru-RU" sz="2000" dirty="0"/>
              <a:t>Принцип </a:t>
            </a:r>
            <a:r>
              <a:rPr lang="ru-RU" sz="2000" b="1" dirty="0"/>
              <a:t>образовательной цели </a:t>
            </a:r>
            <a:r>
              <a:rPr lang="ru-RU" sz="2000" dirty="0"/>
              <a:t>– наличие осознанного образа результата как смысла и мотива действий в компьютерной среде.</a:t>
            </a:r>
          </a:p>
          <a:p>
            <a:r>
              <a:rPr lang="ru-RU" sz="2000" dirty="0"/>
              <a:t>Принцип </a:t>
            </a:r>
            <a:r>
              <a:rPr lang="ru-RU" sz="2000" b="1" dirty="0"/>
              <a:t>входного и текущего контроля </a:t>
            </a:r>
            <a:r>
              <a:rPr lang="ru-RU" sz="2000" dirty="0"/>
              <a:t>– важность установления актуальности и прочности осваиваемого учебного материала с идентификацией обучающегося при выполнении заданий для достоверности и возможной коррекции содержания.</a:t>
            </a:r>
          </a:p>
          <a:p>
            <a:r>
              <a:rPr lang="ru-RU" sz="2000" dirty="0"/>
              <a:t>Принцип </a:t>
            </a:r>
            <a:r>
              <a:rPr lang="ru-RU" sz="2000" b="1" dirty="0"/>
              <a:t>индивидуализированного регламента </a:t>
            </a:r>
            <a:r>
              <a:rPr lang="ru-RU" sz="2000" dirty="0"/>
              <a:t>– необходимость установления порядка и времени изучения учебного материала, выполнения заданий, прохождения контрольных процедур с ориентиром на способности и состояние здоровья обучающегося.</a:t>
            </a:r>
          </a:p>
          <a:p>
            <a:r>
              <a:rPr lang="ru-RU" sz="2000" dirty="0"/>
              <a:t>Принцип </a:t>
            </a:r>
            <a:r>
              <a:rPr lang="ru-RU" sz="2000" b="1" dirty="0"/>
              <a:t>разновидности занятий </a:t>
            </a:r>
            <a:r>
              <a:rPr lang="ru-RU" sz="2000" dirty="0"/>
              <a:t>– </a:t>
            </a:r>
            <a:r>
              <a:rPr lang="en-US" sz="2000" dirty="0"/>
              <a:t>On</a:t>
            </a:r>
            <a:r>
              <a:rPr lang="ru-RU" sz="2000" dirty="0"/>
              <a:t>-</a:t>
            </a:r>
            <a:r>
              <a:rPr lang="en-US" sz="2000" dirty="0"/>
              <a:t>line </a:t>
            </a:r>
            <a:r>
              <a:rPr lang="ru-RU" sz="2000" dirty="0"/>
              <a:t>+ </a:t>
            </a:r>
            <a:r>
              <a:rPr lang="en-US" sz="2000" dirty="0"/>
              <a:t>Off</a:t>
            </a:r>
            <a:r>
              <a:rPr lang="ru-RU" sz="2000" dirty="0"/>
              <a:t>-</a:t>
            </a:r>
            <a:r>
              <a:rPr lang="en-US" sz="2000" dirty="0"/>
              <a:t>line</a:t>
            </a:r>
            <a:r>
              <a:rPr lang="en-US" sz="2000" b="1" dirty="0"/>
              <a:t> </a:t>
            </a:r>
            <a:r>
              <a:rPr lang="ru-RU" sz="2000" dirty="0"/>
              <a:t>(опыт Санкт-Петербургского технического университета оптимальное соотношении различных средств </a:t>
            </a:r>
            <a:r>
              <a:rPr lang="ru-RU" sz="2000" dirty="0" smtClean="0"/>
              <a:t>ДО: </a:t>
            </a:r>
            <a:r>
              <a:rPr lang="ru-RU" sz="2000" dirty="0"/>
              <a:t>печатные материалы – 40:50%, </a:t>
            </a:r>
            <a:r>
              <a:rPr lang="ru-RU" sz="2000" dirty="0" smtClean="0"/>
              <a:t>материалы </a:t>
            </a:r>
            <a:r>
              <a:rPr lang="ru-RU" sz="2000" dirty="0"/>
              <a:t>на WWW-серверах – 30:35%,  </a:t>
            </a:r>
            <a:r>
              <a:rPr lang="ru-RU" sz="2000" dirty="0" smtClean="0"/>
              <a:t>видеоконференцсвязь </a:t>
            </a:r>
            <a:r>
              <a:rPr lang="ru-RU" sz="2000" dirty="0"/>
              <a:t>– 10:15%,  другие средства – 5:20%)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456165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110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1138" y="365126"/>
            <a:ext cx="10566062" cy="919978"/>
          </a:xfrm>
        </p:spPr>
        <p:txBody>
          <a:bodyPr>
            <a:normAutofit/>
          </a:bodyPr>
          <a:lstStyle/>
          <a:p>
            <a:r>
              <a:rPr lang="ru-RU" sz="2400" b="1" dirty="0"/>
              <a:t>«Обучение с использованием цифрового образовательного ресурса: </a:t>
            </a:r>
            <a:br>
              <a:rPr lang="ru-RU" sz="2400" b="1" dirty="0"/>
            </a:br>
            <a:r>
              <a:rPr lang="ru-RU" sz="2400" b="1" dirty="0"/>
              <a:t>принципы организации и решаемые задачи образования»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356426"/>
            <a:ext cx="11756789" cy="52915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«</a:t>
            </a:r>
            <a:r>
              <a:rPr lang="ru-RU" sz="2000" dirty="0"/>
              <a:t>Статья 2. Основные понятия, используемые в настоящем Федеральном законе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/>
              <a:t>1) </a:t>
            </a:r>
            <a:r>
              <a:rPr lang="ru-RU" sz="2000" b="1" dirty="0"/>
              <a:t>образование</a:t>
            </a:r>
            <a:r>
              <a:rPr lang="ru-RU" sz="2000" dirty="0"/>
              <a:t> - единый </a:t>
            </a:r>
            <a:r>
              <a:rPr lang="ru-RU" sz="2000" dirty="0" smtClean="0"/>
              <a:t>целенаправленный </a:t>
            </a:r>
            <a:r>
              <a:rPr lang="ru-RU" sz="2000" u="sng" dirty="0" smtClean="0"/>
              <a:t>процесс </a:t>
            </a:r>
            <a:r>
              <a:rPr lang="ru-RU" sz="2000" u="sng" dirty="0"/>
              <a:t>воспитания и обучения</a:t>
            </a:r>
            <a:r>
              <a:rPr lang="ru-RU" sz="2000" dirty="0"/>
              <a:t>, являющийся общественно значимым благом и осуществляемый в интересах человека, семьи, общества и государства, а также </a:t>
            </a:r>
            <a:r>
              <a:rPr lang="ru-RU" sz="2000" u="sng" dirty="0"/>
              <a:t>совокупность</a:t>
            </a:r>
            <a:r>
              <a:rPr lang="ru-RU" sz="2000" dirty="0"/>
              <a:t> приобретаемых </a:t>
            </a:r>
            <a:r>
              <a:rPr lang="ru-RU" sz="2000" u="sng" dirty="0"/>
              <a:t>знаний, умений, навыков, ценностных установок, опыта </a:t>
            </a:r>
            <a:r>
              <a:rPr lang="ru-RU" sz="2000" dirty="0"/>
              <a:t>деятельности и компетенции определенных объема и сложности в целях интеллектуального, духовно-нравственного, творческого, физического и (или) профессионального развития человека, удовлетворения его образовательных потребностей и интересов;</a:t>
            </a:r>
          </a:p>
          <a:p>
            <a:pPr marL="0" indent="0">
              <a:buNone/>
            </a:pPr>
            <a:r>
              <a:rPr lang="ru-RU" sz="2000" dirty="0"/>
              <a:t>2) </a:t>
            </a:r>
            <a:r>
              <a:rPr lang="ru-RU" sz="2000" b="1" dirty="0"/>
              <a:t>воспитание</a:t>
            </a:r>
            <a:r>
              <a:rPr lang="ru-RU" sz="2000" dirty="0"/>
              <a:t> - </a:t>
            </a:r>
            <a:r>
              <a:rPr lang="ru-RU" sz="2000" u="sng" dirty="0"/>
              <a:t>деятельность</a:t>
            </a:r>
            <a:r>
              <a:rPr lang="ru-RU" sz="2000" dirty="0"/>
              <a:t>, направленная </a:t>
            </a:r>
            <a:r>
              <a:rPr lang="ru-RU" sz="2000" u="sng" dirty="0"/>
              <a:t>на развитие личности</a:t>
            </a:r>
            <a:r>
              <a:rPr lang="ru-RU" sz="2000" dirty="0"/>
              <a:t>, создание условий для самоопределения и социализации обучающегося на основе социокультурных, духовно-нравственных ценностей и принятых в обществе правил и норм поведения в интересах человека, семьи, общества и государства;</a:t>
            </a:r>
          </a:p>
          <a:p>
            <a:pPr marL="0" indent="0">
              <a:buNone/>
            </a:pPr>
            <a:r>
              <a:rPr lang="ru-RU" sz="2000" dirty="0"/>
              <a:t>3) </a:t>
            </a:r>
            <a:r>
              <a:rPr lang="ru-RU" sz="2000" b="1" dirty="0"/>
              <a:t>обучение</a:t>
            </a:r>
            <a:r>
              <a:rPr lang="ru-RU" sz="2000" dirty="0"/>
              <a:t> - целенаправленный </a:t>
            </a:r>
            <a:r>
              <a:rPr lang="ru-RU" sz="2000" u="sng" dirty="0"/>
              <a:t>процесс организации деятельности </a:t>
            </a:r>
            <a:r>
              <a:rPr lang="ru-RU" sz="2000" dirty="0"/>
              <a:t>обучающихся по овладению знаниями, умениями, навыками и компетенцией, приобретению опыта деятельности, развитию способностей, приобретению опыта применения знаний в повседневной жизни и формированию у обучающихся мотивации получения образования в течение всей жизни</a:t>
            </a:r>
            <a:r>
              <a:rPr lang="ru-RU" sz="2000" dirty="0" smtClean="0"/>
              <a:t>;»</a:t>
            </a:r>
            <a:endParaRPr lang="ru-RU" sz="2000" dirty="0"/>
          </a:p>
          <a:p>
            <a:pPr marL="0" indent="0" algn="r">
              <a:buNone/>
            </a:pPr>
            <a:r>
              <a:rPr lang="ru-RU" sz="2000" i="1" dirty="0" smtClean="0"/>
              <a:t>Федеральный </a:t>
            </a:r>
            <a:r>
              <a:rPr lang="ru-RU" sz="2000" i="1" dirty="0" smtClean="0"/>
              <a:t>закон </a:t>
            </a:r>
            <a:r>
              <a:rPr lang="ru-RU" sz="2000" i="1" dirty="0"/>
              <a:t>от 29.12.2012 N 273-ФЗ «Об образовании в Российской Федерации</a:t>
            </a:r>
            <a:r>
              <a:rPr lang="ru-RU" sz="2000" i="1" dirty="0" smtClean="0"/>
              <a:t>»</a:t>
            </a:r>
            <a:endParaRPr lang="ru-RU" sz="2000" b="1" i="1" dirty="0"/>
          </a:p>
          <a:p>
            <a:pPr marL="0" indent="0">
              <a:buNone/>
            </a:pPr>
            <a:endParaRPr lang="ru-RU" sz="2300" i="1" dirty="0" smtClean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456165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4436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515</Words>
  <Application>Microsoft Office PowerPoint</Application>
  <PresentationFormat>Широкоэкранный</PresentationFormat>
  <Paragraphs>48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«Обучение с использованием цифрового образовательного ресурса:  принципы организации и  решаемые задачи образования»</vt:lpstr>
      <vt:lpstr>«Обучение с использованием цифрового образовательного ресурса:  принципы организации и решаемые задачи образования»</vt:lpstr>
      <vt:lpstr>«Обучение с использованием цифрового образовательного ресурса:  принципы организации и решаемые задачи образования»</vt:lpstr>
      <vt:lpstr>«Обучение с использованием цифрового образовательного ресурса:  принципы организации и решаемые задачи образования»</vt:lpstr>
      <vt:lpstr>«Обучение с использованием цифрового образовательного ресурса:  принципы организации и решаемые задачи образования»</vt:lpstr>
      <vt:lpstr>«Обучение с использованием цифрового образовательного ресурса:  принципы организации и решаемые задачи образования»</vt:lpstr>
      <vt:lpstr>«Обучение с использованием цифрового образовательного ресурса:  принципы организации и решаемые задачи образования»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kab302_teacher</dc:creator>
  <cp:lastModifiedBy>kab302_teacher</cp:lastModifiedBy>
  <cp:revision>37</cp:revision>
  <dcterms:created xsi:type="dcterms:W3CDTF">2019-01-22T08:06:50Z</dcterms:created>
  <dcterms:modified xsi:type="dcterms:W3CDTF">2019-01-23T07:12:22Z</dcterms:modified>
</cp:coreProperties>
</file>