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1" r:id="rId4"/>
    <p:sldId id="262" r:id="rId5"/>
    <p:sldId id="265" r:id="rId6"/>
    <p:sldId id="276" r:id="rId7"/>
    <p:sldId id="277" r:id="rId8"/>
    <p:sldId id="267" r:id="rId9"/>
    <p:sldId id="278" r:id="rId10"/>
    <p:sldId id="279" r:id="rId11"/>
    <p:sldId id="280" r:id="rId12"/>
    <p:sldId id="281" r:id="rId13"/>
    <p:sldId id="26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69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03.09.2018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03.09.2018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03.09.2018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3123778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</a:pPr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2800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1700808"/>
            <a:ext cx="6400800" cy="2772753"/>
          </a:xfrm>
        </p:spPr>
        <p:txBody>
          <a:bodyPr>
            <a:noAutofit/>
          </a:bodyPr>
          <a:lstStyle/>
          <a:p>
            <a:r>
              <a:rPr lang="ru-RU" sz="3600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Городская августовская конференция ГМО учителей химии </a:t>
            </a:r>
          </a:p>
          <a:p>
            <a:r>
              <a:rPr lang="ru-RU" sz="3600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3600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августа 201</a:t>
            </a:r>
            <a:r>
              <a:rPr lang="en-US" sz="3600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3600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года</a:t>
            </a:r>
            <a:endParaRPr lang="ru-RU" sz="3600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4473561"/>
            <a:ext cx="3672407" cy="2365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31276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>
            <a:normAutofit fontScale="90000"/>
          </a:bodyPr>
          <a:lstStyle/>
          <a:p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9958467"/>
              </p:ext>
            </p:extLst>
          </p:nvPr>
        </p:nvGraphicFramePr>
        <p:xfrm>
          <a:off x="251520" y="836712"/>
          <a:ext cx="8496944" cy="60212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77029"/>
                <a:gridCol w="6819915"/>
              </a:tblGrid>
              <a:tr h="1846514">
                <a:tc>
                  <a:txBody>
                    <a:bodyPr/>
                    <a:lstStyle/>
                    <a:p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сформированные практические навыки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9940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Задание 25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Осуществлять мысленный эксперимент по получению и распознаванию неорганических и органических соединений с учетом ТБ</a:t>
                      </a:r>
                    </a:p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Характеризовать практическое применение веществ, обусловленное строением и свойствами</a:t>
                      </a:r>
                    </a:p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Определять характер среды водных растворов веществ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80701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Задание 26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7222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44016"/>
          </a:xfrm>
        </p:spPr>
        <p:txBody>
          <a:bodyPr>
            <a:normAutofit fontScale="90000"/>
          </a:bodyPr>
          <a:lstStyle/>
          <a:p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7451639"/>
              </p:ext>
            </p:extLst>
          </p:nvPr>
        </p:nvGraphicFramePr>
        <p:xfrm>
          <a:off x="251520" y="116632"/>
          <a:ext cx="8424936" cy="6480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62817"/>
                <a:gridCol w="6762119"/>
              </a:tblGrid>
              <a:tr h="1139523">
                <a:tc>
                  <a:txBody>
                    <a:bodyPr/>
                    <a:lstStyle/>
                    <a:p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сформированные практические навыки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140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Задание 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Отдельно записывать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формулы с полной подписью «окислитель», «восстановитель»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591181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Задание 31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Соблюдать условия превращений (концентрацию кислот, активность металлов, условия химических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реакций …)</a:t>
                      </a:r>
                    </a:p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Записывать уравнения электролиза растворов солей, термического разложения солей,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образование комплексных соединений амфотерных соединений, ОВР с соединениями хрома и марганца, полного гидролиза неорганических соединений</a:t>
                      </a: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035928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Задание 32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Составлять уравнения реакций (а не схемы)</a:t>
                      </a:r>
                    </a:p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Расставлять</a:t>
                      </a:r>
                      <a:r>
                        <a:rPr lang="ru-RU" sz="1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все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коэффициенты</a:t>
                      </a:r>
                    </a:p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ходе реакции вещества, имеющие щелочную среду, не могут образовывать вещество, имеющего кислую среду,</a:t>
                      </a:r>
                      <a:r>
                        <a:rPr lang="ru-RU" sz="1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наоборот</a:t>
                      </a:r>
                    </a:p>
                    <a:p>
                      <a:r>
                        <a:rPr lang="ru-RU" sz="1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Учитывать условия химической реакции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7802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44016"/>
          </a:xfrm>
        </p:spPr>
        <p:txBody>
          <a:bodyPr>
            <a:normAutofit fontScale="90000"/>
          </a:bodyPr>
          <a:lstStyle/>
          <a:p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318288"/>
              </p:ext>
            </p:extLst>
          </p:nvPr>
        </p:nvGraphicFramePr>
        <p:xfrm>
          <a:off x="251520" y="764704"/>
          <a:ext cx="8496944" cy="47525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77029"/>
                <a:gridCol w="6819915"/>
              </a:tblGrid>
              <a:tr h="1163116">
                <a:tc>
                  <a:txBody>
                    <a:bodyPr/>
                    <a:lstStyle/>
                    <a:p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сформированные практические навыки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36145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Задание 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Внимательно</a:t>
                      </a:r>
                      <a:r>
                        <a:rPr lang="ru-RU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читать (не учитывают, например, концентрацию кислот, «часть» вступившего вещества ……)</a:t>
                      </a:r>
                    </a:p>
                    <a:p>
                      <a:r>
                        <a:rPr lang="ru-RU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Применять математические правила вычислений</a:t>
                      </a:r>
                    </a:p>
                    <a:p>
                      <a:r>
                        <a:rPr lang="ru-RU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Уравнения реакций электролиза водных растворов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227957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Задание 34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Составлять структурную формулу нужного изомера по указанным свойствам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8883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60648"/>
            <a:ext cx="7848872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/>
                <a:ea typeface="Calibri"/>
                <a:cs typeface="+mj-cs"/>
              </a:rPr>
              <a:t> 2018- 2019 учебный год</a:t>
            </a:r>
          </a:p>
          <a:p>
            <a:pPr algn="just">
              <a:spcAft>
                <a:spcPts val="0"/>
              </a:spcAft>
            </a:pPr>
            <a:r>
              <a:rPr lang="ru-RU" b="1" dirty="0">
                <a:latin typeface="Times New Roman"/>
                <a:ea typeface="Calibri"/>
              </a:rPr>
              <a:t>Методическая тема: </a:t>
            </a:r>
            <a:r>
              <a:rPr lang="ru-RU" dirty="0">
                <a:latin typeface="Times New Roman"/>
                <a:ea typeface="Calibri"/>
              </a:rPr>
              <a:t>совершенствование профессиональной компетенции учителя в условиях подготовки к введению и реализации ФГОС ООО и ФГОС </a:t>
            </a:r>
            <a:r>
              <a:rPr lang="ru-RU" dirty="0" smtClean="0">
                <a:latin typeface="Times New Roman"/>
                <a:ea typeface="Calibri"/>
              </a:rPr>
              <a:t>СОО</a:t>
            </a:r>
            <a:endParaRPr lang="ru-RU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b="1" dirty="0">
                <a:latin typeface="Times New Roman"/>
                <a:ea typeface="Calibri"/>
              </a:rPr>
              <a:t> </a:t>
            </a:r>
            <a:endParaRPr lang="ru-RU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b="1" dirty="0">
                <a:latin typeface="Times New Roman"/>
                <a:ea typeface="Calibri"/>
              </a:rPr>
              <a:t>Цель:</a:t>
            </a:r>
            <a:r>
              <a:rPr lang="ru-RU" dirty="0">
                <a:latin typeface="Times New Roman"/>
                <a:ea typeface="Calibri"/>
              </a:rPr>
              <a:t> включение в образовательный процесс современных образовательных технологий для формирования профессиональных компетенций педагогов и повышения качества образования учащихся в соответствии с требованиями ФГОС второго </a:t>
            </a:r>
            <a:r>
              <a:rPr lang="ru-RU" dirty="0" smtClean="0">
                <a:latin typeface="Times New Roman"/>
                <a:ea typeface="Calibri"/>
              </a:rPr>
              <a:t>поколения</a:t>
            </a:r>
            <a:endParaRPr lang="ru-RU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dirty="0">
                <a:latin typeface="Times New Roman"/>
                <a:ea typeface="Calibri"/>
              </a:rPr>
              <a:t> </a:t>
            </a:r>
            <a:endParaRPr lang="ru-RU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dirty="0">
                <a:latin typeface="Times New Roman"/>
                <a:ea typeface="Calibri"/>
              </a:rPr>
              <a:t> </a:t>
            </a:r>
            <a:r>
              <a:rPr lang="ru-RU" b="1" dirty="0">
                <a:latin typeface="Times New Roman"/>
                <a:ea typeface="Calibri"/>
              </a:rPr>
              <a:t>Задачи: </a:t>
            </a:r>
            <a:endParaRPr lang="ru-RU" dirty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Wingdings"/>
              <a:buChar char=""/>
            </a:pPr>
            <a:r>
              <a:rPr lang="ru-RU" dirty="0">
                <a:latin typeface="Times New Roman"/>
                <a:ea typeface="Calibri"/>
              </a:rPr>
              <a:t>изучить и внедрить педагогические технологии современного урока химии, в основе которых положен системно-деятельностный подход, обеспечивающий достижение результатов ФГОС второго поколения</a:t>
            </a:r>
            <a:r>
              <a:rPr lang="ru-RU" dirty="0" smtClean="0">
                <a:latin typeface="Times New Roman"/>
                <a:ea typeface="Calibri"/>
              </a:rPr>
              <a:t>;</a:t>
            </a:r>
            <a:endParaRPr lang="ru-RU" dirty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Wingdings"/>
              <a:buChar char=""/>
            </a:pPr>
            <a:r>
              <a:rPr lang="ru-RU" dirty="0">
                <a:latin typeface="Times New Roman"/>
                <a:ea typeface="Calibri"/>
              </a:rPr>
              <a:t>повысить эффективность участия учителей в сетевом пространстве для аккумуляции идей и диссеминации опыта, для повышения педагогической компетенции;</a:t>
            </a:r>
            <a:endParaRPr lang="ru-RU" dirty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Wingdings"/>
              <a:buChar char=""/>
            </a:pPr>
            <a:r>
              <a:rPr lang="ru-RU" dirty="0">
                <a:latin typeface="Times New Roman"/>
                <a:ea typeface="Calibri"/>
              </a:rPr>
              <a:t>развивать интересы и способности одарённых </a:t>
            </a:r>
            <a:r>
              <a:rPr lang="ru-RU" dirty="0" smtClean="0">
                <a:latin typeface="Times New Roman"/>
                <a:ea typeface="Calibri"/>
              </a:rPr>
              <a:t>школьников</a:t>
            </a:r>
            <a:endParaRPr lang="ru-RU" dirty="0">
              <a:latin typeface="Times New Roman"/>
              <a:ea typeface="Calibri"/>
            </a:endParaRPr>
          </a:p>
          <a:p>
            <a:pPr marL="342900" lvl="0" indent="-342900" algn="just">
              <a:spcAft>
                <a:spcPts val="0"/>
              </a:spcAft>
              <a:buFont typeface="Wingdings"/>
              <a:buChar char=""/>
            </a:pPr>
            <a:endParaRPr lang="ru-RU" dirty="0" smtClean="0"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85311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2382560"/>
            <a:ext cx="7776864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Анализ результатов </a:t>
            </a:r>
            <a:r>
              <a:rPr lang="ru-RU" sz="2800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государственной итоговой аттестации выпускников образовательных организация г. Красноярска в 201</a:t>
            </a:r>
            <a:r>
              <a:rPr lang="en-US" sz="2800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8 </a:t>
            </a:r>
            <a:r>
              <a:rPr lang="ru-RU" sz="2800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г</a:t>
            </a:r>
            <a:r>
              <a:rPr lang="ru-RU" sz="28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., проблемы, перспективы</a:t>
            </a:r>
            <a:r>
              <a:rPr lang="ru-RU" sz="2800" b="1" dirty="0">
                <a:solidFill>
                  <a:srgbClr val="FF0000"/>
                </a:solidFill>
                <a:ea typeface="Calibri"/>
                <a:cs typeface="Times New Roman"/>
              </a:rPr>
              <a:t/>
            </a:r>
            <a:br>
              <a:rPr lang="ru-RU" sz="2800" b="1" dirty="0">
                <a:solidFill>
                  <a:srgbClr val="FF0000"/>
                </a:solidFill>
                <a:ea typeface="Calibri"/>
                <a:cs typeface="Times New Roman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991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802434"/>
          </a:xfrm>
        </p:spPr>
        <p:txBody>
          <a:bodyPr>
            <a:normAutofit/>
          </a:bodyPr>
          <a:lstStyle/>
          <a:p>
            <a:r>
              <a:rPr lang="ru-RU" sz="8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 классы</a:t>
            </a:r>
            <a:endParaRPr lang="ru-RU" sz="8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ru-RU" sz="2200" dirty="0" smtClean="0">
              <a:latin typeface="Times New Roman"/>
              <a:ea typeface="Calibri"/>
              <a:cs typeface="Times New Roman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ru-RU" sz="2200" dirty="0">
              <a:latin typeface="Times New Roman"/>
              <a:ea typeface="Calibri"/>
              <a:cs typeface="Times New Roman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ru-RU" sz="2200" dirty="0" smtClean="0">
              <a:latin typeface="Times New Roman"/>
              <a:ea typeface="Calibri"/>
              <a:cs typeface="Times New Roman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ru-RU" sz="2200" dirty="0">
              <a:latin typeface="Times New Roman"/>
              <a:ea typeface="Calibri"/>
              <a:cs typeface="Times New Roman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ru-RU" sz="2200" dirty="0" smtClean="0">
              <a:latin typeface="Times New Roman"/>
              <a:ea typeface="Calibri"/>
              <a:cs typeface="Times New Roman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ru-RU" sz="2200" dirty="0">
              <a:latin typeface="Times New Roman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9435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0802840"/>
              </p:ext>
            </p:extLst>
          </p:nvPr>
        </p:nvGraphicFramePr>
        <p:xfrm>
          <a:off x="395536" y="332656"/>
          <a:ext cx="8424936" cy="6192691"/>
        </p:xfrm>
        <a:graphic>
          <a:graphicData uri="http://schemas.openxmlformats.org/drawingml/2006/table">
            <a:tbl>
              <a:tblPr firstRow="1" firstCol="1" bandRow="1"/>
              <a:tblGrid>
                <a:gridCol w="3285047"/>
                <a:gridCol w="1485000"/>
                <a:gridCol w="2056278"/>
                <a:gridCol w="1598611"/>
              </a:tblGrid>
              <a:tr h="65866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Район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% выбора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Химия/средний балл</a:t>
                      </a:r>
                      <a:endParaRPr lang="ru-RU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5866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2017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2018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86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г.Красноярск</a:t>
                      </a:r>
                      <a:endParaRPr lang="ru-RU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en-US" sz="28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ru-RU" sz="28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</a:t>
                      </a:r>
                      <a:r>
                        <a:rPr lang="en-US" sz="28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r>
                        <a:rPr lang="ru-RU" sz="28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4,03</a:t>
                      </a:r>
                      <a:endParaRPr lang="ru-RU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4,1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33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Железнодорожный и Центральный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16,18</a:t>
                      </a:r>
                      <a:r>
                        <a:rPr lang="ru-RU" sz="2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4,10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4,10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86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Октябрьский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ru-RU" sz="2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r>
                        <a:rPr lang="ru-RU" sz="2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4,07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4,0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86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Свердловский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0,88</a:t>
                      </a:r>
                      <a:r>
                        <a:rPr lang="ru-RU" sz="2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4,05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4,3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86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Ленинский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1,45</a:t>
                      </a:r>
                      <a:r>
                        <a:rPr lang="ru-RU" sz="2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4,03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4,1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86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Советский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en-US" sz="2400" b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r>
                        <a:rPr lang="ru-RU" sz="2400" b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</a:t>
                      </a:r>
                      <a:r>
                        <a:rPr lang="en-US" sz="2400" b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r>
                        <a:rPr lang="ru-RU" sz="2400" b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2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4,01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4,1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86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Кировский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8,55</a:t>
                      </a:r>
                      <a:r>
                        <a:rPr lang="ru-RU" sz="2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3,77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4,3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2118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1315460"/>
              </p:ext>
            </p:extLst>
          </p:nvPr>
        </p:nvGraphicFramePr>
        <p:xfrm>
          <a:off x="395536" y="548682"/>
          <a:ext cx="8280920" cy="544805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614386"/>
                <a:gridCol w="1081682"/>
                <a:gridCol w="1014075"/>
                <a:gridCol w="1014075"/>
                <a:gridCol w="1376685"/>
                <a:gridCol w="1180017"/>
              </a:tblGrid>
              <a:tr h="16692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ОУ (кратко)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писавших (ОГЭ)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"5"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"2"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средний балл по пятибалльной шкале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средний балл по шкале ФИПИ 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62969"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Свердловский район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127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53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4,3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25,4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785541"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Железнодорожный и Центральный районы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234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85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4,1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20,6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66416"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Кировский район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83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4,3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22,8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90963"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Ленинский район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150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4,1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21,1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90963"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Октябрьский район</a:t>
                      </a:r>
                      <a:endParaRPr lang="ru-RU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153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4,0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22,2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90963"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Советский район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422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155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4,1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22,3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90963"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по городу</a:t>
                      </a:r>
                      <a:endParaRPr lang="ru-RU" sz="2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1169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424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4,1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22,2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9596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8417"/>
              </p:ext>
            </p:extLst>
          </p:nvPr>
        </p:nvGraphicFramePr>
        <p:xfrm>
          <a:off x="467544" y="332656"/>
          <a:ext cx="8136904" cy="59766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05968"/>
                <a:gridCol w="6530936"/>
              </a:tblGrid>
              <a:tr h="417509">
                <a:tc>
                  <a:txBody>
                    <a:bodyPr/>
                    <a:lstStyle/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Замечания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3383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Задание 20</a:t>
                      </a:r>
                    </a:p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Записывать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окончания слов «окислитель, восстановитель»</a:t>
                      </a:r>
                    </a:p>
                    <a:p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Внимательно расставлять коэффициенты</a:t>
                      </a:r>
                    </a:p>
                  </a:txBody>
                  <a:tcPr/>
                </a:tc>
              </a:tr>
              <a:tr h="2573683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Задание 21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Составлять уравнения реакций</a:t>
                      </a:r>
                    </a:p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Математические расчет: округление чисел, перевод %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долю, расчет относительной молекулярной массы</a:t>
                      </a:r>
                    </a:p>
                    <a:p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знают формул веществ, названий кислотных остатков</a:t>
                      </a:r>
                    </a:p>
                    <a:p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Невнимательно читают условия задачи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64715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Задание 22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Осуществлять мысленный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эксперимент с предложенными веществами</a:t>
                      </a:r>
                    </a:p>
                    <a:p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Описывать признаки химических реакций</a:t>
                      </a:r>
                    </a:p>
                    <a:p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Составлять молекулярные и ионные уравнения реакций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7080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018458"/>
          </a:xfrm>
        </p:spPr>
        <p:txBody>
          <a:bodyPr>
            <a:normAutofit/>
          </a:bodyPr>
          <a:lstStyle/>
          <a:p>
            <a:r>
              <a:rPr lang="ru-RU" sz="8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11 класс</a:t>
            </a:r>
            <a:endParaRPr lang="ru-RU" sz="8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07821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0588940"/>
              </p:ext>
            </p:extLst>
          </p:nvPr>
        </p:nvGraphicFramePr>
        <p:xfrm>
          <a:off x="323529" y="476672"/>
          <a:ext cx="8568953" cy="5472696"/>
        </p:xfrm>
        <a:graphic>
          <a:graphicData uri="http://schemas.openxmlformats.org/drawingml/2006/table">
            <a:tbl>
              <a:tblPr/>
              <a:tblGrid>
                <a:gridCol w="2460538"/>
                <a:gridCol w="1328719"/>
                <a:gridCol w="1181083"/>
                <a:gridCol w="1181083"/>
                <a:gridCol w="1181083"/>
                <a:gridCol w="1236447"/>
              </a:tblGrid>
              <a:tr h="929558">
                <a:tc rowSpan="2">
                  <a:txBody>
                    <a:bodyPr/>
                    <a:lstStyle/>
                    <a:p>
                      <a:pPr algn="l" fontAlgn="b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Район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Кол-во человек (писало)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Ниже минимального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 баллов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средний балл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47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чел.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4779">
                <a:tc>
                  <a:txBody>
                    <a:bodyPr/>
                    <a:lstStyle/>
                    <a:p>
                      <a:pPr algn="l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Железнодорожный и</a:t>
                      </a:r>
                      <a:r>
                        <a:rPr lang="ru-RU" sz="2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Центральный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117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9,4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58,95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4779">
                <a:tc>
                  <a:txBody>
                    <a:bodyPr/>
                    <a:lstStyle/>
                    <a:p>
                      <a:pPr algn="l" fontAlgn="b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Кировский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11,54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55,69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4779">
                <a:tc>
                  <a:txBody>
                    <a:bodyPr/>
                    <a:lstStyle/>
                    <a:p>
                      <a:pPr algn="l" fontAlgn="b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Ленинский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63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7,94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56,57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4779">
                <a:tc>
                  <a:txBody>
                    <a:bodyPr/>
                    <a:lstStyle/>
                    <a:p>
                      <a:pPr algn="l" fontAlgn="b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Октябрьский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92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4,35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59,47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4779">
                <a:tc>
                  <a:txBody>
                    <a:bodyPr/>
                    <a:lstStyle/>
                    <a:p>
                      <a:pPr algn="l" fontAlgn="b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Свердловский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12,28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56,23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4779">
                <a:tc>
                  <a:txBody>
                    <a:bodyPr/>
                    <a:lstStyle/>
                    <a:p>
                      <a:pPr algn="l" fontAlgn="b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Советский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225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10,22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64,4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4779">
                <a:tc>
                  <a:txBody>
                    <a:bodyPr/>
                    <a:lstStyle/>
                    <a:p>
                      <a:pPr algn="l" fontAlgn="b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Красноярск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606</a:t>
                      </a:r>
                      <a:endParaRPr lang="ru-RU" sz="2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56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9,24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60,28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2198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Наименьшая решаемость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1565593"/>
              </p:ext>
            </p:extLst>
          </p:nvPr>
        </p:nvGraphicFramePr>
        <p:xfrm>
          <a:off x="251520" y="836712"/>
          <a:ext cx="8352928" cy="42870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48605"/>
                <a:gridCol w="6704323"/>
              </a:tblGrid>
              <a:tr h="1102416">
                <a:tc>
                  <a:txBody>
                    <a:bodyPr/>
                    <a:lstStyle/>
                    <a:p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сформированные практические навыки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11142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Задание 17 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Характеризовать строение и свойства органических соединений</a:t>
                      </a:r>
                    </a:p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Объяснять зависимость строение - свойства </a:t>
                      </a:r>
                    </a:p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Применять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пособы и принципы получения важнейших веществ</a:t>
                      </a:r>
                    </a:p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Осуществлять мысленный эксперимент по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получению и распознаванию неорганических и органических соединений с учетом ТБ</a:t>
                      </a:r>
                    </a:p>
                  </a:txBody>
                  <a:tcPr/>
                </a:tc>
              </a:tr>
              <a:tr h="711142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Задание 18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762396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Задание 19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2145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518</TotalTime>
  <Words>536</Words>
  <Application>Microsoft Office PowerPoint</Application>
  <PresentationFormat>Экран (4:3)</PresentationFormat>
  <Paragraphs>216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 </vt:lpstr>
      <vt:lpstr>Презентация PowerPoint</vt:lpstr>
      <vt:lpstr>9 классы</vt:lpstr>
      <vt:lpstr>Презентация PowerPoint</vt:lpstr>
      <vt:lpstr>Презентация PowerPoint</vt:lpstr>
      <vt:lpstr>Презентация PowerPoint</vt:lpstr>
      <vt:lpstr>11 класс</vt:lpstr>
      <vt:lpstr>Презентация PowerPoint</vt:lpstr>
      <vt:lpstr>Наименьшая решаемость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Алексей</dc:creator>
  <cp:lastModifiedBy>Татьяна Копылова</cp:lastModifiedBy>
  <cp:revision>70</cp:revision>
  <dcterms:created xsi:type="dcterms:W3CDTF">2017-08-24T15:29:45Z</dcterms:created>
  <dcterms:modified xsi:type="dcterms:W3CDTF">2018-09-03T01:37:43Z</dcterms:modified>
</cp:coreProperties>
</file>