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88" autoAdjust="0"/>
  </p:normalViewPr>
  <p:slideViewPr>
    <p:cSldViewPr>
      <p:cViewPr varScale="1">
        <p:scale>
          <a:sx n="77" d="100"/>
          <a:sy n="77" d="100"/>
        </p:scale>
        <p:origin x="-7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3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3276599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Организация преподавания химии</a:t>
            </a:r>
            <a:br>
              <a:rPr lang="ru-RU" b="1" dirty="0" smtClean="0"/>
            </a:br>
            <a:r>
              <a:rPr lang="ru-RU" b="1" dirty="0" smtClean="0"/>
              <a:t>в классах физико-математического</a:t>
            </a:r>
            <a:br>
              <a:rPr lang="ru-RU" b="1" dirty="0" smtClean="0"/>
            </a:br>
            <a:r>
              <a:rPr lang="ru-RU" b="1" dirty="0" smtClean="0"/>
              <a:t>и гуманитарного </a:t>
            </a:r>
            <a:r>
              <a:rPr lang="ru-RU" b="1" dirty="0" smtClean="0"/>
              <a:t>профиля</a:t>
            </a:r>
            <a:endParaRPr lang="ru-RU" dirty="0"/>
          </a:p>
        </p:txBody>
      </p:sp>
      <p:pic>
        <p:nvPicPr>
          <p:cNvPr id="13314" name="Picture 2" descr="http://tapisarevskaya.rusedu.net/gallery/1415/previews/95790c5129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4343400"/>
            <a:ext cx="131445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особый интерес у ребят вызывают ассоциативные, творческие задания, выполнение которых развивает образное мышление. Поэтому на уроках химии целесообразно использовать сочинение стихов, сказок, загадок, кроссвордов и т.д.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 повышение мотивации к изучению химии ,</a:t>
            </a:r>
          </a:p>
          <a:p>
            <a:r>
              <a:rPr lang="ru-RU" dirty="0" smtClean="0"/>
              <a:t>рост познавательной активности школьников,  </a:t>
            </a:r>
          </a:p>
          <a:p>
            <a:r>
              <a:rPr lang="ru-RU" dirty="0" smtClean="0"/>
              <a:t>90 % опрошенных школьников профильных классов считают знания химии полезными для дальнейшей жизни,</a:t>
            </a:r>
          </a:p>
          <a:p>
            <a:r>
              <a:rPr lang="ru-RU" dirty="0" smtClean="0"/>
              <a:t> половина учащихся признают необходимость химических знаний для объяснения явлений, происходящих в окружающем мире.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Спасибо за внимание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6626" name="Picture 2" descr="ÐÐ°ÑÑÐ¸Ð½ÐºÐ¸ Ð¿Ð¾ Ð·Ð°Ð¿ÑÐ¾ÑÑ ÐºÐ°ÑÑÐ¸Ð½ÐºÐ¸  Ð³ÑÐ¼Ð°Ð½Ð¸ÑÐ°ÑÐ½ÑÐ¹ Ð´Ð»Ñ Ð¿ÑÐµÐ·ÐµÐ½ÑÐ°ÑÐ¸Ð¹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00200" y="1143000"/>
            <a:ext cx="58674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Отличие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b="1" dirty="0" smtClean="0"/>
              <a:t> </a:t>
            </a:r>
            <a:r>
              <a:rPr lang="ru-RU" dirty="0" smtClean="0"/>
              <a:t>содержание,</a:t>
            </a:r>
          </a:p>
          <a:p>
            <a:r>
              <a:rPr lang="ru-RU" dirty="0" smtClean="0"/>
              <a:t> методика, </a:t>
            </a:r>
          </a:p>
          <a:p>
            <a:r>
              <a:rPr lang="ru-RU" dirty="0" smtClean="0"/>
              <a:t>формы,</a:t>
            </a:r>
          </a:p>
          <a:p>
            <a:r>
              <a:rPr lang="ru-RU" dirty="0" smtClean="0"/>
              <a:t>методы обучения.  </a:t>
            </a:r>
            <a:endParaRPr lang="ru-RU" dirty="0"/>
          </a:p>
        </p:txBody>
      </p:sp>
      <p:pic>
        <p:nvPicPr>
          <p:cNvPr id="12290" name="Picture 2" descr="ÐÐ°ÑÑÐ¸Ð½ÐºÐ¸ Ð¿Ð¾ Ð·Ð°Ð¿ÑÐ¾ÑÑ ÐºÐ°ÑÑÐ¸Ð½ÐºÐ¸ Ð¼Ð°ÑÐµÐ¼Ð°ÑÐ¸ÐºÐ° Ð´Ð»Ñ Ð¿ÑÐµÐ·ÐµÐ½ÑÐ°ÑÐ¸Ð¹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9800" y="4876800"/>
            <a:ext cx="3124200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Методические подходы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определялись на основании особенностей учебно-познавательной деятельности учащихся.</a:t>
            </a:r>
            <a:endParaRPr lang="ru-RU" dirty="0"/>
          </a:p>
        </p:txBody>
      </p:sp>
      <p:pic>
        <p:nvPicPr>
          <p:cNvPr id="11266" name="Picture 2" descr="ÐÐ°ÑÑÐ¸Ð½ÐºÐ¸ Ð¿Ð¾ Ð·Ð°Ð¿ÑÐ¾ÑÑ ÐºÐ°ÑÑÐ¸Ð½ÐºÐ¸  ÑÑÐ¾Ð¿ÐºÐ° ÐºÐ½Ð¸Ð¶ÐµÐ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505200"/>
            <a:ext cx="2400300" cy="2990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учащихся физико-математических профильных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отличает наличие  </a:t>
            </a:r>
          </a:p>
          <a:p>
            <a:r>
              <a:rPr lang="ru-RU" dirty="0" smtClean="0"/>
              <a:t> аналитико-синтетические качества ума, </a:t>
            </a:r>
          </a:p>
          <a:p>
            <a:r>
              <a:rPr lang="ru-RU" dirty="0" smtClean="0"/>
              <a:t>подвижность мыслительных процессов,</a:t>
            </a:r>
          </a:p>
          <a:p>
            <a:r>
              <a:rPr lang="ru-RU" dirty="0" smtClean="0"/>
              <a:t> пространственное воображение,</a:t>
            </a:r>
          </a:p>
          <a:p>
            <a:r>
              <a:rPr lang="ru-RU" dirty="0" smtClean="0"/>
              <a:t> способность к абстрагированию, </a:t>
            </a:r>
          </a:p>
          <a:p>
            <a:r>
              <a:rPr lang="ru-RU" dirty="0" smtClean="0"/>
              <a:t>оперированию символами и числами.</a:t>
            </a:r>
            <a:endParaRPr lang="ru-RU" dirty="0"/>
          </a:p>
        </p:txBody>
      </p:sp>
      <p:pic>
        <p:nvPicPr>
          <p:cNvPr id="10242" name="Picture 2" descr="ÐÐ°ÑÑÐ¸Ð½ÐºÐ¸ Ð¿Ð¾ Ð·Ð°Ð¿ÑÐ¾ÑÑ ÐºÐ°ÑÑÐ¸Ð½ÐºÐ¸ Ð¼Ð°ÑÐµÐ¼Ð°ÑÐ¸ÐºÐ° Ð´Ð»Ñ Ð¿ÑÐµÐ·ÐµÐ½ÑÐ°ÑÐ¸Ð¹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6600" y="5105400"/>
            <a:ext cx="2438400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935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учащихся-гуманитариев (литераторов, художников, музыкантов, историков и лингвистов-языковедов)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3429000"/>
          </a:xfrm>
        </p:spPr>
        <p:txBody>
          <a:bodyPr/>
          <a:lstStyle/>
          <a:p>
            <a:r>
              <a:rPr lang="ru-RU" dirty="0" smtClean="0"/>
              <a:t> аналитико-синтетическое,</a:t>
            </a:r>
          </a:p>
          <a:p>
            <a:r>
              <a:rPr lang="ru-RU" dirty="0" smtClean="0"/>
              <a:t> эмоциональное восприятие,</a:t>
            </a:r>
          </a:p>
          <a:p>
            <a:r>
              <a:rPr lang="ru-RU" dirty="0" smtClean="0"/>
              <a:t> наглядно-образное мышление, </a:t>
            </a:r>
          </a:p>
          <a:p>
            <a:r>
              <a:rPr lang="ru-RU" dirty="0" smtClean="0"/>
              <a:t>образную и словесную память.</a:t>
            </a:r>
            <a:endParaRPr lang="ru-RU" dirty="0"/>
          </a:p>
        </p:txBody>
      </p:sp>
      <p:pic>
        <p:nvPicPr>
          <p:cNvPr id="9218" name="Picture 2" descr="ÐÐ°ÑÑÐ¸Ð½ÐºÐ¸ Ð¿Ð¾ Ð·Ð°Ð¿ÑÐ¾ÑÑ ÐºÐ°ÑÑÐ¸Ð½ÐºÐ¸ Ð¼Ð°ÑÐµÐ¼Ð°ÑÐ¸ÐºÐ° Ð´Ð»Ñ Ð¿ÑÐµÐ·ÐµÐ½ÑÐ°ÑÐ¸Ð¹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24200" y="4724400"/>
            <a:ext cx="2971800" cy="1924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 для предметов </a:t>
            </a:r>
            <a:r>
              <a:rPr lang="ru-RU" dirty="0" err="1" smtClean="0"/>
              <a:t>естественно-научного</a:t>
            </a:r>
            <a:r>
              <a:rPr lang="ru-RU" dirty="0" smtClean="0"/>
              <a:t> цикла:</a:t>
            </a:r>
          </a:p>
          <a:p>
            <a:pPr>
              <a:buNone/>
            </a:pPr>
            <a:r>
              <a:rPr lang="ru-RU" dirty="0" smtClean="0"/>
              <a:t>• формирование </a:t>
            </a:r>
            <a:r>
              <a:rPr lang="ru-RU" i="1" dirty="0" smtClean="0"/>
              <a:t>научной картины мира;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 развитие умения </a:t>
            </a:r>
            <a:r>
              <a:rPr lang="ru-RU" i="1" dirty="0" smtClean="0"/>
              <a:t>ориентироваться в потоке информации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• формирование </a:t>
            </a:r>
            <a:r>
              <a:rPr lang="ru-RU" i="1" dirty="0" smtClean="0"/>
              <a:t>ценностного отношения к науке</a:t>
            </a:r>
            <a:r>
              <a:rPr lang="ru-RU" dirty="0" smtClean="0"/>
              <a:t> и научным знаниям;</a:t>
            </a:r>
          </a:p>
          <a:p>
            <a:pPr>
              <a:buNone/>
            </a:pPr>
            <a:r>
              <a:rPr lang="ru-RU" dirty="0" smtClean="0"/>
              <a:t>• развитие умения </a:t>
            </a:r>
            <a:r>
              <a:rPr lang="ru-RU" i="1" dirty="0" smtClean="0"/>
              <a:t>использования знания</a:t>
            </a:r>
            <a:r>
              <a:rPr lang="ru-RU" dirty="0" smtClean="0"/>
              <a:t> в практической деятельности;</a:t>
            </a:r>
          </a:p>
          <a:p>
            <a:pPr>
              <a:buNone/>
            </a:pPr>
            <a:r>
              <a:rPr lang="ru-RU" dirty="0" smtClean="0"/>
              <a:t>• формирование </a:t>
            </a:r>
            <a:r>
              <a:rPr lang="ru-RU" i="1" dirty="0" smtClean="0"/>
              <a:t>творческого мышления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• воспитание </a:t>
            </a:r>
            <a:r>
              <a:rPr lang="ru-RU" i="1" dirty="0" smtClean="0"/>
              <a:t>экологической культуры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Специфика задач для различных профильных классов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При отборе содержания учебного материала мы обращаем внимание на такие составляющие, как:</a:t>
            </a:r>
          </a:p>
          <a:p>
            <a:pPr>
              <a:buNone/>
            </a:pPr>
            <a:r>
              <a:rPr lang="ru-RU" dirty="0" smtClean="0"/>
              <a:t>• </a:t>
            </a:r>
            <a:r>
              <a:rPr lang="ru-RU" dirty="0" err="1" smtClean="0"/>
              <a:t>естественно-научная</a:t>
            </a:r>
            <a:r>
              <a:rPr lang="ru-RU" dirty="0" smtClean="0"/>
              <a:t>, предполагающая изучение законов, гипотез, теорий, терминов, понятий;</a:t>
            </a:r>
          </a:p>
          <a:p>
            <a:pPr>
              <a:buNone/>
            </a:pPr>
            <a:r>
              <a:rPr lang="ru-RU" dirty="0" smtClean="0"/>
              <a:t>• прикладная, включающая изучение фактов и научных приложений;</a:t>
            </a:r>
          </a:p>
          <a:p>
            <a:pPr>
              <a:buNone/>
            </a:pPr>
            <a:r>
              <a:rPr lang="ru-RU" dirty="0" smtClean="0"/>
              <a:t>• гуманитарная, предполагающая использование исторического, философского, мировоззренческого и </a:t>
            </a:r>
            <a:r>
              <a:rPr lang="ru-RU" dirty="0" err="1" smtClean="0"/>
              <a:t>аксиологического</a:t>
            </a:r>
            <a:r>
              <a:rPr lang="ru-RU" dirty="0" smtClean="0"/>
              <a:t> материала.</a:t>
            </a:r>
          </a:p>
          <a:p>
            <a:endParaRPr lang="ru-RU" dirty="0"/>
          </a:p>
        </p:txBody>
      </p:sp>
      <p:pic>
        <p:nvPicPr>
          <p:cNvPr id="5" name="Picture 2" descr="ÐÐ°ÑÑÐ¸Ð½ÐºÐ¸ Ð¿Ð¾ Ð·Ð°Ð¿ÑÐ¾ÑÑ ÐºÐ°ÑÑÐ¸Ð½ÐºÐ¸  ÑÑÐ¾Ð¿ÐºÐ° ÐºÐ½Ð¸Ð¶ÐµÐº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29400" y="5029200"/>
            <a:ext cx="2305050" cy="15343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Математизация</a:t>
            </a:r>
            <a:r>
              <a:rPr lang="ru-RU" dirty="0" smtClean="0"/>
              <a:t> школьного курса химии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 использование математических подходов при объяснении химического материала; </a:t>
            </a:r>
          </a:p>
          <a:p>
            <a:r>
              <a:rPr lang="ru-RU" dirty="0" smtClean="0"/>
              <a:t>выявление функциональных отношений между величинами;</a:t>
            </a:r>
          </a:p>
          <a:p>
            <a:r>
              <a:rPr lang="ru-RU" dirty="0" smtClean="0"/>
              <a:t> поиск математической формы выражения химических концепций; </a:t>
            </a:r>
          </a:p>
          <a:p>
            <a:r>
              <a:rPr lang="ru-RU" dirty="0" smtClean="0"/>
              <a:t>графическая интерпретация функциональных отношений; </a:t>
            </a:r>
          </a:p>
          <a:p>
            <a:r>
              <a:rPr lang="ru-RU" dirty="0" smtClean="0"/>
              <a:t>формулировка и решение математических задач как следствие решения химических проблем; </a:t>
            </a:r>
          </a:p>
          <a:p>
            <a:r>
              <a:rPr lang="ru-RU" dirty="0" smtClean="0"/>
              <a:t>решение количественных задач, требующих подхода к проблеме с общих позиций.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err="1" smtClean="0"/>
              <a:t>Гуманитизация</a:t>
            </a:r>
            <a:r>
              <a:rPr lang="ru-RU" dirty="0" smtClean="0"/>
              <a:t> школьного курса химии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интегрироваться с материалом таких дисциплин, как литература, изобразительное искусство, музыка, что усиливает воздействие на эмоциональную сферу и пробуждает интерес к химической науке.</a:t>
            </a:r>
          </a:p>
          <a:p>
            <a:r>
              <a:rPr lang="ru-RU" dirty="0" smtClean="0"/>
              <a:t>Литературные произведения, органически связанные с материалом темы урока химии, вводят в мир высоких чувств, воспитывают способность видеть, понимать и ценить прекрасное в жизни, фрагменты из литературных произведений несут обучающую нагрузку и развивают творческий потенциал школьников.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1998801</TotalTime>
  <Words>319</Words>
  <Application>Microsoft Office PowerPoint</Application>
  <PresentationFormat>Экран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Организация преподавания химии в классах физико-математического и гуманитарного профиля</vt:lpstr>
      <vt:lpstr>Отличие </vt:lpstr>
      <vt:lpstr>Методические подходы </vt:lpstr>
      <vt:lpstr>учащихся физико-математических профильных классов</vt:lpstr>
      <vt:lpstr>учащихся-гуманитариев (литераторов, художников, музыкантов, историков и лингвистов-языковедов)</vt:lpstr>
      <vt:lpstr>Задачи</vt:lpstr>
      <vt:lpstr>Специфика задач для различных профильных классов </vt:lpstr>
      <vt:lpstr>Математизация школьного курса химии</vt:lpstr>
      <vt:lpstr>Гуманитизация школьного курса химии</vt:lpstr>
      <vt:lpstr>Презентация PowerPoint</vt:lpstr>
      <vt:lpstr>Результаты</vt:lpstr>
      <vt:lpstr>Спасибо за внимание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преподавания химии в классах физико-математического и гуманитарного профиля</dc:title>
  <dc:creator>User</dc:creator>
  <cp:lastModifiedBy>Татьяна Копылова</cp:lastModifiedBy>
  <cp:revision>11</cp:revision>
  <dcterms:created xsi:type="dcterms:W3CDTF">2018-08-26T15:56:31Z</dcterms:created>
  <dcterms:modified xsi:type="dcterms:W3CDTF">2018-09-03T01:35:38Z</dcterms:modified>
</cp:coreProperties>
</file>