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84" r:id="rId4"/>
    <p:sldId id="259" r:id="rId5"/>
    <p:sldId id="261" r:id="rId6"/>
    <p:sldId id="262" r:id="rId7"/>
    <p:sldId id="265" r:id="rId8"/>
    <p:sldId id="264" r:id="rId9"/>
    <p:sldId id="270" r:id="rId10"/>
    <p:sldId id="271" r:id="rId11"/>
    <p:sldId id="276" r:id="rId12"/>
    <p:sldId id="277" r:id="rId13"/>
    <p:sldId id="267" r:id="rId14"/>
    <p:sldId id="273" r:id="rId15"/>
    <p:sldId id="274" r:id="rId16"/>
    <p:sldId id="278" r:id="rId17"/>
    <p:sldId id="279" r:id="rId18"/>
    <p:sldId id="280" r:id="rId19"/>
    <p:sldId id="281" r:id="rId20"/>
    <p:sldId id="282" r:id="rId21"/>
    <p:sldId id="26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683712"/>
        <c:axId val="95704576"/>
      </c:barChart>
      <c:catAx>
        <c:axId val="9568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704576"/>
        <c:crosses val="autoZero"/>
        <c:auto val="1"/>
        <c:lblAlgn val="ctr"/>
        <c:lblOffset val="100"/>
        <c:noMultiLvlLbl val="0"/>
      </c:catAx>
      <c:valAx>
        <c:axId val="95704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683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95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1. Средняя решаемость - 70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1 – 15 – базовый уровень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16 – 19 – повышенный уровень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показатели выполнения № 1 – 5,15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6,7,11,14 – показатели ниже 74%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Средняя решаемость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33 - 72%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6,57% больше, чем в 2016 г)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03213"/>
              </p:ext>
            </p:extLst>
          </p:nvPr>
        </p:nvGraphicFramePr>
        <p:xfrm>
          <a:off x="467544" y="332656"/>
          <a:ext cx="8352928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368152"/>
                <a:gridCol w="1512168"/>
                <a:gridCol w="4392488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</a:t>
                      </a:r>
                    </a:p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 ниже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Замечания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20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Записывать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окончания слов «окислитель, восстановитель»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Внимательно расставлять коэффициенты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степени окисления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33,11%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Составлять уравнения реакций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Математические расчет: округление чисел, перевод %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долю, расчет относительной молекулярной массы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знают формул веществ, названий кислотных остатков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Невнимательно находят, какое вещество в осадке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19,28%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55,87%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мысленный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эксперимент с предложенными веществами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Описывать признаки химических реакций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Составлять молекулярные и ионные уравнения реакций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0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класс Динамика результатов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787968"/>
              </p:ext>
            </p:extLst>
          </p:nvPr>
        </p:nvGraphicFramePr>
        <p:xfrm>
          <a:off x="457200" y="1250424"/>
          <a:ext cx="82296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0824"/>
                <a:gridCol w="1224136"/>
                <a:gridCol w="1440160"/>
                <a:gridCol w="123448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	</a:t>
                      </a:r>
                      <a:endParaRPr lang="ru-RU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край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 преодолели минимального балла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6,61%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15,20% 	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15,59%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58,09 	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52,86 	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54,76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Получили от 81 до 100 баллов 	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8,66% 	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4,53% 	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6,83% 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Получили 100 баллов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	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	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5085184"/>
            <a:ext cx="84777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Причины увеличения не прошедших «порог»: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изменение в структуре КИМ, усложнение КИМ, неоднозначность формулировок некоторых заданий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2829"/>
              </p:ext>
            </p:extLst>
          </p:nvPr>
        </p:nvGraphicFramePr>
        <p:xfrm>
          <a:off x="323529" y="476672"/>
          <a:ext cx="8568953" cy="5510755"/>
        </p:xfrm>
        <a:graphic>
          <a:graphicData uri="http://schemas.openxmlformats.org/drawingml/2006/table">
            <a:tbl>
              <a:tblPr/>
              <a:tblGrid>
                <a:gridCol w="2460538"/>
                <a:gridCol w="1328719"/>
                <a:gridCol w="1181083"/>
                <a:gridCol w="1181083"/>
                <a:gridCol w="1181083"/>
                <a:gridCol w="1236447"/>
              </a:tblGrid>
              <a:tr h="92955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человек (писало)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Ниже минимального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баллов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балл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Железнодорожный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Кировский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Октябрьский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Свердловский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Советский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Центральный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Красноярск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10,69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1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Часть 1 содержит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29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заданий: 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базового уровня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№ 1–9, 12–17, 20–21, 27–29)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повышенного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уровня сложности (№ 10, 11, 18, 19, 22–26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Часть 2 содержит 5 заданий высокого уровня сложности с развёрнутым ответом. Это задания №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30–34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«Порог»: 36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4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структуре направлены на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Усиление деятельностной, практико-ориентированной направленности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заданий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(общее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количество заданий сокращено до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34)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Оценку правильности выполнения учебных и учебно-практических заданий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Умение сочетать знания о химических объектах с пониманием математической зависимости физических величин </a:t>
            </a: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32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Наименьшая решаемость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863040"/>
              </p:ext>
            </p:extLst>
          </p:nvPr>
        </p:nvGraphicFramePr>
        <p:xfrm>
          <a:off x="251520" y="836712"/>
          <a:ext cx="8784978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989"/>
                <a:gridCol w="1528307"/>
                <a:gridCol w="1500996"/>
                <a:gridCol w="4619686"/>
              </a:tblGrid>
              <a:tr h="1086755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 ниже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сформированные практические навыки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6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11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23,69%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47,51%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Характеризовать общие химические свойства основных классов неорганических соединений, свойства отдельных представителей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279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17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38,62%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24,95%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Характеризовать строение и свойства органических соединений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зависимость строение - свойства 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пособы и принципы получения важнейших веществ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мысленный эксперимент по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получению и распознаванию неорганических и органических соединений с учетом ТБ</a:t>
                      </a:r>
                    </a:p>
                  </a:txBody>
                  <a:tcPr/>
                </a:tc>
              </a:tr>
              <a:tr h="56279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31,19%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46,45%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279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19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36,16%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47,72%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1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Наименьшая решаемость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0032"/>
              </p:ext>
            </p:extLst>
          </p:nvPr>
        </p:nvGraphicFramePr>
        <p:xfrm>
          <a:off x="251520" y="836712"/>
          <a:ext cx="8784978" cy="5934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989"/>
                <a:gridCol w="1528307"/>
                <a:gridCol w="1500996"/>
                <a:gridCol w="4619686"/>
              </a:tblGrid>
              <a:tr h="1819988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</a:t>
                      </a:r>
                    </a:p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 ниже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сформированные практические навыки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79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21,37%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59,92%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Осуществлять мысленный эксперимент по получению и распознаванию неорганических и органических соединений с учетом ТБ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Характеризовать практическое применение веществ, обусловленное строением и свойствами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Определять характер среды водных растворов веществ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483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39,75%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50,69%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2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577231"/>
              </p:ext>
            </p:extLst>
          </p:nvPr>
        </p:nvGraphicFramePr>
        <p:xfrm>
          <a:off x="251520" y="116632"/>
          <a:ext cx="8784978" cy="6588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989"/>
                <a:gridCol w="1528307"/>
                <a:gridCol w="1500996"/>
                <a:gridCol w="4619686"/>
              </a:tblGrid>
              <a:tr h="1125951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 ниже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сформированные практические навыки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5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Отдельно записывать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формулы с полной подписью «окислитель», «восстановитель»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225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17,65%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31,85%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Соблюдать условия превращений (концентрацию кислот, активность металлов, условия химических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реакций …)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Записывать уравнения электролиза растворов солей, термического разложения солей,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образование комплексных соединений амфотерных соединений, ОВР с соединениями хрома и марганца, полного гидролиза неорганических соединений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225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21,23%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32,12%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Составлять уравнения реакций (а не схемы)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Вычислять коэффициенты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ходе реакции вещества, имеющие щелочную среду, не могут образовывать вещество, имеющего кислую среду,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наоборот</a:t>
                      </a:r>
                    </a:p>
                    <a:p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Учитывать условия химической реакции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22335"/>
              </p:ext>
            </p:extLst>
          </p:nvPr>
        </p:nvGraphicFramePr>
        <p:xfrm>
          <a:off x="251520" y="764704"/>
          <a:ext cx="878497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989"/>
                <a:gridCol w="1528307"/>
                <a:gridCol w="1500996"/>
                <a:gridCol w="4619686"/>
              </a:tblGrid>
              <a:tr h="1125951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</a:t>
                      </a:r>
                    </a:p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Набрали ниже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сформированные практические навыки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5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5,84%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70,67%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Внимательно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читать (не учитывают, например, концентрацию кислот, «часть» вступившего вещества ……)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Применять математические правила вычислений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225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6,5%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40,02%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Составлять структурную формулу нужного изомера по указанным свойствам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8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Использование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результатов оценочных процедур как инструмента  для повышения качества образования и совершенствования содержания основных образовательных программ. Обновление общего образования на основе разработанных концепций учебных предметов и предметных областей, детализация требований к результатам освоения общеобразовательных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программ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67817" y="3861048"/>
            <a:ext cx="6400800" cy="1487923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Городская августовская конференция ГМО учителей химии </a:t>
            </a: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августа 2017 года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73561"/>
            <a:ext cx="3672407" cy="236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2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Больше уделять внимания на содержательную часть предмета, а не тратить время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прорешивание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тестов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системное изложение материалов по зависимости строение-свойства, генетической связи, характерных и специфических свойств конкретных веществ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Упорядочивать информацию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Внедрять практикум на качественные реакции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8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8488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+mj-cs"/>
              </a:rPr>
              <a:t> 2017- 2018 учебный год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Методическая тема: </a:t>
            </a:r>
            <a:r>
              <a:rPr lang="ru-RU" dirty="0">
                <a:latin typeface="Times New Roman"/>
                <a:ea typeface="Calibri"/>
              </a:rPr>
              <a:t>совершенствование профессиональной компетенции учителя в условиях подготовки к введению и реализации ФГОС ООО и ФГОС СОО.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Цель:</a:t>
            </a:r>
            <a:r>
              <a:rPr lang="ru-RU" dirty="0">
                <a:latin typeface="Times New Roman"/>
                <a:ea typeface="Calibri"/>
              </a:rPr>
              <a:t> включение в образовательный процесс современных образовательных технологий для формирования профессиональных компетенций педагогов и повышения качества образования учащихся в соответствии с требованиями ФГОС второго поколения.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b="1" dirty="0">
                <a:latin typeface="Times New Roman"/>
                <a:ea typeface="Calibri"/>
              </a:rPr>
              <a:t>Задачи: 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</a:rPr>
              <a:t>изучить и внедрить педагогические технологии современного урока химии, в основе которых положен системно-деятельностный подход, обеспечивающий достижение результатов ФГОС второго поколения;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</a:rPr>
              <a:t>повысить эффективность участия учителей в сетевом пространстве для аккумуляции идей и диссеминации опыта, для повышения педагогической компетенции;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</a:rPr>
              <a:t>развивать интересы и способности одарённых </a:t>
            </a:r>
            <a:r>
              <a:rPr lang="ru-RU" dirty="0" smtClean="0">
                <a:latin typeface="Times New Roman"/>
                <a:ea typeface="Calibri"/>
              </a:rPr>
              <a:t>школьников</a:t>
            </a:r>
            <a:endParaRPr lang="ru-RU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endParaRPr lang="ru-RU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Творческие группы: </a:t>
            </a:r>
            <a:r>
              <a:rPr lang="ru-RU" dirty="0" smtClean="0">
                <a:latin typeface="Times New Roman"/>
                <a:ea typeface="Times New Roman"/>
              </a:rPr>
              <a:t>решение задач повышенного уровня, методические материалы ВПР, интеллектуальные игры. ???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53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О результатах работы МО в прошедшем учебном году и задачах 2017-18 учебного года.  Анализ результатов итоговой аттестации выпускников 9, 11 классов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ОО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Награждение по итогам 2016-2017 учебного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года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О модернизации содержания и технологий преподавания предметной области «Естественнонаучные предметы. Химия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ea typeface="Calibri"/>
                <a:cs typeface="Times New Roman" pitchFamily="18" charset="0"/>
              </a:rPr>
              <a:t>Презентация педагогического опыта: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1.«Рабочая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программа как средство организации образовательного пространства в рамках реализации ФГОС ООО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2.«Оценка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образовательных результатов СОО по химии: анализ, проблемы, примеры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 и задачи ГМО на 2017 – 2018 учебный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382560"/>
            <a:ext cx="777686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Анализ результатов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государственной итоговой аттестации выпускников образовательных организация г. Красноярска в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2017г., проблемы, перспективы</a:t>
            </a: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91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классы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2194"/>
              </p:ext>
            </p:extLst>
          </p:nvPr>
        </p:nvGraphicFramePr>
        <p:xfrm>
          <a:off x="251520" y="1988840"/>
          <a:ext cx="8712968" cy="4028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2088232"/>
                <a:gridCol w="2088232"/>
                <a:gridCol w="2088232"/>
              </a:tblGrid>
              <a:tr h="21072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Допущено к ГИА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получили аттестат об ООО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Получили аттестат с отличием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459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99,6%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140 (1,9%)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455 (6,1%)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459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7985 (99,7%)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268 (3,3%)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507 (6,5%)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4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93900"/>
              </p:ext>
            </p:extLst>
          </p:nvPr>
        </p:nvGraphicFramePr>
        <p:xfrm>
          <a:off x="395536" y="332656"/>
          <a:ext cx="8424936" cy="6192691"/>
        </p:xfrm>
        <a:graphic>
          <a:graphicData uri="http://schemas.openxmlformats.org/drawingml/2006/table">
            <a:tbl>
              <a:tblPr firstRow="1" firstCol="1" bandRow="1"/>
              <a:tblGrid>
                <a:gridCol w="3285047"/>
                <a:gridCol w="1485000"/>
                <a:gridCol w="2056278"/>
                <a:gridCol w="1598611"/>
              </a:tblGrid>
              <a:tr h="6586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выбора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Химия/средний балл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г.Красноярск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13,9%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3,83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4,03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Железнодорожный и Центральный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15,8%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15,8%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11,2%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15,1%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10,2%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1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16748"/>
              </p:ext>
            </p:extLst>
          </p:nvPr>
        </p:nvGraphicFramePr>
        <p:xfrm>
          <a:off x="395536" y="548682"/>
          <a:ext cx="8280920" cy="54480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14386"/>
                <a:gridCol w="1081682"/>
                <a:gridCol w="1014075"/>
                <a:gridCol w="1014075"/>
                <a:gridCol w="1376685"/>
                <a:gridCol w="1180017"/>
              </a:tblGrid>
              <a:tr h="1669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 (кратко)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писавших (ОГЭ)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"5"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"2"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по пятибалльной шкале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по шкале ФИПИ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Свердловский район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554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Железнодорожный и Центральный районы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район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Ленинский район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Октябрьский район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 район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городу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участников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6611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962195"/>
              </p:ext>
            </p:extLst>
          </p:nvPr>
        </p:nvGraphicFramePr>
        <p:xfrm>
          <a:off x="323528" y="692697"/>
          <a:ext cx="8424937" cy="532739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192480"/>
                <a:gridCol w="1743617"/>
                <a:gridCol w="1744420"/>
                <a:gridCol w="1744420"/>
              </a:tblGrid>
              <a:tr h="364625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MS Mincho"/>
                        </a:rPr>
                        <a:t>Красноярский край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MS Mincho"/>
                        </a:rPr>
                        <a:t>ОГЭ 2015 г.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MS Mincho"/>
                        </a:rPr>
                        <a:t>ОГЭ 2016 г.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MS Mincho"/>
                        </a:rPr>
                        <a:t>ОГЭ 2017 г.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00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и доля участников, набравших баллов ниже минимального значения     </a:t>
                      </a:r>
                      <a:endParaRPr lang="ru-RU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3/0,47%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342/10,37%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51/1,49%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90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MS Mincho"/>
                        </a:rPr>
                        <a:t>23,7 (4,2)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19,22 (3,69)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21,23 (3,93)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58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и доля участников, получивших «4» и «5»</a:t>
                      </a:r>
                      <a:endParaRPr lang="ru-RU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MS Mincho"/>
                        </a:rPr>
                        <a:t>517/81,16%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1 864/56,50%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2268/66,16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7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и доля выпускников, получивших максимальный балл </a:t>
                      </a:r>
                      <a:endParaRPr lang="ru-RU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MS Mincho"/>
                        </a:rPr>
                        <a:t>12/1,88%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MS Mincho"/>
                        </a:rPr>
                        <a:t>54/1,64%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53/1,55%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2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1473580</TotalTime>
  <Words>1135</Words>
  <Application>Microsoft Office PowerPoint</Application>
  <PresentationFormat>Экран (4:3)</PresentationFormat>
  <Paragraphs>358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Использование  результатов оценочных процедур как инструмента  для повышения качества образования и совершенствования содержания основных образовательных программ. Обновление общего образования на основе разработанных концепций учебных предметов и предметных областей, детализация требований к результатам освоения общеобразовательных программ </vt:lpstr>
      <vt:lpstr>Программа</vt:lpstr>
      <vt:lpstr>Презентация PowerPoint</vt:lpstr>
      <vt:lpstr>9 классы</vt:lpstr>
      <vt:lpstr>Презентация PowerPoint</vt:lpstr>
      <vt:lpstr>Презентация PowerPoint</vt:lpstr>
      <vt:lpstr>Количество участников</vt:lpstr>
      <vt:lpstr>Презентация PowerPoint</vt:lpstr>
      <vt:lpstr>Презентация PowerPoint</vt:lpstr>
      <vt:lpstr>Презентация PowerPoint</vt:lpstr>
      <vt:lpstr>11 класс Динамика результатов</vt:lpstr>
      <vt:lpstr>Презентация PowerPoint</vt:lpstr>
      <vt:lpstr>Структура работы</vt:lpstr>
      <vt:lpstr>Изменения в структуре направлены на</vt:lpstr>
      <vt:lpstr>Наименьшая решаемость</vt:lpstr>
      <vt:lpstr>Наименьшая решаемость</vt:lpstr>
      <vt:lpstr>Презентация PowerPoint</vt:lpstr>
      <vt:lpstr>Презентация PowerPoint</vt:lpstr>
      <vt:lpstr>Рекомендации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RTF</cp:lastModifiedBy>
  <cp:revision>60</cp:revision>
  <dcterms:created xsi:type="dcterms:W3CDTF">2017-08-24T15:29:45Z</dcterms:created>
  <dcterms:modified xsi:type="dcterms:W3CDTF">2017-09-03T01:51:45Z</dcterms:modified>
</cp:coreProperties>
</file>