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56" r:id="rId3"/>
    <p:sldId id="284" r:id="rId4"/>
    <p:sldId id="259" r:id="rId5"/>
    <p:sldId id="261" r:id="rId6"/>
    <p:sldId id="262" r:id="rId7"/>
    <p:sldId id="265" r:id="rId8"/>
    <p:sldId id="264" r:id="rId9"/>
    <p:sldId id="270" r:id="rId10"/>
    <p:sldId id="271" r:id="rId11"/>
    <p:sldId id="276" r:id="rId12"/>
    <p:sldId id="277" r:id="rId13"/>
    <p:sldId id="267" r:id="rId14"/>
    <p:sldId id="273" r:id="rId15"/>
    <p:sldId id="274" r:id="rId16"/>
    <p:sldId id="278" r:id="rId17"/>
    <p:sldId id="279" r:id="rId18"/>
    <p:sldId id="280" r:id="rId19"/>
    <p:sldId id="281" r:id="rId20"/>
    <p:sldId id="282" r:id="rId21"/>
    <p:sldId id="260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637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3299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3428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5683712"/>
        <c:axId val="95704576"/>
      </c:barChart>
      <c:catAx>
        <c:axId val="95683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5704576"/>
        <c:crosses val="autoZero"/>
        <c:auto val="1"/>
        <c:lblAlgn val="ctr"/>
        <c:lblOffset val="100"/>
        <c:noMultiLvlLbl val="0"/>
      </c:catAx>
      <c:valAx>
        <c:axId val="957045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9568371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957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Часть 1. Средняя решаемость - 70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1 – 15 – базовый уровень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Задания 16 – 19 – повышенный уровень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Высокие показатели выполнения № 1 – 5,15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6,7,11,14 – показатели ниже 74%</a:t>
            </a:r>
          </a:p>
          <a:p>
            <a:pPr marL="0" lvl="0" indent="0">
              <a:buNone/>
            </a:pP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Часть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Средняя решаемость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33 - 72%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(на 6,57% больше, чем в 2016 г)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30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203213"/>
              </p:ext>
            </p:extLst>
          </p:nvPr>
        </p:nvGraphicFramePr>
        <p:xfrm>
          <a:off x="467544" y="332656"/>
          <a:ext cx="8352928" cy="6126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20"/>
                <a:gridCol w="1368152"/>
                <a:gridCol w="1512168"/>
                <a:gridCol w="4392488"/>
              </a:tblGrid>
              <a:tr h="370840">
                <a:tc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Набрали</a:t>
                      </a:r>
                    </a:p>
                    <a:p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максимальнбалл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Набрали ниже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минимальн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балла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Замечания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Задание 20</a:t>
                      </a:r>
                    </a:p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48,77%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15,2%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Записывать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окончания слов «окислитель, восстановитель»</a:t>
                      </a:r>
                    </a:p>
                    <a:p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Внимательно расставлять коэффициенты</a:t>
                      </a:r>
                    </a:p>
                    <a:p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Расчет степени окисления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Задание 21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33,11%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37,02%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Составлять уравнения реакций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Математические расчет: округление чисел, перевод %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долю, расчет относительной молекулярной массы</a:t>
                      </a:r>
                    </a:p>
                    <a:p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знают формул веществ, названий кислотных остатков</a:t>
                      </a:r>
                    </a:p>
                    <a:p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Невнимательно находят, какое вещество в осадке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Задание 22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19,28%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55,87%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Осуществлять мысленный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эксперимент с предложенными веществами</a:t>
                      </a:r>
                    </a:p>
                    <a:p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Описывать признаки химических реакций</a:t>
                      </a:r>
                    </a:p>
                    <a:p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Составлять молекулярные и ионные уравнения реакций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708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 класс Динамика результатов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2787968"/>
              </p:ext>
            </p:extLst>
          </p:nvPr>
        </p:nvGraphicFramePr>
        <p:xfrm>
          <a:off x="457200" y="1250424"/>
          <a:ext cx="8229600" cy="3474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30824"/>
                <a:gridCol w="1224136"/>
                <a:gridCol w="1440160"/>
                <a:gridCol w="1234480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		</a:t>
                      </a:r>
                      <a:endParaRPr lang="ru-RU" sz="2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ru-RU" sz="24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Красноярский край </a:t>
                      </a:r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2015 г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2016 г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2017 г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Не преодолели минимального балла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6,61%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15,20% 	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15,59% 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Средний балл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58,09 	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52,86 	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54,76 	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Получили от 81 до 100 баллов 	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8,66% 	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4,53% 	</a:t>
                      </a:r>
                      <a:endParaRPr lang="ru-RU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6,83% 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Получили 100 баллов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17 	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13 	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95536" y="5085184"/>
            <a:ext cx="847771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Причины увеличения не прошедших «порог»: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изменение в структуре КИМ, усложнение КИМ, неоднозначность формулировок некоторых заданий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78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02829"/>
              </p:ext>
            </p:extLst>
          </p:nvPr>
        </p:nvGraphicFramePr>
        <p:xfrm>
          <a:off x="323529" y="476672"/>
          <a:ext cx="8568953" cy="5510755"/>
        </p:xfrm>
        <a:graphic>
          <a:graphicData uri="http://schemas.openxmlformats.org/drawingml/2006/table">
            <a:tbl>
              <a:tblPr/>
              <a:tblGrid>
                <a:gridCol w="2460538"/>
                <a:gridCol w="1328719"/>
                <a:gridCol w="1181083"/>
                <a:gridCol w="1181083"/>
                <a:gridCol w="1181083"/>
                <a:gridCol w="1236447"/>
              </a:tblGrid>
              <a:tr h="929558"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Кол-во человек (писало)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Ниже минимального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 баллов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средний балл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7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чел.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4779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Железнодорожный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61,97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779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Кировский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15,09%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779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Ленинский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17,65%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53,45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779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Октябрьский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56,08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779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Свердловский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779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Советский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7,03%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65,79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779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Центральный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3,57%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65,68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779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Красноярск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10,69</a:t>
                      </a:r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60,02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219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Структура работы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0000"/>
                </a:solidFill>
                <a:latin typeface="Times New Roman"/>
              </a:rPr>
              <a:t>Часть 1 содержит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29 </a:t>
            </a: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заданий: 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базового уровня </a:t>
            </a: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(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№ 1–9, 12–17, 20–21, 27–29) </a:t>
            </a: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повышенного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уровня сложности (№ 10, 11, 18, 19, 22–26</a:t>
            </a: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)</a:t>
            </a:r>
            <a:endParaRPr lang="ru-RU" dirty="0">
              <a:solidFill>
                <a:srgbClr val="000000"/>
              </a:solidFill>
              <a:latin typeface="Times New Roman"/>
            </a:endParaRPr>
          </a:p>
          <a:p>
            <a:r>
              <a:rPr lang="ru-RU" dirty="0">
                <a:solidFill>
                  <a:srgbClr val="000000"/>
                </a:solidFill>
                <a:latin typeface="Times New Roman"/>
              </a:rPr>
              <a:t>Часть 2 содержит 5 заданий высокого уровня сложности с развёрнутым ответом. Это задания № </a:t>
            </a: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30–34</a:t>
            </a:r>
          </a:p>
          <a:p>
            <a:r>
              <a:rPr lang="ru-RU" dirty="0" smtClean="0">
                <a:solidFill>
                  <a:srgbClr val="000000"/>
                </a:solidFill>
                <a:latin typeface="Times New Roman"/>
              </a:rPr>
              <a:t>«Порог»: 36 баллов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943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964488" cy="77809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структуре направлены на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0000"/>
                </a:solidFill>
                <a:latin typeface="Times New Roman"/>
              </a:rPr>
              <a:t>Усиление деятельностной, практико-ориентированной направленности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заданий </a:t>
            </a: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(общее </a:t>
            </a:r>
            <a:r>
              <a:rPr lang="ru-RU" dirty="0">
                <a:solidFill>
                  <a:srgbClr val="000000"/>
                </a:solidFill>
                <a:latin typeface="Times New Roman"/>
              </a:rPr>
              <a:t>количество заданий сокращено до </a:t>
            </a:r>
            <a:r>
              <a:rPr lang="ru-RU" dirty="0" smtClean="0">
                <a:solidFill>
                  <a:srgbClr val="000000"/>
                </a:solidFill>
                <a:latin typeface="Times New Roman"/>
              </a:rPr>
              <a:t>34)</a:t>
            </a:r>
          </a:p>
          <a:p>
            <a:r>
              <a:rPr lang="ru-RU" dirty="0" smtClean="0">
                <a:solidFill>
                  <a:srgbClr val="000000"/>
                </a:solidFill>
                <a:latin typeface="Times New Roman"/>
              </a:rPr>
              <a:t>Оценку правильности выполнения учебных и учебно-практических заданий</a:t>
            </a:r>
          </a:p>
          <a:p>
            <a:r>
              <a:rPr lang="ru-RU" dirty="0" smtClean="0">
                <a:solidFill>
                  <a:srgbClr val="000000"/>
                </a:solidFill>
                <a:latin typeface="Times New Roman"/>
              </a:rPr>
              <a:t>Умение сочетать знания о химических объектах с пониманием математической зависимости физических величин </a:t>
            </a:r>
          </a:p>
          <a:p>
            <a:endParaRPr lang="ru-RU" dirty="0" smtClean="0">
              <a:solidFill>
                <a:srgbClr val="000000"/>
              </a:solidFill>
              <a:latin typeface="Times New Roman"/>
            </a:endParaRPr>
          </a:p>
          <a:p>
            <a:endParaRPr lang="ru-RU" dirty="0" smtClean="0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7320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Наименьшая решаемость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4863040"/>
              </p:ext>
            </p:extLst>
          </p:nvPr>
        </p:nvGraphicFramePr>
        <p:xfrm>
          <a:off x="251520" y="836712"/>
          <a:ext cx="8784978" cy="5760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5989"/>
                <a:gridCol w="1528307"/>
                <a:gridCol w="1500996"/>
                <a:gridCol w="4619686"/>
              </a:tblGrid>
              <a:tr h="1086755">
                <a:tc>
                  <a:txBody>
                    <a:bodyPr/>
                    <a:lstStyle/>
                    <a:p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Набрали</a:t>
                      </a:r>
                    </a:p>
                    <a:p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</a:t>
                      </a:r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Набрали ниже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минимальн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балла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сформированные практические навыки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0867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Задание 11</a:t>
                      </a:r>
                    </a:p>
                    <a:p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23,69%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47,51%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Характеризовать общие химические свойства основных классов неорганических соединений, свойства отдельных представителей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62794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Задание 17 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38,62%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24,95%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Характеризовать строение и свойства органических соединений</a:t>
                      </a:r>
                    </a:p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Объяснять зависимость строение - свойства </a:t>
                      </a:r>
                    </a:p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Применять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пособы и принципы получения важнейших веществ</a:t>
                      </a:r>
                    </a:p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Осуществлять мысленный эксперимент по</a:t>
                      </a:r>
                      <a:r>
                        <a:rPr lang="ru-RU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получению и распознаванию неорганических и органических соединений с учетом ТБ</a:t>
                      </a:r>
                    </a:p>
                  </a:txBody>
                  <a:tcPr/>
                </a:tc>
              </a:tr>
              <a:tr h="562794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Задание 18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31,19%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46,45%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62794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Задание 19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36,16%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47,72%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214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Наименьшая решаемость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00032"/>
              </p:ext>
            </p:extLst>
          </p:nvPr>
        </p:nvGraphicFramePr>
        <p:xfrm>
          <a:off x="251520" y="836712"/>
          <a:ext cx="8784978" cy="59347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5989"/>
                <a:gridCol w="1528307"/>
                <a:gridCol w="1500996"/>
                <a:gridCol w="4619686"/>
              </a:tblGrid>
              <a:tr h="1819988">
                <a:tc>
                  <a:txBody>
                    <a:bodyPr/>
                    <a:lstStyle/>
                    <a:p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Набрали</a:t>
                      </a:r>
                    </a:p>
                    <a:p>
                      <a:r>
                        <a:rPr lang="ru-RU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</a:t>
                      </a:r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Набрали ниже </a:t>
                      </a:r>
                      <a:r>
                        <a:rPr lang="ru-RU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минимальн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балла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сформированные практические навыки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797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Задание 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21,37%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59,92%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Осуществлять мысленный эксперимент по получению и распознаванию неорганических и органических соединений с учетом ТБ</a:t>
                      </a: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Характеризовать практическое применение веществ, обусловленное строением и свойствами</a:t>
                      </a:r>
                    </a:p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Определять характер среды водных растворов веществ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744835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Задание 26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39,75%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50,69%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722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577231"/>
              </p:ext>
            </p:extLst>
          </p:nvPr>
        </p:nvGraphicFramePr>
        <p:xfrm>
          <a:off x="251520" y="116632"/>
          <a:ext cx="8784978" cy="65882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5989"/>
                <a:gridCol w="1528307"/>
                <a:gridCol w="1500996"/>
                <a:gridCol w="4619686"/>
              </a:tblGrid>
              <a:tr h="1125951">
                <a:tc>
                  <a:txBody>
                    <a:bodyPr/>
                    <a:lstStyle/>
                    <a:p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Набрали</a:t>
                      </a:r>
                    </a:p>
                    <a:p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</a:t>
                      </a:r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Набрали ниже </a:t>
                      </a:r>
                      <a:r>
                        <a:rPr lang="ru-RU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минимальн</a:t>
                      </a: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балла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сформированные практические навыки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055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Задание 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51%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17%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Отдельно записывать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формулы с полной подписью «окислитель», «восстановитель»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02253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Задание 31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17,65%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31,85%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Соблюдать условия превращений (концентрацию кислот, активность металлов, условия химических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реакций …)</a:t>
                      </a: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Записывать уравнения электролиза растворов солей, термического разложения солей,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образование комплексных соединений амфотерных соединений, ОВР с соединениями хрома и марганца, полного гидролиза неорганических соединений</a:t>
                      </a:r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02253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Задание 32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21,23%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32,12%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Составлять уравнения реакций (а не схемы)</a:t>
                      </a:r>
                    </a:p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Вычислять коэффициенты</a:t>
                      </a:r>
                    </a:p>
                    <a:p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ходе реакции вещества, имеющие щелочную среду, не могут образовывать вещество, имеющего кислую среду,</a:t>
                      </a:r>
                      <a:r>
                        <a:rPr lang="ru-RU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наоборот</a:t>
                      </a:r>
                    </a:p>
                    <a:p>
                      <a:r>
                        <a:rPr lang="ru-RU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Учитывать условия химической реакции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80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22335"/>
              </p:ext>
            </p:extLst>
          </p:nvPr>
        </p:nvGraphicFramePr>
        <p:xfrm>
          <a:off x="251520" y="764704"/>
          <a:ext cx="8784978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5989"/>
                <a:gridCol w="1528307"/>
                <a:gridCol w="1500996"/>
                <a:gridCol w="4619686"/>
              </a:tblGrid>
              <a:tr h="1125951">
                <a:tc>
                  <a:txBody>
                    <a:bodyPr/>
                    <a:lstStyle/>
                    <a:p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Набрали</a:t>
                      </a:r>
                    </a:p>
                    <a:p>
                      <a:r>
                        <a:rPr lang="ru-RU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</a:t>
                      </a:r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Набрали ниже </a:t>
                      </a:r>
                      <a:r>
                        <a:rPr lang="ru-RU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минимальн</a:t>
                      </a: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балла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сформированные практические навыки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055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Задание 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5,84%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70,67%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Внимательно</a:t>
                      </a:r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читать (не учитывают, например, концентрацию кислот, «часть» вступившего вещества ……)</a:t>
                      </a:r>
                    </a:p>
                    <a:p>
                      <a:r>
                        <a:rPr lang="ru-RU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Применять математические правила вычислений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02253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Задание 34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6,5%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40,02%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Составлять структурную формулу нужного изомера по указанным свойствам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888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3123778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</a:pP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Использование  </a:t>
            </a:r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результатов оценочных процедур как инструмента  для повышения качества образования и совершенствования содержания основных образовательных программ. Обновление общего образования на основе разработанных концепций учебных предметов и предметных областей, детализация требований к результатам освоения общеобразовательных 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программ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800" dirty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67817" y="3861048"/>
            <a:ext cx="6400800" cy="1487923"/>
          </a:xfrm>
        </p:spPr>
        <p:txBody>
          <a:bodyPr>
            <a:normAutofit/>
          </a:bodyPr>
          <a:lstStyle/>
          <a:p>
            <a:r>
              <a:rPr lang="ru-RU" sz="2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Городская августовская конференция ГМО учителей химии </a:t>
            </a:r>
          </a:p>
          <a:p>
            <a:r>
              <a:rPr lang="ru-RU" sz="2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29 августа 2017 года</a:t>
            </a:r>
            <a:endParaRPr lang="ru-RU" sz="2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4473561"/>
            <a:ext cx="3672407" cy="2365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127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Рекомендации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040560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Больше уделять внимания на содержательную часть предмета, а не тратить время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прорешивание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тестов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Использовать системное изложение материалов по зависимости строение-свойства, генетической связи, характерных и специфических свойств конкретных веществ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Упорядочивать информацию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Внедрять практикум на качественные реакции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78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784887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/>
                <a:ea typeface="Calibri"/>
                <a:cs typeface="+mj-cs"/>
              </a:rPr>
              <a:t> 2017- 2018 учебный год</a:t>
            </a:r>
          </a:p>
          <a:p>
            <a:pPr algn="just">
              <a:spcAft>
                <a:spcPts val="0"/>
              </a:spcAft>
            </a:pPr>
            <a:r>
              <a:rPr lang="ru-RU" b="1" dirty="0">
                <a:latin typeface="Times New Roman"/>
                <a:ea typeface="Calibri"/>
              </a:rPr>
              <a:t>Методическая тема: </a:t>
            </a:r>
            <a:r>
              <a:rPr lang="ru-RU" dirty="0">
                <a:latin typeface="Times New Roman"/>
                <a:ea typeface="Calibri"/>
              </a:rPr>
              <a:t>совершенствование профессиональной компетенции учителя в условиях подготовки к введению и реализации ФГОС ООО и ФГОС СОО.</a:t>
            </a:r>
            <a:endParaRPr lang="ru-RU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b="1" dirty="0">
                <a:latin typeface="Times New Roman"/>
                <a:ea typeface="Calibri"/>
              </a:rPr>
              <a:t> </a:t>
            </a:r>
            <a:endParaRPr lang="ru-RU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b="1" dirty="0">
                <a:latin typeface="Times New Roman"/>
                <a:ea typeface="Calibri"/>
              </a:rPr>
              <a:t>Цель:</a:t>
            </a:r>
            <a:r>
              <a:rPr lang="ru-RU" dirty="0">
                <a:latin typeface="Times New Roman"/>
                <a:ea typeface="Calibri"/>
              </a:rPr>
              <a:t> включение в образовательный процесс современных образовательных технологий для формирования профессиональных компетенций педагогов и повышения качества образования учащихся в соответствии с требованиями ФГОС второго поколения.</a:t>
            </a:r>
            <a:endParaRPr lang="ru-RU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</a:rPr>
              <a:t> </a:t>
            </a:r>
            <a:endParaRPr lang="ru-RU" dirty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/>
                <a:ea typeface="Calibri"/>
              </a:rPr>
              <a:t> </a:t>
            </a:r>
            <a:r>
              <a:rPr lang="ru-RU" b="1" dirty="0">
                <a:latin typeface="Times New Roman"/>
                <a:ea typeface="Calibri"/>
              </a:rPr>
              <a:t>Задачи: </a:t>
            </a:r>
            <a:endParaRPr lang="ru-RU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Wingdings"/>
              <a:buChar char=""/>
            </a:pPr>
            <a:r>
              <a:rPr lang="ru-RU" dirty="0">
                <a:latin typeface="Times New Roman"/>
                <a:ea typeface="Calibri"/>
              </a:rPr>
              <a:t>изучить и внедрить педагогические технологии современного урока химии, в основе которых положен системно-деятельностный подход, обеспечивающий достижение результатов ФГОС второго поколения;</a:t>
            </a:r>
            <a:endParaRPr lang="ru-RU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Wingdings"/>
              <a:buChar char=""/>
            </a:pPr>
            <a:r>
              <a:rPr lang="ru-RU" dirty="0">
                <a:latin typeface="Times New Roman"/>
                <a:ea typeface="Calibri"/>
              </a:rPr>
              <a:t>повысить эффективность участия учителей в сетевом пространстве для аккумуляции идей и диссеминации опыта, для повышения педагогической компетенции;</a:t>
            </a:r>
            <a:endParaRPr lang="ru-RU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Wingdings"/>
              <a:buChar char=""/>
            </a:pPr>
            <a:r>
              <a:rPr lang="ru-RU" dirty="0">
                <a:latin typeface="Times New Roman"/>
                <a:ea typeface="Calibri"/>
              </a:rPr>
              <a:t>развивать интересы и способности одарённых </a:t>
            </a:r>
            <a:r>
              <a:rPr lang="ru-RU" dirty="0" smtClean="0">
                <a:latin typeface="Times New Roman"/>
                <a:ea typeface="Calibri"/>
              </a:rPr>
              <a:t>школьников</a:t>
            </a:r>
            <a:endParaRPr lang="ru-RU" dirty="0">
              <a:latin typeface="Times New Roman"/>
              <a:ea typeface="Calibri"/>
            </a:endParaRPr>
          </a:p>
          <a:p>
            <a:pPr marL="342900" lvl="0" indent="-342900" algn="just">
              <a:spcAft>
                <a:spcPts val="0"/>
              </a:spcAft>
              <a:buFont typeface="Wingdings"/>
              <a:buChar char=""/>
            </a:pPr>
            <a:endParaRPr lang="ru-RU" dirty="0" smtClean="0">
              <a:latin typeface="Times New Roman"/>
              <a:ea typeface="Times New Roman"/>
            </a:endParaRPr>
          </a:p>
          <a:p>
            <a:pPr lvl="0" algn="just">
              <a:spcAft>
                <a:spcPts val="0"/>
              </a:spcAft>
            </a:pPr>
            <a:r>
              <a:rPr lang="ru-RU" b="1" dirty="0" smtClean="0">
                <a:latin typeface="Times New Roman"/>
                <a:ea typeface="Times New Roman"/>
              </a:rPr>
              <a:t>Творческие группы: </a:t>
            </a:r>
            <a:r>
              <a:rPr lang="ru-RU" dirty="0" smtClean="0">
                <a:latin typeface="Times New Roman"/>
                <a:ea typeface="Times New Roman"/>
              </a:rPr>
              <a:t>решение задач повышенного уровня, методические материалы ВПР, интеллектуальные игры. ???</a:t>
            </a:r>
            <a:endParaRPr lang="ru-RU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85311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Программа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4616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О результатах работы МО в прошедшем учебном году и задачах 2017-18 учебного года.  Анализ результатов итоговой аттестации выпускников 9, 11 классов </a:t>
            </a: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ОО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Награждение по итогам 2016-2017 учебного </a:t>
            </a: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года</a:t>
            </a: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О модернизации содержания и технологий преподавания предметной области «Естественнонаучные предметы. Химия</a:t>
            </a: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»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ü"/>
            </a:pPr>
            <a:r>
              <a:rPr lang="ru-RU" sz="2000" b="1" dirty="0">
                <a:latin typeface="Times New Roman" pitchFamily="18" charset="0"/>
                <a:ea typeface="Calibri"/>
                <a:cs typeface="Times New Roman" pitchFamily="18" charset="0"/>
              </a:rPr>
              <a:t>Презентация педагогического опыта: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1.«Рабочая 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программа как средство организации образовательного пространства в рамках реализации ФГОС ООО</a:t>
            </a: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»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2.«Оценка </a:t>
            </a:r>
            <a:r>
              <a:rPr lang="ru-RU" sz="2000" dirty="0">
                <a:latin typeface="Times New Roman" pitchFamily="18" charset="0"/>
                <a:ea typeface="Calibri"/>
                <a:cs typeface="Times New Roman" pitchFamily="18" charset="0"/>
              </a:rPr>
              <a:t>образовательных результатов СОО по химии: анализ, проблемы, примеры</a:t>
            </a:r>
            <a:r>
              <a:rPr lang="ru-RU" sz="2000" dirty="0" smtClean="0">
                <a:latin typeface="Times New Roman" pitchFamily="18" charset="0"/>
                <a:ea typeface="Calibri"/>
                <a:cs typeface="Times New Roman" pitchFamily="18" charset="0"/>
              </a:rPr>
              <a:t>»</a:t>
            </a:r>
            <a:endParaRPr lang="ru-RU" sz="20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Цели и задачи ГМО на 2017 – 2018 учебный год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35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2382560"/>
            <a:ext cx="7776864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Анализ результатов </a:t>
            </a:r>
            <a:r>
              <a:rPr lang="ru-RU" sz="2800" b="1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государственной итоговой аттестации выпускников образовательных организация г. Красноярска в </a:t>
            </a:r>
            <a:r>
              <a:rPr lang="ru-RU" sz="2800" b="1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2017г., проблемы, перспективы</a:t>
            </a:r>
            <a:r>
              <a:rPr lang="ru-RU" sz="2800" b="1" dirty="0">
                <a:solidFill>
                  <a:srgbClr val="FF0000"/>
                </a:solidFill>
                <a:ea typeface="Calibri"/>
                <a:cs typeface="Times New Roman"/>
              </a:rPr>
              <a:t/>
            </a:r>
            <a:br>
              <a:rPr lang="ru-RU" sz="2800" b="1" dirty="0">
                <a:solidFill>
                  <a:srgbClr val="FF0000"/>
                </a:solidFill>
                <a:ea typeface="Calibri"/>
                <a:cs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991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 классы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2200" dirty="0" smtClean="0">
              <a:latin typeface="Times New Roman"/>
              <a:ea typeface="Calibri"/>
              <a:cs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2200" dirty="0">
              <a:latin typeface="Times New Roman"/>
              <a:ea typeface="Calibri"/>
              <a:cs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2200" dirty="0" smtClean="0">
              <a:latin typeface="Times New Roman"/>
              <a:ea typeface="Calibri"/>
              <a:cs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2200" dirty="0">
              <a:latin typeface="Times New Roman"/>
              <a:ea typeface="Calibri"/>
              <a:cs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2200" dirty="0" smtClean="0">
              <a:latin typeface="Times New Roman"/>
              <a:ea typeface="Calibri"/>
              <a:cs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2200" dirty="0">
              <a:latin typeface="Times New Roman"/>
              <a:ea typeface="Calibri"/>
              <a:cs typeface="Times New Roman"/>
            </a:endParaRP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822194"/>
              </p:ext>
            </p:extLst>
          </p:nvPr>
        </p:nvGraphicFramePr>
        <p:xfrm>
          <a:off x="251520" y="1988840"/>
          <a:ext cx="8712968" cy="40286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48272"/>
                <a:gridCol w="2088232"/>
                <a:gridCol w="2088232"/>
                <a:gridCol w="2088232"/>
              </a:tblGrid>
              <a:tr h="2107228">
                <a:tc>
                  <a:txBody>
                    <a:bodyPr/>
                    <a:lstStyle/>
                    <a:p>
                      <a:r>
                        <a:rPr lang="ru-RU" sz="3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Красноярск</a:t>
                      </a:r>
                      <a:endParaRPr lang="ru-RU" sz="3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Допущено к ГИА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Не получили аттестат об ООО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Получили аттестат с отличием 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54598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99,6%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140 (1,9%) 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455 (6,1%) 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54598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7985 (99,7%) 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268 (3,3%)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507 (6,5%)</a:t>
                      </a:r>
                      <a:endParaRPr lang="ru-RU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943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093900"/>
              </p:ext>
            </p:extLst>
          </p:nvPr>
        </p:nvGraphicFramePr>
        <p:xfrm>
          <a:off x="395536" y="332656"/>
          <a:ext cx="8424936" cy="6192691"/>
        </p:xfrm>
        <a:graphic>
          <a:graphicData uri="http://schemas.openxmlformats.org/drawingml/2006/table">
            <a:tbl>
              <a:tblPr firstRow="1" firstCol="1" bandRow="1"/>
              <a:tblGrid>
                <a:gridCol w="3285047"/>
                <a:gridCol w="1485000"/>
                <a:gridCol w="2056278"/>
                <a:gridCol w="1598611"/>
              </a:tblGrid>
              <a:tr h="65866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Район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 выбора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Химия/средний балл</a:t>
                      </a:r>
                      <a:endParaRPr lang="ru-RU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586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2016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2017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6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г.Красноярск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13,9%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3,83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4,03</a:t>
                      </a:r>
                      <a:endParaRPr lang="ru-RU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33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Железнодорожный и Центральный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15,8%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3,92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4,10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6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Октябрьский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15,8%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3,88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4,07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6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Свердловский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11,2%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3,74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4,05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6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Ленинский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12,5%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3,74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4,03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6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Советский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15,1%</a:t>
                      </a:r>
                      <a:endParaRPr lang="ru-RU" sz="2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3,76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4,01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6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Кировский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10,2%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3,8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3,77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211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0816748"/>
              </p:ext>
            </p:extLst>
          </p:nvPr>
        </p:nvGraphicFramePr>
        <p:xfrm>
          <a:off x="395536" y="548682"/>
          <a:ext cx="8280920" cy="544805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614386"/>
                <a:gridCol w="1081682"/>
                <a:gridCol w="1014075"/>
                <a:gridCol w="1014075"/>
                <a:gridCol w="1376685"/>
                <a:gridCol w="1180017"/>
              </a:tblGrid>
              <a:tr h="16692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ОУ (кратко)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писавших (ОГЭ)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"5"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"2"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балл по пятибалльной шкале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балл по шкале ФИПИ 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562969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Свердловский район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785541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Железнодорожный и Центральный районы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4,1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66416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Кировский район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18,7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0963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Ленинский район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145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20,9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0963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Октябрьский район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195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0963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Советский район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374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  <a:tr h="490963"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городу</a:t>
                      </a:r>
                      <a:endParaRPr lang="ru-RU" sz="2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1110</a:t>
                      </a:r>
                      <a:endParaRPr lang="ru-RU" sz="2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352</a:t>
                      </a:r>
                      <a:endParaRPr lang="ru-RU" sz="2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4,0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21,3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959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Количество участников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866111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19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962195"/>
              </p:ext>
            </p:extLst>
          </p:nvPr>
        </p:nvGraphicFramePr>
        <p:xfrm>
          <a:off x="323528" y="692697"/>
          <a:ext cx="8424937" cy="5327399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3192480"/>
                <a:gridCol w="1743617"/>
                <a:gridCol w="1744420"/>
                <a:gridCol w="1744420"/>
              </a:tblGrid>
              <a:tr h="364625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MS Mincho"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MS Mincho"/>
                        </a:rPr>
                        <a:t>Красноярский край</a:t>
                      </a:r>
                      <a:endParaRPr lang="ru-RU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46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MS Mincho"/>
                        </a:rPr>
                        <a:t>ОГЭ 2015 г.</a:t>
                      </a:r>
                      <a:endParaRPr lang="ru-RU" sz="20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MS Mincho"/>
                        </a:rPr>
                        <a:t>ОГЭ 2016 г.</a:t>
                      </a:r>
                      <a:endParaRPr lang="ru-RU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MS Mincho"/>
                        </a:rPr>
                        <a:t>ОГЭ 2017 г.</a:t>
                      </a:r>
                      <a:endParaRPr lang="ru-RU" sz="20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9006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Количество и доля участников, набравших баллов ниже минимального значения     </a:t>
                      </a:r>
                      <a:endParaRPr lang="ru-RU" sz="20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MS Mincho"/>
                        </a:rPr>
                        <a:t>3/0,47%</a:t>
                      </a:r>
                      <a:endParaRPr lang="ru-RU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MS Mincho"/>
                        </a:rPr>
                        <a:t>342/10,37%</a:t>
                      </a:r>
                      <a:endParaRPr lang="ru-RU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MS Mincho"/>
                        </a:rPr>
                        <a:t>51/1,49%</a:t>
                      </a:r>
                      <a:endParaRPr lang="ru-RU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909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Средний балл</a:t>
                      </a:r>
                      <a:endParaRPr lang="ru-RU" sz="20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MS Mincho"/>
                        </a:rPr>
                        <a:t>23,7 (4,2)</a:t>
                      </a:r>
                      <a:endParaRPr lang="ru-RU" sz="20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MS Mincho"/>
                        </a:rPr>
                        <a:t>19,22 (3,69)</a:t>
                      </a:r>
                      <a:endParaRPr lang="ru-RU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MS Mincho"/>
                        </a:rPr>
                        <a:t>21,23 (3,93)</a:t>
                      </a:r>
                      <a:endParaRPr lang="ru-RU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588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Количество и доля участников, получивших «4» и «5»</a:t>
                      </a:r>
                      <a:endParaRPr lang="ru-RU" sz="20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MS Mincho"/>
                        </a:rPr>
                        <a:t>517/81,16%</a:t>
                      </a:r>
                      <a:endParaRPr lang="ru-RU" sz="20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MS Mincho"/>
                        </a:rPr>
                        <a:t>1 864/56,50%</a:t>
                      </a:r>
                      <a:endParaRPr lang="ru-RU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MS Mincho"/>
                        </a:rPr>
                        <a:t>2268/66,16</a:t>
                      </a:r>
                      <a:endParaRPr lang="ru-RU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5725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i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Количество и доля выпускников, получивших максимальный балл </a:t>
                      </a:r>
                      <a:endParaRPr lang="ru-RU" sz="20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MS Mincho"/>
                        </a:rPr>
                        <a:t>12/1,88%</a:t>
                      </a:r>
                      <a:endParaRPr lang="ru-RU" sz="20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MS Mincho"/>
                        </a:rPr>
                        <a:t>54/1,64%</a:t>
                      </a:r>
                      <a:endParaRPr lang="ru-RU" sz="20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MS Mincho"/>
                        </a:rPr>
                        <a:t>53/1,55%</a:t>
                      </a:r>
                      <a:endParaRPr lang="ru-RU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026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1473580</TotalTime>
  <Words>1135</Words>
  <Application>Microsoft Office PowerPoint</Application>
  <PresentationFormat>Экран (4:3)</PresentationFormat>
  <Paragraphs>358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Презентация PowerPoint</vt:lpstr>
      <vt:lpstr>Использование  результатов оценочных процедур как инструмента  для повышения качества образования и совершенствования содержания основных образовательных программ. Обновление общего образования на основе разработанных концепций учебных предметов и предметных областей, детализация требований к результатам освоения общеобразовательных программ </vt:lpstr>
      <vt:lpstr>Программа</vt:lpstr>
      <vt:lpstr>Презентация PowerPoint</vt:lpstr>
      <vt:lpstr>9 классы</vt:lpstr>
      <vt:lpstr>Презентация PowerPoint</vt:lpstr>
      <vt:lpstr>Презентация PowerPoint</vt:lpstr>
      <vt:lpstr>Количество участников</vt:lpstr>
      <vt:lpstr>Презентация PowerPoint</vt:lpstr>
      <vt:lpstr>Презентация PowerPoint</vt:lpstr>
      <vt:lpstr>Презентация PowerPoint</vt:lpstr>
      <vt:lpstr>11 класс Динамика результатов</vt:lpstr>
      <vt:lpstr>Презентация PowerPoint</vt:lpstr>
      <vt:lpstr>Структура работы</vt:lpstr>
      <vt:lpstr>Изменения в структуре направлены на</vt:lpstr>
      <vt:lpstr>Наименьшая решаемость</vt:lpstr>
      <vt:lpstr>Наименьшая решаемость</vt:lpstr>
      <vt:lpstr>Презентация PowerPoint</vt:lpstr>
      <vt:lpstr>Презентация PowerPoint</vt:lpstr>
      <vt:lpstr>Рекомендации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Алексей</dc:creator>
  <cp:lastModifiedBy>RTF</cp:lastModifiedBy>
  <cp:revision>60</cp:revision>
  <dcterms:created xsi:type="dcterms:W3CDTF">2017-08-24T15:29:45Z</dcterms:created>
  <dcterms:modified xsi:type="dcterms:W3CDTF">2017-09-03T01:51:45Z</dcterms:modified>
</cp:coreProperties>
</file>