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61" r:id="rId5"/>
    <p:sldId id="263" r:id="rId6"/>
    <p:sldId id="264" r:id="rId7"/>
    <p:sldId id="262" r:id="rId8"/>
    <p:sldId id="258" r:id="rId9"/>
    <p:sldId id="260" r:id="rId10"/>
    <p:sldId id="25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06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29.08.2018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E\Rabochaya\Мои рисунки\My_new_fon_3\55-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411760" y="5245916"/>
            <a:ext cx="62646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Тюлина</a:t>
            </a:r>
            <a:r>
              <a:rPr lang="ru-RU" b="1" dirty="0" smtClean="0"/>
              <a:t> С. А., руководитель ГМО учителей </a:t>
            </a:r>
            <a:r>
              <a:rPr lang="ru-RU" b="1" dirty="0" smtClean="0"/>
              <a:t>ху</a:t>
            </a:r>
            <a:r>
              <a:rPr lang="ru-RU" b="1" dirty="0"/>
              <a:t>д</a:t>
            </a:r>
            <a:r>
              <a:rPr lang="ru-RU" b="1" dirty="0" smtClean="0"/>
              <a:t>ожественно-эстетического </a:t>
            </a:r>
            <a:r>
              <a:rPr lang="ru-RU" b="1" dirty="0" smtClean="0"/>
              <a:t>цикла г. Красноярска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" y="1412776"/>
            <a:ext cx="9143999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Анализ работы городского методического объединения учителей художественно-эстетического цикла</a:t>
            </a:r>
          </a:p>
          <a:p>
            <a:pPr algn="ctr"/>
            <a:r>
              <a:rPr lang="ru-RU" sz="3600" b="1" dirty="0" smtClean="0"/>
              <a:t>2017-2018 учебный год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15017249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E\Rabochaya\Мои рисунки\My_new_fon_3\55-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3226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E\Rabochaya\Мои рисунки\My_new_fon_3\55-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1485450"/>
            <a:ext cx="8712968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2">
                    <a:lumMod val="10000"/>
                  </a:schemeClr>
                </a:solidFill>
              </a:rPr>
              <a:t>Все виды искусств служат величайшему из искусств – искусству жить на земле.</a:t>
            </a:r>
          </a:p>
          <a:p>
            <a:pPr algn="ctr"/>
            <a:endParaRPr lang="ru-RU" sz="4000" b="1" dirty="0">
              <a:solidFill>
                <a:schemeClr val="bg2">
                  <a:lumMod val="10000"/>
                </a:schemeClr>
              </a:solidFill>
            </a:endParaRPr>
          </a:p>
          <a:p>
            <a:pPr algn="ctr"/>
            <a:endParaRPr lang="ru-RU" sz="4000" b="1" dirty="0" smtClean="0">
              <a:solidFill>
                <a:schemeClr val="bg2">
                  <a:lumMod val="10000"/>
                </a:schemeClr>
              </a:solidFill>
            </a:endParaRPr>
          </a:p>
          <a:p>
            <a:pPr algn="r"/>
            <a:r>
              <a:rPr lang="ru-RU" sz="4000" b="1" dirty="0" smtClean="0">
                <a:solidFill>
                  <a:schemeClr val="bg2">
                    <a:lumMod val="10000"/>
                  </a:schemeClr>
                </a:solidFill>
              </a:rPr>
              <a:t>Бертольд Брехт</a:t>
            </a:r>
            <a:endParaRPr lang="ru-RU" sz="4000" b="1" dirty="0">
              <a:solidFill>
                <a:schemeClr val="bg2">
                  <a:lumMod val="1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7667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E\Rabochaya\Мои рисунки\My_new_fon_3\55-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" y="1340768"/>
            <a:ext cx="8964487" cy="38164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Методическая тема: 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«Профессиональная компетентность учителя как условие успешной реализации ФГОС</a:t>
            </a:r>
            <a:r>
              <a:rPr lang="ru-RU" sz="2800" dirty="0" smtClean="0">
                <a:solidFill>
                  <a:schemeClr val="bg2">
                    <a:lumMod val="10000"/>
                  </a:schemeClr>
                </a:solidFill>
              </a:rPr>
              <a:t>»</a:t>
            </a:r>
            <a:endParaRPr lang="ru-RU" sz="28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За 2017-18 учебный год 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проведено:</a:t>
            </a:r>
            <a:endParaRPr lang="ru-RU" sz="28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2800" b="1" dirty="0" smtClean="0">
                <a:solidFill>
                  <a:schemeClr val="bg2">
                    <a:lumMod val="10000"/>
                  </a:schemeClr>
                </a:solidFill>
              </a:rPr>
              <a:t>-заседаний 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городского методического объединения- 4;</a:t>
            </a:r>
            <a:endParaRPr lang="ru-RU" sz="2800" dirty="0">
              <a:solidFill>
                <a:schemeClr val="bg2">
                  <a:lumMod val="10000"/>
                </a:schemeClr>
              </a:solidFill>
            </a:endParaRPr>
          </a:p>
          <a:p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из них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 семинаров – 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1, 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 круглых столов – 2,  мастер-классов –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 0</a:t>
            </a:r>
            <a:r>
              <a:rPr lang="ru-RU" sz="2800" b="1" dirty="0">
                <a:solidFill>
                  <a:schemeClr val="bg2">
                    <a:lumMod val="10000"/>
                  </a:schemeClr>
                </a:solidFill>
              </a:rPr>
              <a:t>, другое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 (педагогическая мастерская -1), рабочая встреча 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off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-</a:t>
            </a: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line</a:t>
            </a:r>
            <a:r>
              <a:rPr lang="ru-RU" sz="2800" dirty="0">
                <a:solidFill>
                  <a:schemeClr val="bg2">
                    <a:lumMod val="10000"/>
                  </a:schemeClr>
                </a:solidFill>
              </a:rPr>
              <a:t> -6.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947921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E\Rabochaya\Мои рисунки\My_new_fon_3\55-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79512" y="836712"/>
            <a:ext cx="89644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</a:rPr>
              <a:t>-заседаний </a:t>
            </a:r>
            <a:r>
              <a:rPr lang="ru-RU" sz="3200" b="1" dirty="0">
                <a:solidFill>
                  <a:schemeClr val="bg2">
                    <a:lumMod val="10000"/>
                  </a:schemeClr>
                </a:solidFill>
              </a:rPr>
              <a:t>районных методических объединений 31</a:t>
            </a:r>
            <a:r>
              <a:rPr lang="ru-RU" sz="3200" b="1" dirty="0" smtClean="0">
                <a:solidFill>
                  <a:schemeClr val="bg2">
                    <a:lumMod val="10000"/>
                  </a:schemeClr>
                </a:solidFill>
              </a:rPr>
              <a:t>;</a:t>
            </a:r>
          </a:p>
          <a:p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</a:rPr>
              <a:t>из </a:t>
            </a:r>
            <a:r>
              <a:rPr lang="ru-RU" sz="3200" dirty="0">
                <a:solidFill>
                  <a:schemeClr val="bg2">
                    <a:lumMod val="10000"/>
                  </a:schemeClr>
                </a:solidFill>
              </a:rPr>
              <a:t>них</a:t>
            </a:r>
            <a:r>
              <a:rPr lang="ru-RU" sz="3200" b="1" dirty="0">
                <a:solidFill>
                  <a:schemeClr val="bg2">
                    <a:lumMod val="10000"/>
                  </a:schemeClr>
                </a:solidFill>
              </a:rPr>
              <a:t> семинаров – </a:t>
            </a:r>
            <a:r>
              <a:rPr lang="ru-RU" sz="3200" dirty="0">
                <a:solidFill>
                  <a:schemeClr val="bg2">
                    <a:lumMod val="10000"/>
                  </a:schemeClr>
                </a:solidFill>
              </a:rPr>
              <a:t>4, </a:t>
            </a:r>
            <a:r>
              <a:rPr lang="ru-RU" sz="3200" b="1" dirty="0">
                <a:solidFill>
                  <a:schemeClr val="bg2">
                    <a:lumMod val="10000"/>
                  </a:schemeClr>
                </a:solidFill>
              </a:rPr>
              <a:t> круглых столов – 7,  мастер-классов –</a:t>
            </a:r>
            <a:r>
              <a:rPr lang="ru-RU" sz="3200" dirty="0">
                <a:solidFill>
                  <a:schemeClr val="bg2">
                    <a:lumMod val="10000"/>
                  </a:schemeClr>
                </a:solidFill>
              </a:rPr>
              <a:t> 9</a:t>
            </a:r>
            <a:r>
              <a:rPr lang="ru-RU" sz="3200" b="1" dirty="0">
                <a:solidFill>
                  <a:schemeClr val="bg2">
                    <a:lumMod val="10000"/>
                  </a:schemeClr>
                </a:solidFill>
              </a:rPr>
              <a:t>, </a:t>
            </a:r>
            <a:r>
              <a:rPr lang="ru-RU" sz="3200" dirty="0">
                <a:solidFill>
                  <a:schemeClr val="bg2">
                    <a:lumMod val="10000"/>
                  </a:schemeClr>
                </a:solidFill>
              </a:rPr>
              <a:t>другое (методический фестиваль,  конференция, авторская творческая мастерская, доклад, практикум, открытый урок, рабочая встреча творческой группы и </a:t>
            </a:r>
            <a:r>
              <a:rPr lang="ru-RU" sz="3200" dirty="0" smtClean="0">
                <a:solidFill>
                  <a:schemeClr val="bg2">
                    <a:lumMod val="10000"/>
                  </a:schemeClr>
                </a:solidFill>
              </a:rPr>
              <a:t>т.д</a:t>
            </a:r>
            <a:r>
              <a:rPr lang="ru-RU" sz="3200" dirty="0">
                <a:solidFill>
                  <a:schemeClr val="bg2">
                    <a:lumMod val="10000"/>
                  </a:schemeClr>
                </a:solidFill>
              </a:rPr>
              <a:t>.)- 11.</a:t>
            </a:r>
          </a:p>
        </p:txBody>
      </p:sp>
    </p:spTree>
    <p:extLst>
      <p:ext uri="{BB962C8B-B14F-4D97-AF65-F5344CB8AC3E}">
        <p14:creationId xmlns:p14="http://schemas.microsoft.com/office/powerpoint/2010/main" val="3723726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E\Rabochaya\Мои рисунки\My_new_fon_3\55-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1520" y="1196752"/>
            <a:ext cx="82089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/>
              <a:t>Выводы</a:t>
            </a:r>
            <a:r>
              <a:rPr lang="ru-RU" sz="2400" b="1" dirty="0"/>
              <a:t>:</a:t>
            </a:r>
            <a:endParaRPr lang="ru-RU" sz="2400" dirty="0"/>
          </a:p>
          <a:p>
            <a:pPr algn="just"/>
            <a:r>
              <a:rPr lang="ru-RU" sz="2400" dirty="0"/>
              <a:t>	</a:t>
            </a:r>
            <a:r>
              <a:rPr lang="ru-RU" sz="2400" dirty="0" smtClean="0"/>
              <a:t>Несмотря </a:t>
            </a:r>
            <a:r>
              <a:rPr lang="ru-RU" sz="2400" dirty="0"/>
              <a:t>на обновленный состав руководителей МО, постепенное их включение  в методическую и организационную  активность, считаю деятельность в реализации плана работы ГМО удовлетворительной. </a:t>
            </a:r>
            <a:endParaRPr lang="ru-RU" sz="2400" dirty="0" smtClean="0"/>
          </a:p>
          <a:p>
            <a:pPr algn="just"/>
            <a:r>
              <a:rPr lang="ru-RU" sz="2400" dirty="0" smtClean="0"/>
              <a:t>	По </a:t>
            </a:r>
            <a:r>
              <a:rPr lang="ru-RU" sz="2400" dirty="0"/>
              <a:t>отзывам педагогов, наблюдается  положительный  эффект от возобновления работы Кировского и Ленинского МО, Центрального и Железнодорожного МО в отдельности. Опыт показал, что укрупненные структурные единицы не функционируют в полной мере. </a:t>
            </a:r>
            <a:endParaRPr lang="ru-RU" sz="2400" dirty="0" smtClean="0"/>
          </a:p>
          <a:p>
            <a:pPr algn="just"/>
            <a:r>
              <a:rPr lang="ru-RU" sz="2400" dirty="0"/>
              <a:t>	</a:t>
            </a:r>
            <a:r>
              <a:rPr lang="ru-RU" sz="2400" dirty="0" smtClean="0"/>
              <a:t>Поэтому</a:t>
            </a:r>
            <a:r>
              <a:rPr lang="ru-RU" sz="2400" dirty="0"/>
              <a:t>, в целях улучшения методической </a:t>
            </a:r>
            <a:r>
              <a:rPr lang="ru-RU" sz="2400" dirty="0" smtClean="0"/>
              <a:t>  </a:t>
            </a:r>
          </a:p>
          <a:p>
            <a:pPr algn="just"/>
            <a:r>
              <a:rPr lang="ru-RU" sz="2400" dirty="0"/>
              <a:t> </a:t>
            </a:r>
            <a:r>
              <a:rPr lang="ru-RU" sz="2400" dirty="0" smtClean="0"/>
              <a:t>            деятельности </a:t>
            </a:r>
            <a:r>
              <a:rPr lang="ru-RU" sz="2400" dirty="0"/>
              <a:t>есть предложение разделить МО  </a:t>
            </a:r>
            <a:r>
              <a:rPr lang="ru-RU" sz="2400" dirty="0" smtClean="0"/>
              <a:t> </a:t>
            </a:r>
          </a:p>
          <a:p>
            <a:pPr algn="just"/>
            <a:r>
              <a:rPr lang="ru-RU" sz="2400" dirty="0"/>
              <a:t> </a:t>
            </a:r>
            <a:r>
              <a:rPr lang="ru-RU" sz="2400" dirty="0" smtClean="0"/>
              <a:t>                 Советского </a:t>
            </a:r>
            <a:r>
              <a:rPr lang="ru-RU" sz="2400" dirty="0"/>
              <a:t>района на </a:t>
            </a:r>
            <a:r>
              <a:rPr lang="ru-RU" sz="2400" dirty="0" smtClean="0"/>
              <a:t>ОМО: «</a:t>
            </a:r>
            <a:r>
              <a:rPr lang="ru-RU" sz="2400" dirty="0" err="1" smtClean="0"/>
              <a:t>Взлетка</a:t>
            </a:r>
            <a:r>
              <a:rPr lang="ru-RU" sz="2400" dirty="0" smtClean="0"/>
              <a:t>. Северный»,  </a:t>
            </a:r>
          </a:p>
          <a:p>
            <a:pPr algn="just"/>
            <a:r>
              <a:rPr lang="ru-RU" sz="2400" dirty="0"/>
              <a:t> </a:t>
            </a:r>
            <a:r>
              <a:rPr lang="ru-RU" sz="2400" dirty="0" smtClean="0"/>
              <a:t>                  «Солнечный</a:t>
            </a:r>
            <a:r>
              <a:rPr lang="ru-RU" sz="2400" dirty="0"/>
              <a:t>» и «Роща</a:t>
            </a:r>
            <a:r>
              <a:rPr lang="ru-RU" sz="2400" dirty="0" smtClean="0"/>
              <a:t>».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083379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E\Rabochaya\Мои рисунки\My_new_fon_3\55-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" y="764704"/>
            <a:ext cx="9143999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 Планирование деятельности ГМО на 2018-2019 учебный год</a:t>
            </a:r>
          </a:p>
          <a:p>
            <a:r>
              <a:rPr lang="ru-RU" sz="2000" b="1" dirty="0" smtClean="0"/>
              <a:t>Методическая </a:t>
            </a:r>
            <a:r>
              <a:rPr lang="ru-RU" sz="2000" b="1" dirty="0"/>
              <a:t>тема:</a:t>
            </a:r>
            <a:endParaRPr lang="ru-RU" sz="2000" dirty="0"/>
          </a:p>
          <a:p>
            <a:r>
              <a:rPr lang="ru-RU" sz="2000" dirty="0" smtClean="0"/>
              <a:t>      Профессиональная </a:t>
            </a:r>
            <a:r>
              <a:rPr lang="ru-RU" sz="2000" dirty="0"/>
              <a:t>компетентность  в преподавании предметной области «Искусство».</a:t>
            </a:r>
          </a:p>
          <a:p>
            <a:r>
              <a:rPr lang="ru-RU" sz="2000" b="1" dirty="0"/>
              <a:t>Цель:</a:t>
            </a:r>
            <a:endParaRPr lang="ru-RU" sz="2000" dirty="0"/>
          </a:p>
          <a:p>
            <a:pPr algn="just"/>
            <a:r>
              <a:rPr lang="ru-RU" sz="2000" dirty="0" smtClean="0"/>
              <a:t>      Повышение </a:t>
            </a:r>
            <a:r>
              <a:rPr lang="ru-RU" sz="2000" dirty="0"/>
              <a:t>профессиональной компетентности преподавателей предметной области «Искусство» через внедрение и реализацию эффективных образовательных технологий.</a:t>
            </a:r>
          </a:p>
          <a:p>
            <a:r>
              <a:rPr lang="ru-RU" sz="2000" dirty="0"/>
              <a:t> </a:t>
            </a:r>
            <a:r>
              <a:rPr lang="ru-RU" sz="2000" b="1" dirty="0"/>
              <a:t>Задачи:</a:t>
            </a:r>
            <a:endParaRPr lang="ru-RU" sz="2000" dirty="0"/>
          </a:p>
          <a:p>
            <a:pPr lvl="0" algn="just"/>
            <a:r>
              <a:rPr lang="ru-RU" sz="2000" dirty="0" smtClean="0"/>
              <a:t>       Создание </a:t>
            </a:r>
            <a:r>
              <a:rPr lang="ru-RU" sz="2000" dirty="0"/>
              <a:t>условий организации взаимодействия со специалистами учреждений повышения квалификации и высшего профессионального образования, дополнительного образования по освоению передовых образовательных технологий.</a:t>
            </a:r>
          </a:p>
          <a:p>
            <a:pPr lvl="0"/>
            <a:r>
              <a:rPr lang="ru-RU" sz="2000" dirty="0"/>
              <a:t> </a:t>
            </a:r>
            <a:r>
              <a:rPr lang="ru-RU" sz="2000" dirty="0" smtClean="0"/>
              <a:t>      Создание </a:t>
            </a:r>
            <a:r>
              <a:rPr lang="ru-RU" sz="2000" dirty="0"/>
              <a:t>условий для обмена опытом педагогов-носителей инновационных педагогических практик, реализующих эффективные образовательные </a:t>
            </a:r>
            <a:r>
              <a:rPr lang="ru-RU" sz="2000" dirty="0" smtClean="0"/>
              <a:t>                     								технологии</a:t>
            </a:r>
            <a:r>
              <a:rPr lang="ru-RU" sz="2000" dirty="0"/>
              <a:t>. </a:t>
            </a:r>
          </a:p>
          <a:p>
            <a:pPr lvl="0"/>
            <a:r>
              <a:rPr lang="ru-RU" sz="2000" dirty="0" smtClean="0"/>
              <a:t>		Организация </a:t>
            </a:r>
            <a:r>
              <a:rPr lang="ru-RU" sz="2000" dirty="0"/>
              <a:t>мест предъявления результатов педагогической и </a:t>
            </a:r>
            <a:endParaRPr lang="ru-RU" sz="2000" dirty="0" smtClean="0"/>
          </a:p>
          <a:p>
            <a:pPr lvl="0"/>
            <a:r>
              <a:rPr lang="ru-RU" sz="2000" dirty="0" smtClean="0"/>
              <a:t>			творческой </a:t>
            </a:r>
            <a:r>
              <a:rPr lang="ru-RU" sz="2000" dirty="0"/>
              <a:t>деятельности педагогов и обучающихся.  </a:t>
            </a:r>
          </a:p>
        </p:txBody>
      </p:sp>
    </p:spTree>
    <p:extLst>
      <p:ext uri="{BB962C8B-B14F-4D97-AF65-F5344CB8AC3E}">
        <p14:creationId xmlns:p14="http://schemas.microsoft.com/office/powerpoint/2010/main" val="3601229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E\Rabochaya\Мои рисунки\My_new_fon_3\55-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" y="1268760"/>
            <a:ext cx="914399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/>
              <a:t>Запланированные СО-бытия:</a:t>
            </a:r>
          </a:p>
          <a:p>
            <a:r>
              <a:rPr lang="ru-RU" sz="3600" b="1" dirty="0" smtClean="0"/>
              <a:t>Презентации опыта работы</a:t>
            </a:r>
          </a:p>
          <a:p>
            <a:r>
              <a:rPr lang="ru-RU" sz="3600" b="1" dirty="0" smtClean="0"/>
              <a:t>(мастер-классы, открытые уроки и т.д.) </a:t>
            </a:r>
          </a:p>
          <a:p>
            <a:r>
              <a:rPr lang="ru-RU" sz="3600" b="1" dirty="0" smtClean="0"/>
              <a:t>Фестиваль творческих проектов</a:t>
            </a:r>
          </a:p>
          <a:p>
            <a:r>
              <a:rPr lang="ru-RU" sz="3600" b="1" dirty="0" smtClean="0"/>
              <a:t>Городская олимпиада по музыке</a:t>
            </a:r>
          </a:p>
          <a:p>
            <a:r>
              <a:rPr lang="ru-RU" sz="3600" b="1" dirty="0" smtClean="0"/>
              <a:t>Конкурс-игра по творчеству С. Рахманинова</a:t>
            </a:r>
            <a:endParaRPr lang="ru-RU" sz="3600" b="1" dirty="0"/>
          </a:p>
        </p:txBody>
      </p:sp>
    </p:spTree>
    <p:extLst>
      <p:ext uri="{BB962C8B-B14F-4D97-AF65-F5344CB8AC3E}">
        <p14:creationId xmlns:p14="http://schemas.microsoft.com/office/powerpoint/2010/main" val="3420545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E\Rabochaya\Мои рисунки\My_new_fon_3\55-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" y="1484784"/>
            <a:ext cx="9143999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/>
              <a:t>АКТУАЛЬНО!</a:t>
            </a:r>
          </a:p>
          <a:p>
            <a:pPr algn="just"/>
            <a:r>
              <a:rPr lang="ru-RU" sz="3200" dirty="0" smtClean="0"/>
              <a:t>1.Работа в жюри муниципального этапа Всероссийской олимпиады школьников.</a:t>
            </a:r>
          </a:p>
          <a:p>
            <a:pPr algn="just"/>
            <a:r>
              <a:rPr lang="ru-RU" sz="3200" dirty="0" smtClean="0"/>
              <a:t>2.Внедрение эффективных техник оценивания.</a:t>
            </a:r>
          </a:p>
          <a:p>
            <a:pPr algn="just"/>
            <a:r>
              <a:rPr lang="ru-RU" sz="3200" dirty="0" smtClean="0"/>
              <a:t>3.Результаты реализации программ внеурочной деятельности.</a:t>
            </a:r>
            <a:endParaRPr lang="ru-RU" sz="3200" dirty="0"/>
          </a:p>
          <a:p>
            <a:pPr algn="just"/>
            <a:r>
              <a:rPr lang="ru-RU" sz="3200" dirty="0" smtClean="0"/>
              <a:t>4.Предложение -поделиться опытом работы с                      		коллегами из Ачинска.</a:t>
            </a:r>
          </a:p>
          <a:p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985009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D:\E\Rabochaya\Мои рисунки\My_new_fon_3\55-3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" y="1"/>
            <a:ext cx="9143999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95536" y="1484784"/>
            <a:ext cx="835292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accent2">
                    <a:lumMod val="50000"/>
                  </a:schemeClr>
                </a:solidFill>
              </a:rPr>
              <a:t>Желаю всем здоровья и творческого педагогического вдохновения!</a:t>
            </a:r>
            <a:endParaRPr lang="ru-RU" sz="54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13062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291</Words>
  <Application>Microsoft Office PowerPoint</Application>
  <PresentationFormat>Экран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Тюлина Светлана Анатольевна</dc:creator>
  <cp:lastModifiedBy>Татьяна Копылова</cp:lastModifiedBy>
  <cp:revision>8</cp:revision>
  <dcterms:created xsi:type="dcterms:W3CDTF">2018-08-25T08:04:54Z</dcterms:created>
  <dcterms:modified xsi:type="dcterms:W3CDTF">2018-08-29T09:32:56Z</dcterms:modified>
</cp:coreProperties>
</file>