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1"/>
  </p:notesMasterIdLst>
  <p:sldIdLst>
    <p:sldId id="272" r:id="rId2"/>
    <p:sldId id="281" r:id="rId3"/>
    <p:sldId id="273" r:id="rId4"/>
    <p:sldId id="275" r:id="rId5"/>
    <p:sldId id="279" r:id="rId6"/>
    <p:sldId id="277" r:id="rId7"/>
    <p:sldId id="282" r:id="rId8"/>
    <p:sldId id="283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13" autoAdjust="0"/>
    <p:restoredTop sz="83964" autoAdjust="0"/>
  </p:normalViewPr>
  <p:slideViewPr>
    <p:cSldViewPr>
      <p:cViewPr varScale="1">
        <p:scale>
          <a:sx n="61" d="100"/>
          <a:sy n="61" d="100"/>
        </p:scale>
        <p:origin x="-170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D7B717-E932-4DB3-9C69-9B32C98E858F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E8CDE8-BF1F-43E8-83FD-21B88C0D6D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196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8CDE8-BF1F-43E8-83FD-21B88C0D6D0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31.10.2016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64096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800" dirty="0" smtClean="0"/>
          </a:p>
          <a:p>
            <a:pPr algn="ctr"/>
            <a:endParaRPr lang="ru-RU" sz="2800" dirty="0" smtClean="0"/>
          </a:p>
          <a:p>
            <a:pPr algn="ctr"/>
            <a:endParaRPr lang="ru-RU" sz="3200" dirty="0" smtClean="0">
              <a:solidFill>
                <a:schemeClr val="accent1"/>
              </a:solidFill>
            </a:endParaRPr>
          </a:p>
          <a:p>
            <a:pPr algn="ctr"/>
            <a:r>
              <a:rPr lang="ru-RU" sz="4400" dirty="0" smtClean="0">
                <a:solidFill>
                  <a:schemeClr val="accent1"/>
                </a:solidFill>
              </a:rPr>
              <a:t>«Обеспечение безопасности при организации и проведении физкультурных и спортивных мероприятий»</a:t>
            </a:r>
          </a:p>
          <a:p>
            <a:endParaRPr lang="ru-RU" sz="2800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endParaRPr lang="ru-RU" sz="2800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endParaRPr lang="ru-RU" sz="2800" dirty="0" smtClean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endParaRPr lang="ru-RU" sz="1400" i="1" dirty="0" smtClean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764704"/>
            <a:ext cx="81369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chemeClr val="accent1"/>
              </a:buClr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Классификация причин несчастных случаев по влияющим на них факторам</a:t>
            </a:r>
          </a:p>
          <a:p>
            <a:pPr algn="ctr">
              <a:buClr>
                <a:schemeClr val="accent1"/>
              </a:buClr>
            </a:pPr>
            <a:endParaRPr lang="ru-RU" sz="3200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Объективные (организационно-методические, технические, санитарно-гигиенические)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endParaRPr lang="ru-RU" sz="3200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Субъективные (психофизиологические)</a:t>
            </a:r>
          </a:p>
          <a:p>
            <a:pPr algn="ctr">
              <a:buClr>
                <a:schemeClr val="accent1"/>
              </a:buClr>
            </a:pPr>
            <a:endParaRPr lang="ru-RU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algn="ctr">
              <a:buClr>
                <a:schemeClr val="accent1"/>
              </a:buClr>
            </a:pPr>
            <a:endParaRPr lang="ru-RU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395536" y="476673"/>
            <a:ext cx="8496944" cy="590465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1600" b="1" dirty="0" smtClean="0">
              <a:solidFill>
                <a:srgbClr val="1F497D">
                  <a:lumMod val="60000"/>
                  <a:lumOff val="40000"/>
                </a:srgbClr>
              </a:solidFill>
              <a:cs typeface="Times New Roman" panose="02020603050405020304" pitchFamily="18" charset="0"/>
            </a:endParaRPr>
          </a:p>
          <a:p>
            <a:pPr marL="0" indent="0" algn="ctr">
              <a:buClr>
                <a:schemeClr val="accent1"/>
              </a:buClr>
              <a:buNone/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Организационно-методические: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или некачественное проведение инструктажей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инструкций по охране труда и технике безопасности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методики преподавания предмета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Недостатки в организации образовательного процесса</a:t>
            </a:r>
          </a:p>
          <a:p>
            <a:pPr>
              <a:buClr>
                <a:schemeClr val="accent1"/>
              </a:buCl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Низкая дисциплина</a:t>
            </a:r>
          </a:p>
          <a:p>
            <a:pPr>
              <a:buClr>
                <a:schemeClr val="accent1"/>
              </a:buClr>
              <a:buNone/>
            </a:pPr>
            <a:r>
              <a:rPr lang="ru-RU" sz="3600" b="1" dirty="0" smtClean="0"/>
              <a:t> </a:t>
            </a:r>
            <a:endParaRPr lang="ru-RU" sz="3600" dirty="0" smtClean="0"/>
          </a:p>
          <a:p>
            <a:pPr marL="0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 smtClean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115888"/>
            <a:ext cx="8229600" cy="3607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22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1"/>
            <a:ext cx="856895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31B6FD"/>
              </a:buClr>
              <a:buSzPct val="100000"/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Технические:</a:t>
            </a:r>
          </a:p>
          <a:p>
            <a:pPr lvl="0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Неисправность спортивного оборудования</a:t>
            </a:r>
          </a:p>
          <a:p>
            <a:pPr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сертификатов соответствия и качества на поставленное оборудование и инвентарь</a:t>
            </a:r>
          </a:p>
          <a:p>
            <a:pPr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требований воздушно-теплового режима и освещения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актов приемки образовательной организации к новому учебному году (акты приемки спортивной базы, малых спортивных форм и т.д.)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актов проведения испытания оборудования, инвентаря и вентиляционных устройств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6672"/>
            <a:ext cx="799288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31B6FD"/>
              </a:buClr>
              <a:buSzPct val="100000"/>
            </a:pPr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Санитарно-гигиенические: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требований к территории образовательной организации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требований к режиму образовательного процесса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требований к организации медицинского обслуживания и прохождения медицинских осмотров работниками образовательной организации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Нарушение требований к организации занятий физической культурой и спортом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Отсутствие аптечек на местах проведения занятий</a:t>
            </a:r>
            <a:endParaRPr lang="ru-RU" sz="2000" b="1" dirty="0" smtClean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Психофизиологические: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Снижение внимания, повышенная утомляемость обучающихся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Конфликтные ситуации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Импульсивный характер реагирования обучающихся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Кратковременность реакции поведения обучающихся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Высокий уровень к </a:t>
            </a:r>
            <a:r>
              <a:rPr lang="ru-RU" sz="2800" dirty="0" err="1" smtClean="0">
                <a:solidFill>
                  <a:schemeClr val="accent1"/>
                </a:solidFill>
                <a:cs typeface="Times New Roman" panose="02020603050405020304" pitchFamily="18" charset="0"/>
              </a:rPr>
              <a:t>девиантному</a:t>
            </a: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поведению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Недооценка опасности и риска</a:t>
            </a:r>
          </a:p>
          <a:p>
            <a:pPr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Недостаточная координация движений и скорости двигательных реакций</a:t>
            </a:r>
          </a:p>
          <a:p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85689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Основные  направления в профилактике</a:t>
            </a:r>
          </a:p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 детского травматизма</a:t>
            </a:r>
          </a:p>
          <a:p>
            <a:pPr algn="ctr"/>
            <a:endParaRPr lang="ru-RU" sz="2400" dirty="0" smtClean="0"/>
          </a:p>
          <a:p>
            <a:pPr marL="457200" lvl="0" indent="-45720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Создание </a:t>
            </a:r>
            <a:r>
              <a:rPr lang="ru-RU" sz="2400" dirty="0" err="1" smtClean="0">
                <a:solidFill>
                  <a:schemeClr val="accent1"/>
                </a:solidFill>
                <a:cs typeface="Times New Roman" panose="02020603050405020304" pitchFamily="18" charset="0"/>
              </a:rPr>
              <a:t>травмобезопасной</a:t>
            </a: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 среды во время образовательного процесса</a:t>
            </a:r>
          </a:p>
          <a:p>
            <a:pPr marL="457200" lvl="0" indent="-45720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Выработка у обучающихся безопасного  поведения в различных жизненных ситуациях</a:t>
            </a:r>
          </a:p>
          <a:p>
            <a:pPr marL="457200" lvl="0" indent="-45720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Закаливание и физическое развитие обучающихся, направленное на укрепление опорно-двигательного аппарата и выработку координации движения</a:t>
            </a:r>
          </a:p>
          <a:p>
            <a:pPr marL="457200" lvl="0" indent="-45720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Проведение мероприятий по профилактике, используя принцип дифференцированного подхода к обучающемуся, с учетом его возрастных особенностей</a:t>
            </a:r>
          </a:p>
          <a:p>
            <a:pPr marL="457200" lvl="0" indent="-45720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4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Планирование мероприятий по профилактике травматизма для обучающихся с учетом всех видов травматизма</a:t>
            </a:r>
            <a:endParaRPr lang="ru-RU" sz="24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1"/>
            <a:ext cx="8568952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Основные  направления в профилактике</a:t>
            </a:r>
          </a:p>
          <a:p>
            <a:pPr algn="ctr"/>
            <a:r>
              <a:rPr lang="ru-RU" sz="2800" dirty="0" smtClean="0">
                <a:solidFill>
                  <a:schemeClr val="accent1"/>
                </a:solidFill>
              </a:rPr>
              <a:t> детского травматизма</a:t>
            </a:r>
          </a:p>
          <a:p>
            <a:pPr algn="ctr"/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Выбор методов, средств обучения и воспитания обучающихся с учетом возрастных особенностей и задачами профилактики травматизма среди детей каждой возрастной группы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Проведение мероприятий по профилактике детского травматизм для родителей обучающихся, педагогического и технического персонала образовательной организации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Межведомственное сотрудничество в вопросах профилактики травматизма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Профилактика травматизма с обучающимися  при занятиях физической культурой и спортом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Строгое соблюдение метрологических условий при проведении уроков физической культуры</a:t>
            </a:r>
          </a:p>
          <a:p>
            <a:pPr lvl="0" algn="just">
              <a:buClr>
                <a:schemeClr val="accent1"/>
              </a:buClr>
              <a:buSzPct val="100000"/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accent1"/>
                </a:solidFill>
                <a:cs typeface="Times New Roman" panose="02020603050405020304" pitchFamily="18" charset="0"/>
              </a:rPr>
              <a:t>Умение оказывать первую помощь  до оказания медицинской помощи пострадавшему обучающемуся</a:t>
            </a:r>
            <a:endParaRPr lang="ru-RU" sz="2200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700808"/>
            <a:ext cx="64087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Благодарим за СОТРУДНИЧЕСТВО !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1517</TotalTime>
  <Words>338</Words>
  <Application>Microsoft Office PowerPoint</Application>
  <PresentationFormat>Экран (4:3)</PresentationFormat>
  <Paragraphs>59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Методические рекомендации по оформлению раздела ВФСК ГТО  и его наполнения на интернет-сайте общеобразовательного учреждения</dc:title>
  <dc:creator>Пользователь</dc:creator>
  <cp:lastModifiedBy>Comp</cp:lastModifiedBy>
  <cp:revision>271</cp:revision>
  <dcterms:created xsi:type="dcterms:W3CDTF">2016-02-05T08:39:59Z</dcterms:created>
  <dcterms:modified xsi:type="dcterms:W3CDTF">2016-10-31T07:43:29Z</dcterms:modified>
</cp:coreProperties>
</file>