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307" r:id="rId3"/>
    <p:sldId id="342" r:id="rId4"/>
    <p:sldId id="333" r:id="rId5"/>
    <p:sldId id="319" r:id="rId6"/>
    <p:sldId id="344" r:id="rId7"/>
    <p:sldId id="321" r:id="rId8"/>
    <p:sldId id="351" r:id="rId9"/>
    <p:sldId id="350" r:id="rId10"/>
    <p:sldId id="349" r:id="rId11"/>
    <p:sldId id="348" r:id="rId12"/>
    <p:sldId id="347" r:id="rId13"/>
    <p:sldId id="323" r:id="rId14"/>
    <p:sldId id="277" r:id="rId15"/>
    <p:sldId id="352" r:id="rId16"/>
    <p:sldId id="293" r:id="rId17"/>
    <p:sldId id="353" r:id="rId18"/>
    <p:sldId id="294" r:id="rId19"/>
    <p:sldId id="295" r:id="rId20"/>
    <p:sldId id="296" r:id="rId21"/>
    <p:sldId id="354" r:id="rId22"/>
    <p:sldId id="297" r:id="rId23"/>
    <p:sldId id="346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  <a:srgbClr val="DFB9D2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758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2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D70A54B-5DD5-446B-BA2C-7B2E51A04B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1299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2694C30-D0F6-42F5-A353-AC0D13B8C69C}" type="slidenum">
              <a:rPr lang="ru-RU" altLang="ru-RU" smtClean="0"/>
              <a:pPr eaLnBrk="1" hangingPunct="1">
                <a:spcBef>
                  <a:spcPct val="0"/>
                </a:spcBef>
              </a:pPr>
              <a:t>1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76200"/>
            <a:ext cx="7086600" cy="91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917575"/>
            <a:ext cx="6400800" cy="530225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77000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AF61B-C42B-4000-B9E9-0C1587AD5A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271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E70F0-99A8-432E-9296-3392CE8932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666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000750" y="76200"/>
            <a:ext cx="1847850" cy="6172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5391150" cy="6172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9D6B5-B0AB-4A68-8EB1-A8289CAC19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508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949FA-35E1-4518-9766-25560D8C44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656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4B95A-A7C8-4C3F-86DC-10328FFFB0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146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3619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29100" y="1447800"/>
            <a:ext cx="3619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7E13F-0696-45FC-B40F-E9A2E92C12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440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DA4CF-65D6-4122-BC48-FCAB90A485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155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1BEE5-4516-4AF6-B67A-007D754A93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54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D16ED-22B9-424C-A489-4E92FC2C4E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54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0CDD3-F5AB-420E-B37A-414A2008F2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462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C9570-A3CA-4C9D-9032-385AA13839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17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7391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7391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44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477000"/>
            <a:ext cx="2438400" cy="244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15000" y="6477000"/>
            <a:ext cx="2133600" cy="244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DD2B1B0-B001-4C85-9FCB-0D420C5680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2"/>
          <p:cNvSpPr>
            <a:spLocks noGrp="1"/>
          </p:cNvSpPr>
          <p:nvPr>
            <p:ph type="ctrTitle"/>
          </p:nvPr>
        </p:nvSpPr>
        <p:spPr>
          <a:xfrm>
            <a:off x="838200" y="0"/>
            <a:ext cx="7315200" cy="1447800"/>
          </a:xfrm>
        </p:spPr>
        <p:txBody>
          <a:bodyPr/>
          <a:lstStyle/>
          <a:p>
            <a:pPr eaLnBrk="1" hangingPunct="1"/>
            <a:r>
              <a:rPr lang="ru-RU" altLang="ru-RU" smtClean="0"/>
              <a:t>Секция учителей иностранных языков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pPr eaLnBrk="1" hangingPunct="1"/>
            <a:r>
              <a:rPr lang="ru-RU" altLang="ru-RU" sz="4000" smtClean="0"/>
              <a:t>Итоги работы РМО 2017-2018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295400"/>
          <a:ext cx="914400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3429000"/>
                <a:gridCol w="990600"/>
                <a:gridCol w="1981200"/>
                <a:gridCol w="914400"/>
              </a:tblGrid>
              <a:tr h="449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Районная олимпиада 7-8 классов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олимпиада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5.02.18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Учащиеся 7-8 классов школ района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 60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38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Песня на английском языке «Искусство и культурное наследие»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Конкурс песни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24.02.18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Учащиеся 2-11 классов школ района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 35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985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« День Святого Патрика в англоговорящих странах»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Семинар с участием волонтеров международного благотворительного проекта “</a:t>
                      </a: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Carelift</a:t>
                      </a: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из Америки 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Проведение уроков в 8-11 классах школ района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14.02.18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Учителя английского языка, учащиеся 8-11 классов Гимназии №14, МБОУ СШ №45, МБОУ СШ 97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                               21 учитель;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180 учащихся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477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«Групповая работа как способ   реализации активности учащихся для развития личностых и мета предметных  результатов»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Мастер-класс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16.02.18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Учителя района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13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231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«Целеполагание как этап современного урока по английскому языку в соответствии с требованиями ФГОС»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Мастер класс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28.02.18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Учителя района и города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15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6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«Масленица»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квест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17.02.18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Учащиеся 7-8 классов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32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38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«Техники снижения риска профессионального выгорания»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Семинар-практикум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13.03.18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Учителя района и города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    10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pPr eaLnBrk="1" hangingPunct="1"/>
            <a:r>
              <a:rPr lang="ru-RU" altLang="ru-RU" sz="4000" smtClean="0"/>
              <a:t>Итоги работы РМО 2017-2018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295400"/>
          <a:ext cx="914400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1905000"/>
                <a:gridCol w="914400"/>
                <a:gridCol w="1447800"/>
                <a:gridCol w="1828800"/>
              </a:tblGrid>
              <a:tr h="4572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Мониторинг в системе оценивания при новых образовательных стандартах»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Обучающий семинар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14.03.18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Руководители ШМО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14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“Treasure Hunt”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Конкурс для учащихся 4-5 классов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13.04.18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Учащиеся 4-5 классов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32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«Поэтический источник»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Литературный конкурс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16.04.18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Учащиеся 2-8 классов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48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«Анализ работы методического объединения»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Итоговое заседание РМО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18.05.18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16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34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Железнодорожный район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58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Организационное заседание учителей ИЯ «Анализ 2016-17 учебного года. Планирование 2017-18»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Круглый стол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7.09.2017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Учителя района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11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58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Роль интегрированных уроков в обучении.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Система подготовки к ОГЭ и ЕГЭ. Типичные ошибки.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Семинар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Семинар-практикум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2.11.17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6.12.17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Учителя района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Учителя района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15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13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Пробный письменный экзамен по английскому языку для 9, 11 классов.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Экзамен-пробник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17.02.18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Учителя района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13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Районная олимпиада для учащихся 2-4 классов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олимпиада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16.03.18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Учителя района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 преподавателей,</a:t>
                      </a: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75 учащихся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Работа с одаренными детьми- тяжелый, но благодарный труд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Педагогическая мастерская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22.03.18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Учителя района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15 преподавателей</a:t>
                      </a: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54 учащихся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Итоговое заседание РМО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Круглый стол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25.04.18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Руководители ШМО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       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pPr eaLnBrk="1" hangingPunct="1"/>
            <a:r>
              <a:rPr lang="ru-RU" altLang="ru-RU" sz="4000" smtClean="0"/>
              <a:t>Итоги работы РМО 2017-2018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219200"/>
          <a:ext cx="9144000" cy="5538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8200"/>
                <a:gridCol w="1600200"/>
                <a:gridCol w="1143000"/>
                <a:gridCol w="1219200"/>
                <a:gridCol w="533400"/>
              </a:tblGrid>
              <a:tr h="4907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Октябрьский район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6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Заседание РМО по планированию на текущий учебный год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Круглый стол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05.09.2017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Руководители РМО, ОМО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   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6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Как встроить подготовку к ОГЭ в уроки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Обучающий семинар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17.11.2017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Учителя школ района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  12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13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Заседание РМО по теме «Подведение итогов участия школ и учителей в районных и городских мероприятиях.   Выявление причин низкой активности. Обсуждение путей изменения сложившейся ситуации».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Круглый стол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27.12.2017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Руководители РМО, ОМО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   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6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Интеллектуальная игра по лингвистике и страноведению «Своя игра» на французском языке, 5 класс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Игра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27. 01.2018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Учащиеся 5 классов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 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6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Заседание РМО по теме «Подготовка к районной олимпиаде по английскому языку для учащихся 2-6 классов»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Круглый стол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17.01.2018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Представители школ района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  17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6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Музыкальный фестиваль немецкой песни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Конкурс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16.02.2018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Учащиеся 5-11 классов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  30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6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Олимпиада для 2-6 классов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Олимпиада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17.02.2018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Учащиеся 2-6 классов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 120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6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Интеллектуальная игра по лингвистике и страноведению «Своя игра» на английском языке.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Игра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28.03.2018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Учащиеся 5 класса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  40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6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Фестиваль «Восток – Запад»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Конкурс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10.04.2018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Учащиеся 5-11 классов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  60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6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Викторина «Обо всём на свете»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Викторина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21.04.2018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Учащиеся 8-11 классов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  30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6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Итоговое заседание РМО «Как вовлечь каждого учителя в методическую работу.  План работы на следующий учебный год.»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Круглый стол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15.05.2018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Руководители РМО, ШМО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        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Итоги работы РМО 2017-2018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24000" y="3182938"/>
          <a:ext cx="6096000" cy="192087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1920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0" y="1219200"/>
          <a:ext cx="9144000" cy="5635625"/>
        </p:xfrm>
        <a:graphic>
          <a:graphicData uri="http://schemas.openxmlformats.org/drawingml/2006/table">
            <a:tbl>
              <a:tblPr/>
              <a:tblGrid>
                <a:gridCol w="4191000"/>
                <a:gridCol w="1828800"/>
                <a:gridCol w="1066800"/>
                <a:gridCol w="1066800"/>
                <a:gridCol w="990600"/>
              </a:tblGrid>
              <a:tr h="388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Кировский район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«Особенности составления и написания адаптированных рабочих программ по иностранному языку (инклюзивное образование)» 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Информационно-методический семинар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15.11.2017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Педагоги, работающие с ОВЗ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 12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</a:tr>
              <a:tr h="88423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«Использование возможностей электронного журнала для организации обратной связи и повышения мотивации к самостоятельной работе учащихся в образовательной области «Иностранный язык»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Практикум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17.01.2018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Учителя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 10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</a:tr>
              <a:tr h="132556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Районная олимпиада по иностранным языкам младших школьников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олимпиада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10.03.2018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Учащиеся 2-4 классов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75 учащихся,  16 педагогов (жюри и составители заданий)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«Обобщение опыта успешной деятельности по составлению технологических карт урока иностранного языка на этапах ООО и НОО»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Методический семинар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21.03.2018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Учителя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  11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Советский район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D1B1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«Сообща мы сможем все, выстраиваем единую рабочую линию на год»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D1B1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Заседание РМО №1 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13.09.17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Учителя Советского района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  8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D1B1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Использование современных технологий в рамках ФГОС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D1B1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Мастер-класс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10.10.2017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Учителя Советского района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10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hangingPunct="1"/>
            <a:r>
              <a:rPr lang="ru-RU" altLang="ru-RU" sz="4000" smtClean="0"/>
              <a:t>Итоги работы РМО 2017-2018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295400"/>
          <a:ext cx="9144000" cy="5564188"/>
        </p:xfrm>
        <a:graphic>
          <a:graphicData uri="http://schemas.openxmlformats.org/drawingml/2006/table">
            <a:tbl>
              <a:tblPr/>
              <a:tblGrid>
                <a:gridCol w="3505200"/>
                <a:gridCol w="1447800"/>
                <a:gridCol w="1066800"/>
                <a:gridCol w="2286000"/>
                <a:gridCol w="838200"/>
              </a:tblGrid>
              <a:tr h="447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«Статьи и публикации, как способ обобщения и распространения педагогического опыта» (+МП)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Обучающий семинар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22.10.2017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Учителя Советского района 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 25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080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«Совершенствование качества преподавания ИЯ через введение в практику методического обеспечения уроков, новых методических приёмов и средств обучения» (+МП)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Круглый стол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22.10.2017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Учителя Советского района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18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</a:tr>
              <a:tr h="909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«Совершенствование качества преподавания ИЯ через введение в практику методического обеспечения уроков, новых методических приёмов и средств обучения» (+МП)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D1B1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Открытое заседание 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РМО № 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22.11.2017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Учителя Советского района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 17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«Облачная система и ее возможности»  </a:t>
                      </a:r>
                      <a:r>
                        <a:rPr kumimoji="0" lang="ru-RU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мастер класс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10.01.2018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Учителя Советского района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 7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D1B1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“Приоритетные направления в обучении иностранным языкам и проблемы их реализации в рамках работы с детьми с ОВЗ”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D1B1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Открытое заседание РМО № 3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17.01.2018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Учителя Советского района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  16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«Типы упражнений направленные на развитие УУД»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Методический мост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7.02.2018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Учителя Советского района (с упором на МП)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18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”Эврика”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III научно практическая конференция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8.02.2018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Ученики Советского района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25 (уч-ся и учителя)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Районная олимпиада по английскому языку в начальной школе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олимпиада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10.02.2018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Учащиеся 2-4 классв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60 уч-ся,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 учителей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Итоги прошедшего учебного года: сбывшиеся и несбывшиеся надежды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Открытое заседание РМО № 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25.04.2018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Учителя Советского района 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 7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</a:tr>
            </a:tbl>
          </a:graphicData>
        </a:graphic>
      </p:graphicFrame>
      <p:sp>
        <p:nvSpPr>
          <p:cNvPr id="16449" name="Прямоугольник 4"/>
          <p:cNvSpPr>
            <a:spLocks noChangeArrowheads="1"/>
          </p:cNvSpPr>
          <p:nvPr/>
        </p:nvSpPr>
        <p:spPr bwMode="auto">
          <a:xfrm>
            <a:off x="2873375" y="3244850"/>
            <a:ext cx="3397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chemeClr val="tx1"/>
                </a:solidFill>
              </a:rPr>
              <a:t>Итоги работы РМО 2017-2018</a:t>
            </a:r>
          </a:p>
        </p:txBody>
      </p:sp>
      <p:sp>
        <p:nvSpPr>
          <p:cNvPr id="16450" name="Прямоугольник 5"/>
          <p:cNvSpPr>
            <a:spLocks noChangeArrowheads="1"/>
          </p:cNvSpPr>
          <p:nvPr/>
        </p:nvSpPr>
        <p:spPr bwMode="auto">
          <a:xfrm>
            <a:off x="2873375" y="3244850"/>
            <a:ext cx="3397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chemeClr val="tx1"/>
                </a:solidFill>
              </a:rPr>
              <a:t>Итоги работы РМО 2017-2018</a:t>
            </a:r>
          </a:p>
        </p:txBody>
      </p:sp>
      <p:sp>
        <p:nvSpPr>
          <p:cNvPr id="16451" name="Прямоугольник 6"/>
          <p:cNvSpPr>
            <a:spLocks noChangeArrowheads="1"/>
          </p:cNvSpPr>
          <p:nvPr/>
        </p:nvSpPr>
        <p:spPr bwMode="auto">
          <a:xfrm>
            <a:off x="2873375" y="3244850"/>
            <a:ext cx="3397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chemeClr val="tx1"/>
                </a:solidFill>
              </a:rPr>
              <a:t>Итоги работы РМО 2017-2018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066800"/>
          </a:xfrm>
        </p:spPr>
        <p:txBody>
          <a:bodyPr/>
          <a:lstStyle/>
          <a:p>
            <a:r>
              <a:rPr lang="ru-RU" altLang="ru-RU" sz="4000" smtClean="0"/>
              <a:t>Тема работы ГМО в 2018-2019 году</a:t>
            </a: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4000" i="1" smtClean="0">
                <a:latin typeface="Calibri" pitchFamily="34" charset="0"/>
                <a:cs typeface="Calibri" pitchFamily="34" charset="0"/>
              </a:rPr>
              <a:t>Применение продуктивных образовательных технологий как средство повышения профессиональной компетентности учителя.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smtClean="0"/>
              <a:t>Для учителей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2000" smtClean="0"/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sz="4000" smtClean="0"/>
              <a:t>6 городская научно-практическая конференция  по теме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4000" smtClean="0"/>
              <a:t>   «</a:t>
            </a:r>
            <a:r>
              <a:rPr lang="ru-RU" altLang="ru-RU" sz="4000" i="1" smtClean="0">
                <a:latin typeface="Calibri" pitchFamily="34" charset="0"/>
                <a:cs typeface="Calibri" pitchFamily="34" charset="0"/>
              </a:rPr>
              <a:t>Применение продуктивных образовательных технологий как средство повышения профессиональной компетентности учителя».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smtClean="0"/>
              <a:t>  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endParaRPr lang="ru-RU" alt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Для учителей</a:t>
            </a: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2. Методический практикум – ноябрь</a:t>
            </a:r>
          </a:p>
          <a:p>
            <a:r>
              <a:rPr lang="ru-RU" altLang="ru-RU" smtClean="0"/>
              <a:t>3. Методический марафон – декабрь</a:t>
            </a:r>
          </a:p>
          <a:p>
            <a:r>
              <a:rPr lang="ru-RU" altLang="ru-RU" smtClean="0"/>
              <a:t>4. Фестиваль открытых уроков – апрель</a:t>
            </a:r>
          </a:p>
          <a:p>
            <a:r>
              <a:rPr lang="ru-RU" altLang="ru-RU" smtClean="0"/>
              <a:t>5 Всероссийская конференция учителей (участие)-конец марта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smtClean="0"/>
              <a:t>Работа с одаренными детьми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smtClean="0"/>
              <a:t>1.Городской  кино-фестиваль – 28 сентября, МБОУ СШ №17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smtClean="0"/>
              <a:t>2.Интеллектуальный конкурс для 5-6 классов «Умники и умницы»- 10 ноября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smtClean="0"/>
              <a:t>3.Творческий фестиваль «Как прекрасен этот мир» - 15 декабря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smtClean="0"/>
              <a:t>4. Конкурс спикеров -16 января, гимназия №16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smtClean="0"/>
              <a:t>5.Городская олимпиада для 2-4 классов –           16 февраля, гимназия №13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smtClean="0"/>
              <a:t>6.Марафон социальных проектов – 6 апреля, МБОУ СШ №147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smtClean="0"/>
              <a:t>Результаты итоговой аттестации-ОГЭ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ru-RU" altLang="ru-RU" sz="2400" smtClean="0"/>
              <a:t> Сравнение результатов 2017 и 2018 гг. по района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ru-RU" altLang="ru-RU" sz="2400" smtClean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400" smtClean="0"/>
              <a:t> </a:t>
            </a:r>
            <a:r>
              <a:rPr lang="ru-RU" altLang="ru-RU" sz="3600" smtClean="0"/>
              <a:t>Ж/Д – Центр   4,42 –  4,2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ru-RU" altLang="ru-RU" sz="3600" smtClean="0"/>
              <a:t>Кировский       4, 51 – 4.2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ru-RU" altLang="ru-RU" sz="3600" smtClean="0"/>
              <a:t>Ленинский       3,98 -  4,1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ru-RU" altLang="ru-RU" sz="3600" smtClean="0"/>
              <a:t>Октябрьский    4,31 – 4.4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ru-RU" altLang="ru-RU" sz="3600" smtClean="0"/>
              <a:t>Свердловский 4.29 -  4.4 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ru-RU" altLang="ru-RU" sz="3600" smtClean="0"/>
              <a:t>Советский        4.03 – 4.2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ru-RU" altLang="ru-RU" sz="3600" smtClean="0"/>
              <a:t>Красноярск       4.24 – 4.2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Секция учителей иностранных языков</a:t>
            </a: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304800" y="1600200"/>
            <a:ext cx="4876800" cy="441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mtClean="0"/>
              <a:t>   </a:t>
            </a:r>
            <a:r>
              <a:rPr lang="ru-RU" altLang="ru-RU" b="1" i="1" smtClean="0"/>
              <a:t>«Использование цифровых технологий в преподавании иностранного языка: когда и зачем?»</a:t>
            </a:r>
            <a:endParaRPr lang="ru-RU" altLang="ru-RU" smtClean="0"/>
          </a:p>
          <a:p>
            <a:pPr eaLnBrk="1" hangingPunct="1">
              <a:buFontTx/>
              <a:buNone/>
            </a:pPr>
            <a:r>
              <a:rPr lang="ru-RU" altLang="ru-RU" smtClean="0"/>
              <a:t>                          </a:t>
            </a:r>
          </a:p>
        </p:txBody>
      </p:sp>
      <p:pic>
        <p:nvPicPr>
          <p:cNvPr id="4100" name="Рисунок 3" descr="C:\Users\noo\Downloads\карт22 (1)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05400" y="1295400"/>
            <a:ext cx="3648075" cy="364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Объект 2"/>
          <p:cNvSpPr txBox="1">
            <a:spLocks/>
          </p:cNvSpPr>
          <p:nvPr/>
        </p:nvSpPr>
        <p:spPr bwMode="auto">
          <a:xfrm>
            <a:off x="381000" y="1600200"/>
            <a:ext cx="7391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ru-RU" sz="3200" kern="0" dirty="0">
                <a:solidFill>
                  <a:srgbClr val="000000"/>
                </a:solidFill>
                <a:latin typeface="+mn-lt"/>
                <a:cs typeface="+mn-cs"/>
              </a:rPr>
              <a:t>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smtClean="0"/>
              <a:t>Результаты итоговой аттестации-ЕГЭ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4000" smtClean="0"/>
              <a:t>Английский язык по районам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4000" smtClean="0"/>
              <a:t>                     </a:t>
            </a:r>
            <a:r>
              <a:rPr lang="ru-RU" altLang="ru-RU" sz="1600" smtClean="0"/>
              <a:t>Средний б.               Высший б.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mtClean="0"/>
              <a:t>Ж/Д-Центр        72.67          97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mtClean="0"/>
              <a:t>Кировский         68.22          95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mtClean="0"/>
              <a:t>Ленинский         68.87          91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mtClean="0"/>
              <a:t>Октябрьский     79.64           99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mtClean="0"/>
              <a:t>Свердловский   69.76          92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mtClean="0"/>
              <a:t>Советский         67. 00          94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mtClean="0">
                <a:solidFill>
                  <a:srgbClr val="FF0000"/>
                </a:solidFill>
              </a:rPr>
              <a:t>Красноярск        69.41           99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smtClean="0"/>
              <a:t>Итоговая аттестация по немецкому и французскому языкам</a:t>
            </a:r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                   немецкий французский</a:t>
            </a:r>
          </a:p>
          <a:p>
            <a:r>
              <a:rPr lang="ru-RU" altLang="ru-RU" smtClean="0"/>
              <a:t>                      </a:t>
            </a:r>
            <a:r>
              <a:rPr lang="ru-RU" altLang="ru-RU" sz="1100" smtClean="0"/>
              <a:t>Средний б     Наибольший б.  Средний б.  Наибольший б</a:t>
            </a:r>
            <a:endParaRPr lang="ru-RU" altLang="ru-RU" smtClean="0"/>
          </a:p>
          <a:p>
            <a:r>
              <a:rPr lang="ru-RU" altLang="ru-RU" smtClean="0"/>
              <a:t>ЖД/Центр       46   46</a:t>
            </a:r>
          </a:p>
          <a:p>
            <a:r>
              <a:rPr lang="ru-RU" altLang="ru-RU" smtClean="0"/>
              <a:t>Кировский       84   94</a:t>
            </a:r>
          </a:p>
          <a:p>
            <a:r>
              <a:rPr lang="ru-RU" altLang="ru-RU" smtClean="0"/>
              <a:t>Ленинский                       53   53</a:t>
            </a:r>
          </a:p>
          <a:p>
            <a:r>
              <a:rPr lang="ru-RU" altLang="ru-RU" smtClean="0"/>
              <a:t>Октябрьский      --------------------</a:t>
            </a:r>
          </a:p>
          <a:p>
            <a:r>
              <a:rPr lang="ru-RU" altLang="ru-RU" smtClean="0"/>
              <a:t>Свердловский    --------------------</a:t>
            </a:r>
          </a:p>
          <a:p>
            <a:r>
              <a:rPr lang="ru-RU" altLang="ru-RU" smtClean="0"/>
              <a:t>Советский         40  40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pPr eaLnBrk="1" hangingPunct="1"/>
            <a:r>
              <a:rPr lang="ru-RU" altLang="ru-RU" sz="3600" smtClean="0"/>
              <a:t>Всероссийская олимпиада школьников по иностранному языку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i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        Выражаю искреннюю благодарность всем экспертам за добросовестный вклад в проведение ВсОШ по иностранным языкам. Надеюсь на дальнейшее сотрудничество и высокое качество проверки.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i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         Жду рефлексии на организацию, проведение и содержание олимпиад прошедшего года.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i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          На сайте будет организовано пространство для ваших откликов. Можно писать по адресам руководителей РМО и ГМО.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>
          <a:xfrm>
            <a:off x="457200" y="1447800"/>
            <a:ext cx="7391400" cy="5410200"/>
          </a:xfrm>
        </p:spPr>
        <p:txBody>
          <a:bodyPr/>
          <a:lstStyle/>
          <a:p>
            <a:pPr>
              <a:defRPr/>
            </a:pPr>
            <a:endParaRPr lang="ru-RU" altLang="ru-RU" dirty="0" smtClean="0"/>
          </a:p>
          <a:p>
            <a:pPr>
              <a:defRPr/>
            </a:pPr>
            <a:endParaRPr lang="ru-RU" altLang="ru-RU" dirty="0" smtClean="0"/>
          </a:p>
          <a:p>
            <a:pPr>
              <a:defRPr/>
            </a:pPr>
            <a:endParaRPr lang="ru-RU" altLang="ru-RU" dirty="0" smtClean="0"/>
          </a:p>
          <a:p>
            <a:pPr>
              <a:defRPr/>
            </a:pPr>
            <a:r>
              <a:rPr lang="ru-RU" altLang="ru-RU" dirty="0" smtClean="0"/>
              <a:t>         </a:t>
            </a:r>
            <a:r>
              <a:rPr lang="ru-RU" altLang="ru-RU" sz="3600" i="1" dirty="0" smtClean="0">
                <a:solidFill>
                  <a:srgbClr val="C00000"/>
                </a:solidFill>
              </a:rPr>
              <a:t>Благодарю за внимание</a:t>
            </a:r>
          </a:p>
          <a:p>
            <a:pPr>
              <a:defRPr/>
            </a:pPr>
            <a:endParaRPr lang="ru-RU" altLang="ru-RU" sz="3600" i="1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altLang="ru-RU" sz="3600" i="1" dirty="0" smtClean="0">
              <a:solidFill>
                <a:srgbClr val="C00000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ru-RU" altLang="ru-RU" sz="3600" i="1" smtClean="0">
                <a:solidFill>
                  <a:srgbClr val="C00000"/>
                </a:solidFill>
              </a:rPr>
              <a:t>                                  </a:t>
            </a:r>
            <a:r>
              <a:rPr lang="ru-RU" altLang="ru-RU" sz="3600" i="1" dirty="0" smtClean="0">
                <a:solidFill>
                  <a:srgbClr val="C00000"/>
                </a:solidFill>
              </a:rPr>
              <a:t>Буркова И.Л.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86800" cy="914400"/>
          </a:xfrm>
        </p:spPr>
        <p:txBody>
          <a:bodyPr/>
          <a:lstStyle/>
          <a:p>
            <a:pPr eaLnBrk="1" hangingPunct="1"/>
            <a:r>
              <a:rPr lang="ru-RU" altLang="ru-RU" smtClean="0"/>
              <a:t>Итоги работы ГМО 2017-2018</a:t>
            </a:r>
          </a:p>
        </p:txBody>
      </p:sp>
      <p:sp>
        <p:nvSpPr>
          <p:cNvPr id="512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b="1" smtClean="0"/>
              <a:t>Методическая тема: </a:t>
            </a:r>
          </a:p>
          <a:p>
            <a:r>
              <a:rPr lang="ru-RU" altLang="ru-RU" b="1" smtClean="0"/>
              <a:t>Профессиональная компетентность учителя иностранных языков как условие повышения качества образования в рамках реализации ФГОС.</a:t>
            </a: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/>
          <a:lstStyle/>
          <a:p>
            <a:pPr eaLnBrk="1" hangingPunct="1"/>
            <a:r>
              <a:rPr lang="ru-RU" altLang="ru-RU" smtClean="0"/>
              <a:t>Итоги работы ГМО 2017-2018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ru-RU" sz="2800" dirty="0" smtClean="0"/>
              <a:t>Задачи:</a:t>
            </a:r>
          </a:p>
          <a:p>
            <a:pPr marL="514350" indent="-514350" eaLnBrk="1" hangingPunct="1">
              <a:buFontTx/>
              <a:buAutoNum type="arabicPeriod"/>
              <a:defRPr/>
            </a:pPr>
            <a:r>
              <a:rPr lang="ru-RU" sz="2800" b="1" i="1" dirty="0" smtClean="0"/>
              <a:t>Создание условий для развития профессиональной компетентности, направленной на повышение качества обучения иностранным языкам в соответствии с требованиями ФГОС ( особое внимание уделить МП)</a:t>
            </a:r>
          </a:p>
          <a:p>
            <a:pPr marL="514350" indent="-514350" eaLnBrk="1" hangingPunct="1">
              <a:buFontTx/>
              <a:buNone/>
              <a:defRPr/>
            </a:pPr>
            <a:endParaRPr lang="ru-RU" sz="2800" dirty="0" smtClean="0"/>
          </a:p>
          <a:p>
            <a:pPr marL="0" indent="0" eaLnBrk="1" hangingPunct="1">
              <a:buFontTx/>
              <a:buNone/>
              <a:defRPr/>
            </a:pP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143000"/>
          </a:xfrm>
        </p:spPr>
        <p:txBody>
          <a:bodyPr/>
          <a:lstStyle/>
          <a:p>
            <a:pPr eaLnBrk="1" hangingPunct="1"/>
            <a:r>
              <a:rPr lang="ru-RU" altLang="ru-RU" smtClean="0"/>
              <a:t>Итоги работы ГМО 2017-2018</a:t>
            </a: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800" smtClean="0"/>
              <a:t>2.</a:t>
            </a:r>
            <a:r>
              <a:rPr lang="ru-RU" altLang="ru-RU" sz="2800" b="1" i="1" smtClean="0"/>
              <a:t> Совершенствование методов и технологий, направленных на выявление и поддержку талантливых детей в образовательном процессе с опорой на интегрированное обучение.</a:t>
            </a:r>
          </a:p>
          <a:p>
            <a:r>
              <a:rPr lang="ru-RU" altLang="ru-RU" sz="2800" i="1" smtClean="0"/>
              <a:t>3.</a:t>
            </a:r>
            <a:r>
              <a:rPr lang="ru-RU" altLang="ru-RU" sz="2800" b="1" i="1" smtClean="0"/>
              <a:t> Освоение методов и подходов, планирования работы в условиях введения в ОУ инклюзивного образования.</a:t>
            </a:r>
            <a:endParaRPr lang="ru-RU" altLang="ru-RU" sz="2800" i="1" smtClean="0"/>
          </a:p>
          <a:p>
            <a:pPr>
              <a:buFontTx/>
              <a:buNone/>
            </a:pPr>
            <a:endParaRPr lang="ru-RU" altLang="ru-RU" sz="2800" smtClean="0"/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533400" y="0"/>
            <a:ext cx="7391400" cy="1066800"/>
          </a:xfrm>
        </p:spPr>
        <p:txBody>
          <a:bodyPr/>
          <a:lstStyle/>
          <a:p>
            <a:pPr eaLnBrk="1" hangingPunct="1"/>
            <a:r>
              <a:rPr lang="ru-RU" altLang="ru-RU" smtClean="0"/>
              <a:t>Итоги работы ГМО 2017-2018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295400"/>
          <a:ext cx="9144000" cy="5638800"/>
        </p:xfrm>
        <a:graphic>
          <a:graphicData uri="http://schemas.openxmlformats.org/drawingml/2006/table">
            <a:tbl>
              <a:tblPr/>
              <a:tblGrid>
                <a:gridCol w="3657600"/>
                <a:gridCol w="1828800"/>
                <a:gridCol w="1143000"/>
                <a:gridCol w="1295400"/>
                <a:gridCol w="1219200"/>
              </a:tblGrid>
              <a:tr h="8413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Название мероприятия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Форма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Дата проведения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Целевая аудитория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Количество  человек 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(учителей/уч-ся)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4136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Секция иностранных языков в рамках августовской конференции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Предъявление опыта интеграции иностранных языков с другими учебными предметами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29 августа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Учителя города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160 человек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</a:tr>
              <a:tr h="42068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Организационные встречи городских творческих групп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Круглый стол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3-14 сентября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Учителя города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38 человек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</a:tr>
              <a:tr h="42068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Детективный фестиваль ( для учащихся)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фестиваль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29 сентября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Учащиеся и учителя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86 + 35 человек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</a:tr>
              <a:tr h="6310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Открытое заседание ГМО по теме"Анализ итогов ЕГЭ и ГИА. Наставничество М.П " 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Аналитический отчет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11 октября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Учителя города, руководители РМО, ОМО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57 человек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</a:tr>
              <a:tr h="6310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Семинар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"Марафон социальных проектов" как форма интеграции гражданского воспитания и развития иноязычной коммуникативной компетенции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Семинар-установка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12 октября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Учителя города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43 человека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</a:tr>
              <a:tr h="42068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"Инклюзивное образование. Инофоны."( с обязательным приглашением МП)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Проблемный симпозиум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18 октября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Учителя города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47 человек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</a:tr>
              <a:tr h="21034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"Работа с текстом. Клуб любителей чтения"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Методический практикум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31 октября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Учителя города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32 человека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</a:tr>
              <a:tr h="63102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«Технология интегрированного обучения в преподавании иностранных языков»: возможности и перспективы (+МП)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Пятая городская научно-практическая конференция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 ноября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1чителя города + ближайшие города региона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172 человека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</a:tr>
              <a:tr h="59063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"Умники и умницы"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интеллектуальный конкурс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11 ноября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Учащиеся 5-6 классов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120 человек + 56 учителей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pPr eaLnBrk="1" hangingPunct="1"/>
            <a:r>
              <a:rPr lang="ru-RU" altLang="ru-RU" sz="4000" smtClean="0"/>
              <a:t>Итоги работы ГМО 2017-2018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0" y="1295400"/>
          <a:ext cx="9144000" cy="5562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2057400"/>
                <a:gridCol w="1295400"/>
                <a:gridCol w="1600200"/>
                <a:gridCol w="838200"/>
              </a:tblGrid>
              <a:tr h="3722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Городской этап 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ВсОШ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highlight>
                          <a:srgbClr val="FFFF00"/>
                        </a:highligh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22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Анализ содержания 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ВсОШ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highlight>
                          <a:srgbClr val="FFFF00"/>
                        </a:highligh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21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"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Рождество-во-во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!"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квест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15 декабря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Учащиеся 8-11 классов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98 + 32 чел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21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Заседание ГМО "Планирование учебного процесса для детей с ОВЗ и </a:t>
                      </a:r>
                      <a:r>
                        <a:rPr lang="ru-RU" sz="1100" b="1" dirty="0" err="1">
                          <a:latin typeface="Times New Roman"/>
                          <a:ea typeface="Calibri"/>
                          <a:cs typeface="Times New Roman"/>
                        </a:rPr>
                        <a:t>инофонов+</a:t>
                      </a: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(МП)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семинар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13 декабря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Руководители РМО и ОМО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17 человек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21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Конкурс спикеров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конкурс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20 января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Учащиеся 9-11 классов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32 + 24 человека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43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ГТГ "ИКТ компетентность учителя ин.яз"  "Создание сайта учителя. Помогает ли это развитию сетевого взаимодействия учителей" (+МП)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семинар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14 февраля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Учителя города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41 человек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22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Заседание ГМО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дискуссия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21 февраля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Руководители РМО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8 человек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32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"Увлекательное путешествие по планете" игровой конкурс.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Всероссийская игра по станциям на немецком языке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март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Учащиеся школ с преподаванием немецкого языка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48 человек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21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Олимпиада по английскому языку для учащихся 2-4 классов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олимпиада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марта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Учащиеся 2-4 классов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64  + 24 человека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21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Марафон социальных проектов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конкурс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14 апреля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Учащиеся 9=11 ллассов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48 +30 человек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21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Фестиваль открытых уроков</a:t>
                      </a: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 ( </a:t>
                      </a: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+МП)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фестиваль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18 апреля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Учителя города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87 человек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54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Заседание ГМО "Как мы прожили этот год и что хочется сделать в следующем году"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Отчет и планирование.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Встреча-</a:t>
                      </a: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party</a:t>
                      </a: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16 мая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Руководители РМО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10-12 человек.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pPr eaLnBrk="1" hangingPunct="1"/>
            <a:r>
              <a:rPr lang="ru-RU" altLang="ru-RU" sz="4000" smtClean="0"/>
              <a:t>Итоги работы РМО 2017-2018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295400"/>
          <a:ext cx="9144000" cy="5564190"/>
        </p:xfrm>
        <a:graphic>
          <a:graphicData uri="http://schemas.openxmlformats.org/drawingml/2006/table">
            <a:tbl>
              <a:tblPr/>
              <a:tblGrid>
                <a:gridCol w="4343400"/>
                <a:gridCol w="1219200"/>
                <a:gridCol w="990600"/>
                <a:gridCol w="1676400"/>
                <a:gridCol w="914400"/>
              </a:tblGrid>
              <a:tr h="892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Название мероприятия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Форма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Дата проведения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Целевая аудитория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Количество  человек 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(учителей/уч-ся)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Центральный район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«Анализ результатов по ГИА и ЕГЭ 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Центральном районе в 2016-2017 г.г.»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Установочный семинар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4.09.2017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Руководители ШМО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   5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«Интегрированное занятие по АЯ и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физкультуре «Универсиада – 2019 идет 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Красноярск»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Открытый урок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сентябрь 2017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Учителя Центрального района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  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«Песня на уроках АЯ в начальной школе»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(обмен методическими наработками при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подготовке урока по ИЯ в рамках ФГОС)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Мастер-класс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24.03.2018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Учителя Центрального района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    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«Отчетное заседание по итогам работы РМО».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Доклад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21.04.208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Руководители ШМО и учителя Центрального района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   10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Ленинский район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1313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«Эффективные способы развития устной и письменной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иноязычной коммуникативной компетенции.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1313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Методические рекомендации  по подготовке к ОГЭ и ЕГЭ»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Семинар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15.11.17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Учителя ин. языков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   16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7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«Пилотная площадка как платформа для обмена передовыми практиками обучения»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Круглый стол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28.02.18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учителя ОУ района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    14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C"/>
                    </a:solidFill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Олимпиада по английскому языку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Районная олимпиада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14.03.18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уч-ся 2-4 классов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E3E5C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35 уч-ся +8 учителей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1D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pPr eaLnBrk="1" hangingPunct="1"/>
            <a:r>
              <a:rPr lang="ru-RU" altLang="ru-RU" sz="4000" smtClean="0"/>
              <a:t>Итоги работы РМО 2017-2018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219200"/>
          <a:ext cx="914400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1676400"/>
                <a:gridCol w="990600"/>
                <a:gridCol w="2438400"/>
                <a:gridCol w="12192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Свердловский район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ОГЭ и ЕГЭ по английскому языку: подготовка учителя и ученика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Педагогическая мастерская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20.09.17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Учителя района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      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        23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Возможности профессионального становления молодых педагогов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Методический семинар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27.09.17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МП до 1 года стажа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  10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Открытый кинофестиваль «</a:t>
                      </a: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Detective</a:t>
                      </a: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Открытый кинофестиваль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29.10.17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Учащиеся 8-11 классов школ района и города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140 уч-ся, 30 педагогов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Репетиционные экзамены ОГЭ, ЕГЭ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Пробные экзамены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13.10;20.10;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21-22.01. 2018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Учащиеся 9,11 классов школ района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ОГЭ-100;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ЕГЭ-35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«Бойскауты»  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Игровой конкурс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25.10.17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Учащиеся 3-4 классов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60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Семинар для претендентов конкурса «Учитель года»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педагогическая мастерская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20.11.2017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Претенденты конкурса «Учитель года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 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«Проект концепции преподавания предметной области «Иностранные языки»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Круглый стол. обсуждение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6.12.17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Руководители ШМО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15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Районная олимпиада для 3-4 классов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олимпиада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16.12.17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Учащиеся 3-4 классов школ района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  64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“Eco- friendly planet”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Районный фестиваль, посвященный году экологии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11.12.17-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16.12.17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Учащиеся 2-11 классов школ района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200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56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Районная олимпиада для 5-6 классов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олимпиада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2.02.18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Учащиеся 5-6 классов школ района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     60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ncil_0409">
  <a:themeElements>
    <a:clrScheme name="Тема Office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pencil_0409</Template>
  <TotalTime>1310</TotalTime>
  <Words>2114</Words>
  <Application>Microsoft Office PowerPoint</Application>
  <PresentationFormat>Экран (4:3)</PresentationFormat>
  <Paragraphs>547</Paragraphs>
  <Slides>23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pencil_0409</vt:lpstr>
      <vt:lpstr>Секция учителей иностранных языков</vt:lpstr>
      <vt:lpstr>Секция учителей иностранных языков</vt:lpstr>
      <vt:lpstr>Итоги работы ГМО 2017-2018</vt:lpstr>
      <vt:lpstr>Итоги работы ГМО 2017-2018</vt:lpstr>
      <vt:lpstr>Итоги работы ГМО 2017-2018</vt:lpstr>
      <vt:lpstr>Итоги работы ГМО 2017-2018</vt:lpstr>
      <vt:lpstr>Итоги работы ГМО 2017-2018</vt:lpstr>
      <vt:lpstr>Итоги работы РМО 2017-2018</vt:lpstr>
      <vt:lpstr>Итоги работы РМО 2017-2018</vt:lpstr>
      <vt:lpstr>Итоги работы РМО 2017-2018</vt:lpstr>
      <vt:lpstr>Итоги работы РМО 2017-2018</vt:lpstr>
      <vt:lpstr>Итоги работы РМО 2017-2018</vt:lpstr>
      <vt:lpstr>Итоги работы РМО 2017-2018</vt:lpstr>
      <vt:lpstr>Итоги работы РМО 2017-2018</vt:lpstr>
      <vt:lpstr>Тема работы ГМО в 2018-2019 году</vt:lpstr>
      <vt:lpstr>Для учителей</vt:lpstr>
      <vt:lpstr>Для учителей</vt:lpstr>
      <vt:lpstr>Работа с одаренными детьми</vt:lpstr>
      <vt:lpstr>Результаты итоговой аттестации-ОГЭ</vt:lpstr>
      <vt:lpstr>Результаты итоговой аттестации-ЕГЭ</vt:lpstr>
      <vt:lpstr>Итоговая аттестация по немецкому и французскому языкам</vt:lpstr>
      <vt:lpstr>Всероссийская олимпиада школьников по иностранному языку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</dc:creator>
  <cp:lastModifiedBy>Татьяна Копылова</cp:lastModifiedBy>
  <cp:revision>118</cp:revision>
  <cp:lastPrinted>1601-01-01T00:00:00Z</cp:lastPrinted>
  <dcterms:created xsi:type="dcterms:W3CDTF">2010-09-26T08:40:37Z</dcterms:created>
  <dcterms:modified xsi:type="dcterms:W3CDTF">2018-08-30T06:46:49Z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