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2474992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76F8B-96C9-4EC7-91AE-6C27073EAC70}" type="datetimeFigureOut">
              <a:rPr lang="en-US"/>
              <a:pPr>
                <a:defRPr/>
              </a:pPr>
              <a:t>2/16/2018</a:t>
            </a:fld>
            <a:endParaRPr lang="en-US" sz="1600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FE456A5-D0E6-4971-9B14-E0A7ED0CE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52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1F29C-B5E6-4B9C-AEFE-3AE496903813}" type="datetimeFigureOut">
              <a:rPr lang="en-US"/>
              <a:pPr>
                <a:defRPr/>
              </a:pPr>
              <a:t>2/16/2018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2761D-5C1C-448C-BBCE-737619726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716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B782-624B-4601-9AF7-48BADE9E90DB}" type="datetimeFigureOut">
              <a:rPr lang="en-US"/>
              <a:pPr>
                <a:defRPr/>
              </a:pPr>
              <a:t>2/16/2018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3E302-15DF-44A9-932B-252D186F3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92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1A65E-B37C-4E4E-A871-09C7E3817A63}" type="datetimeFigureOut">
              <a:rPr lang="en-US"/>
              <a:pPr>
                <a:defRPr/>
              </a:pPr>
              <a:t>2/16/2018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99DE8-1892-4242-8E04-6D2540949E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417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A0009-5C10-4D7F-AF50-4219F791DB36}" type="datetimeFigureOut">
              <a:rPr lang="en-US"/>
              <a:pPr>
                <a:defRPr/>
              </a:pPr>
              <a:t>2/16/2018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2CA62-30DD-4153-A2E2-379E9D6A79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67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1FA8E-3552-414F-B1AE-8B148C3954F5}" type="datetimeFigureOut">
              <a:rPr lang="en-US"/>
              <a:pPr>
                <a:defRPr/>
              </a:pPr>
              <a:t>2/16/2018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769D-DCCE-4061-B232-EEC68F73E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10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10FA1E-6D52-4386-AF78-C47F423EB05B}" type="datetimeFigureOut">
              <a:rPr lang="en-US"/>
              <a:pPr>
                <a:defRPr/>
              </a:pPr>
              <a:t>2/16/2018</a:t>
            </a:fld>
            <a:endParaRPr lang="en-US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FE3EFA7-8D67-443C-81BD-521A1BC14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5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2D25-2417-45BF-994E-9A0B389CD72E}" type="datetimeFigureOut">
              <a:rPr lang="en-US"/>
              <a:pPr>
                <a:defRPr/>
              </a:pPr>
              <a:t>2/16/2018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0589E-F323-4307-BD8C-C3C7E5AD2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86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6D464-16BD-4D2E-BA6D-4E90D5CA34F6}" type="datetimeFigureOut">
              <a:rPr lang="en-US"/>
              <a:pPr>
                <a:defRPr/>
              </a:pPr>
              <a:t>2/16/2018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BD9D4-1C6F-4077-BA20-83B58F99D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928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62A75-DE91-4DD8-BE41-CE054ED7CD52}" type="datetimeFigureOut">
              <a:rPr lang="en-US"/>
              <a:pPr>
                <a:defRPr/>
              </a:pPr>
              <a:t>2/16/2018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2F3D1-EB1D-46CF-8CDB-8D4CF0E2A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93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A6D9E-1656-45AB-A9D3-B91B09DB9B53}" type="datetimeFigureOut">
              <a:rPr lang="en-US"/>
              <a:pPr>
                <a:defRPr/>
              </a:pPr>
              <a:t>2/16/2018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13F02-20FB-41A5-BCA8-3AF7D5C0A1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8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buFont typeface="Times New Roman" pitchFamily="16" charset="0"/>
              <a:buNone/>
              <a:defRPr kumimoji="0" sz="800">
                <a:solidFill>
                  <a:schemeClr val="accent2"/>
                </a:solidFill>
                <a:ea typeface="Microsoft YaHei" charset="-122"/>
              </a:defRPr>
            </a:lvl1pPr>
          </a:lstStyle>
          <a:p>
            <a:pPr>
              <a:defRPr/>
            </a:pPr>
            <a:fld id="{FF4F00B8-EF9E-4BD7-B9A1-B7037F753418}" type="datetimeFigureOut">
              <a:rPr lang="en-US"/>
              <a:pPr>
                <a:defRPr/>
              </a:pPr>
              <a:t>2/16/2018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buFont typeface="Times New Roman" pitchFamily="16" charset="0"/>
              <a:buNone/>
              <a:defRPr kumimoji="0" sz="1400">
                <a:solidFill>
                  <a:schemeClr val="tx2"/>
                </a:solidFill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buFont typeface="Times New Roman" pitchFamily="16" charset="0"/>
              <a:buNone/>
              <a:defRPr kumimoji="0" sz="1800">
                <a:solidFill>
                  <a:srgbClr val="FFFFFF"/>
                </a:solidFill>
                <a:ea typeface="Microsoft YaHei" charset="-122"/>
              </a:defRPr>
            </a:lvl1pPr>
          </a:lstStyle>
          <a:p>
            <a:pPr>
              <a:defRPr/>
            </a:pPr>
            <a:fld id="{2E13402A-4668-416C-BA00-4F333AE048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3200" b="1" dirty="0">
                <a:solidFill>
                  <a:srgbClr val="000000"/>
                </a:solidFill>
              </a:rPr>
              <a:t>Аттестация учителя       2017-2018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3200" b="1" dirty="0">
                <a:solidFill>
                  <a:srgbClr val="000000"/>
                </a:solidFill>
              </a:rPr>
              <a:t>Описание педагогической деятельности учителя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250" y="0"/>
            <a:ext cx="489585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042988" y="620713"/>
            <a:ext cx="7632700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000000"/>
                </a:solidFill>
              </a:rPr>
              <a:t>V. Социально-значимый опыт педагога</a:t>
            </a:r>
          </a:p>
          <a:p>
            <a:pPr eaLnBrk="1" hangingPunct="1"/>
            <a:r>
              <a:rPr lang="ru-RU" altLang="ru-RU" sz="3200" b="1">
                <a:solidFill>
                  <a:srgbClr val="000000"/>
                </a:solidFill>
              </a:rPr>
              <a:t> и распространение педагогического </a:t>
            </a:r>
          </a:p>
          <a:p>
            <a:pPr eaLnBrk="1" hangingPunct="1"/>
            <a:r>
              <a:rPr lang="ru-RU" altLang="ru-RU" sz="3200" b="1">
                <a:solidFill>
                  <a:srgbClr val="000000"/>
                </a:solidFill>
              </a:rPr>
              <a:t>опыта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84213" y="188913"/>
            <a:ext cx="3095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/>
            <a:r>
              <a:rPr lang="ru-RU" altLang="ru-RU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11188" y="2349500"/>
            <a:ext cx="5199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Участие в социальных проектах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31825" y="2998788"/>
            <a:ext cx="8512175" cy="385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Создание и осуществление совместных взросло-детских 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проектов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Участие в акциях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Наличие дополнительных компетентностей ( экс-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перт для ЕГЭ, ГИА-9,по аттестации учителей, по со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ставлению олимпиадных материалов, по проверке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олимпиадных заданий, по оценке программ и т.д.)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Наставничество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Участие в профессиональных конкурсах разного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уровня.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25" y="3743325"/>
            <a:ext cx="4606925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95288" y="692150"/>
            <a:ext cx="8304212" cy="377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0000"/>
                </a:solidFill>
              </a:rPr>
              <a:t>Обобщение и распространение педагогического</a:t>
            </a:r>
          </a:p>
          <a:p>
            <a:pPr eaLnBrk="1" hangingPunct="1"/>
            <a:r>
              <a:rPr lang="ru-RU" altLang="ru-RU" sz="2400" b="1">
                <a:solidFill>
                  <a:srgbClr val="000000"/>
                </a:solidFill>
              </a:rPr>
              <a:t>                       опыта.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Участие в работе профессионального сообщества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Активная работа в ШМО, РМО,ГМО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Выступление с докладами, сообщениями, проведение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семинаров, круглых столов, мастер-классов, мастерских,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открытых уроков, внеурочных мероприятий на уровне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района, города, региона, международном.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8963" y="3228975"/>
            <a:ext cx="4392612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1223963" y="863600"/>
            <a:ext cx="73247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Наличие публикаций в профессиональных журна-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лах, на сайтах с указанием ссылок и адресов.</a:t>
            </a:r>
          </a:p>
          <a:p>
            <a:pPr eaLnBrk="1" hangingPunct="1"/>
            <a:endParaRPr lang="ru-RU" altLang="ru-RU" sz="2400">
              <a:solidFill>
                <a:srgbClr val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44113" y="-7443788"/>
          <a:ext cx="839787" cy="11531601"/>
        </p:xfrm>
        <a:graphic>
          <a:graphicData uri="http://schemas.openxmlformats.org/drawingml/2006/table">
            <a:tbl>
              <a:tblPr/>
              <a:tblGrid>
                <a:gridCol w="49212"/>
                <a:gridCol w="112920"/>
                <a:gridCol w="112920"/>
                <a:gridCol w="112920"/>
                <a:gridCol w="112920"/>
                <a:gridCol w="112920"/>
                <a:gridCol w="112920"/>
                <a:gridCol w="114300"/>
              </a:tblGrid>
              <a:tr h="768350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14.02</a:t>
                      </a: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1345" marR="1134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15:00</a:t>
                      </a: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760" marR="43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Обучающий семинар «Использование цифрового пространства для аттестации учителей» Сайт учителя.</a:t>
                      </a: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760" marR="43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МБОУ СШ № 24</a:t>
                      </a: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(пер Светлогорский ,7)</a:t>
                      </a: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Calibri" pitchFamily="34" charset="0"/>
                      </a:endParaRPr>
                    </a:p>
                  </a:txBody>
                  <a:tcPr marL="43760" marR="43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Буркова И.Л., руководитель ГМО, Копылова Т.В., методист КИМЦ</a:t>
                      </a: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Скирда Е.А., руководитель РМО</a:t>
                      </a: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Calibri" pitchFamily="34" charset="0"/>
                      </a:endParaRPr>
                    </a:p>
                  </a:txBody>
                  <a:tcPr marL="43760" marR="43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60</a:t>
                      </a: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760" marR="43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город</a:t>
                      </a: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760" marR="43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-</a:t>
                      </a:r>
                      <a:endParaRPr kumimoji="0" lang="ru-RU" alt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760" marR="437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-684213" y="274638"/>
            <a:ext cx="9371013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3200">
                <a:solidFill>
                  <a:srgbClr val="000000"/>
                </a:solidFill>
              </a:rPr>
              <a:t>Параметры профессиональной 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3200">
                <a:solidFill>
                  <a:srgbClr val="000000"/>
                </a:solidFill>
              </a:rPr>
              <a:t>деятельности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2133600"/>
            <a:ext cx="8686800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2400" b="1">
                <a:solidFill>
                  <a:srgbClr val="000000"/>
                </a:solidFill>
              </a:rPr>
              <a:t>                               </a:t>
            </a:r>
            <a:r>
              <a:rPr lang="en-US" altLang="ru-RU" sz="2400" b="1">
                <a:solidFill>
                  <a:srgbClr val="000000"/>
                </a:solidFill>
              </a:rPr>
              <a:t>I</a:t>
            </a:r>
            <a:r>
              <a:rPr lang="ru-RU" altLang="ru-RU" sz="2400" b="1">
                <a:solidFill>
                  <a:srgbClr val="000000"/>
                </a:solidFill>
              </a:rPr>
              <a:t>.Результативность профессиональной деятельности в зависимости от должности аттестуемого работника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ru-RU" altLang="ru-RU" sz="2400" b="1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Цель профессиональной деятельности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Задачи (вытекающие из цели)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Средства достижения цели ( технологии, методики, подходы адекватные целям и задачам)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Конкретные данные об успеваемости за 3 последние года в % относительно общего количества. Показать позитивную динамику.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9313" y="0"/>
            <a:ext cx="1858962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468313" y="620713"/>
            <a:ext cx="8229600" cy="623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Итоговая аттестации учащихся – ЕГЭ, ГИА  в % выполнения и баллах (динамика)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Участие обучающихся в очных олимпиадах за последние 3-5 лет  с указанием количества участвовавших по годам и результативность с указанием уровня. Необходимо показать позитивную динамику.</a:t>
            </a: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00338" y="3016250"/>
            <a:ext cx="50038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411163" y="692150"/>
            <a:ext cx="8229600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3200">
                <a:solidFill>
                  <a:srgbClr val="000000"/>
                </a:solidFill>
              </a:rPr>
              <a:t>  </a:t>
            </a:r>
            <a:r>
              <a:rPr lang="en-US" altLang="ru-RU" sz="3200" b="1">
                <a:solidFill>
                  <a:srgbClr val="000000"/>
                </a:solidFill>
              </a:rPr>
              <a:t>II</a:t>
            </a:r>
            <a:r>
              <a:rPr lang="ru-RU" altLang="ru-RU" sz="3200" b="1">
                <a:solidFill>
                  <a:srgbClr val="000000"/>
                </a:solidFill>
              </a:rPr>
              <a:t>. Профессиональные действия и средства в соответствии с образовательной программой образовательного учреждения.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ru-RU" altLang="ru-RU" sz="2400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Ваше отношение к этой деятельности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Внеурочная работа по предмету: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Разработанные и проводимые элективы и факультативы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Дополнительные занятия с  одаренными детьми и детьми, испытывающими затруднения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57200" y="620713"/>
            <a:ext cx="8229600" cy="554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Консультации и занятия по подготовке к ЕГЭ и ОГЭ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Руководство проектно- исследовательской работой, участие в конференциях, результативность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Участие во ВсОШ, олимпиадах и предметных конкурсах различного уровня и результативность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Организация фестивалей, квестов, конкурсов, праздников и участие в них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Предметные недели  - проведение и участие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Деятельность клубов, кружков, творческих групп, театральных студий и т.д.</a:t>
            </a:r>
          </a:p>
          <a:p>
            <a:pPr eaLnBrk="1" hangingPunct="1">
              <a:spcBef>
                <a:spcPts val="600"/>
              </a:spcBef>
              <a:buFont typeface="Arial" charset="0"/>
              <a:buNone/>
            </a:pPr>
            <a:endParaRPr lang="ru-RU" altLang="ru-RU" sz="2400">
              <a:solidFill>
                <a:srgbClr val="000000"/>
              </a:solidFill>
            </a:endParaRPr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888" y="4149725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395288" y="476250"/>
            <a:ext cx="8291512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en-US" altLang="ru-RU" sz="3200" b="1">
                <a:solidFill>
                  <a:srgbClr val="000000"/>
                </a:solidFill>
              </a:rPr>
              <a:t>III</a:t>
            </a:r>
            <a:r>
              <a:rPr lang="ru-RU" altLang="ru-RU" sz="3200" b="1">
                <a:solidFill>
                  <a:srgbClr val="000000"/>
                </a:solidFill>
              </a:rPr>
              <a:t>. Результативность , профессиональные действия и средства в области здоровьесбережения</a:t>
            </a:r>
            <a:r>
              <a:rPr lang="ru-RU" altLang="ru-RU" sz="3200">
                <a:solidFill>
                  <a:srgbClr val="000000"/>
                </a:solidFill>
              </a:rPr>
              <a:t>.</a:t>
            </a: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endParaRPr lang="ru-RU" altLang="ru-RU" sz="2400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Наличие единой системы здоровьесбережения в школе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Наличие собственной системы (высшая)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Выполнение требований СанПиН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Грамотное планирование урока ( от простого к сложному, перемена видов деятельности)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"/>
            </a:pPr>
            <a:r>
              <a:rPr lang="ru-RU" altLang="ru-RU" sz="2400">
                <a:solidFill>
                  <a:srgbClr val="000000"/>
                </a:solidFill>
              </a:rPr>
              <a:t>Создание психологисчеки комфортного климата на уроке</a:t>
            </a: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9925" y="404813"/>
            <a:ext cx="1800225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Наличие физкультурных пауз, релаксации.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Пропаганда здорового образа жизни через тематику УМК, внеурочные мероприятия, работу классного руководителя.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Борьба с вредными привычками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altLang="ru-RU" sz="2400">
                <a:solidFill>
                  <a:srgbClr val="000000"/>
                </a:solidFill>
              </a:rPr>
              <a:t>Беседы, встречи, консультации</a:t>
            </a:r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16575" y="3024188"/>
            <a:ext cx="3600450" cy="292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en-US" altLang="ru-RU" sz="2400">
                <a:solidFill>
                  <a:srgbClr val="000000"/>
                </a:solidFill>
              </a:rPr>
              <a:t> </a:t>
            </a:r>
            <a:endParaRPr lang="ru-RU" altLang="ru-RU" sz="2400">
              <a:solidFill>
                <a:srgbClr val="000000"/>
              </a:solidFill>
            </a:endParaRPr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7900" y="3284538"/>
            <a:ext cx="3851275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79388" y="2708275"/>
            <a:ext cx="52165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Активная  жизненная позиция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79388" y="3284538"/>
            <a:ext cx="4176712" cy="333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Взаимоотношения с колле-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гами, родителями, учащими-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ся.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Воспитательная работа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Доверие со стороны профес-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сионального сообщества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(экспертизы олимпиадных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заданий, составление тес-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товых, олимпиадных заданий и т.д.)</a:t>
            </a:r>
          </a:p>
          <a:p>
            <a:pPr eaLnBrk="1" hangingPunct="1">
              <a:buClrTx/>
              <a:buFontTx/>
              <a:buNone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487" name="Прямоугольник 6"/>
          <p:cNvSpPr>
            <a:spLocks noChangeArrowheads="1"/>
          </p:cNvSpPr>
          <p:nvPr/>
        </p:nvSpPr>
        <p:spPr bwMode="auto">
          <a:xfrm>
            <a:off x="323850" y="549275"/>
            <a:ext cx="856932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ru-RU" sz="3200" b="1">
                <a:solidFill>
                  <a:srgbClr val="000000"/>
                </a:solidFill>
              </a:rPr>
              <a:t>IV</a:t>
            </a:r>
            <a:r>
              <a:rPr lang="ru-RU" altLang="ru-RU" sz="3200" b="1">
                <a:solidFill>
                  <a:srgbClr val="000000"/>
                </a:solidFill>
              </a:rPr>
              <a:t>. Духовно-нравственная позиция (поступки, поведение , характер) и профессиональное развитие аттестуемого</a:t>
            </a:r>
            <a:endParaRPr lang="ru-RU" altLang="ru-RU" sz="3200" b="1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50825" y="476250"/>
            <a:ext cx="8893175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</a:rPr>
              <a:t>Самообразование: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Работа над методической темой, результативность, практи-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ческое применение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Посещение семинаров, конференций, мастер-классов, 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мастерских, открытых уроков различного уровня</a:t>
            </a:r>
          </a:p>
          <a:p>
            <a:pPr eaLnBrk="1" hangingPunct="1"/>
            <a:endParaRPr lang="ru-RU" altLang="ru-RU" sz="2400">
              <a:solidFill>
                <a:srgbClr val="000000"/>
              </a:solidFill>
            </a:endParaRPr>
          </a:p>
          <a:p>
            <a:pPr eaLnBrk="1" hangingPunct="1"/>
            <a:r>
              <a:rPr lang="ru-RU" altLang="ru-RU" sz="2400" b="1" i="1">
                <a:solidFill>
                  <a:srgbClr val="000000"/>
                </a:solidFill>
              </a:rPr>
              <a:t>Повышение профессионального уровня</a:t>
            </a:r>
            <a:r>
              <a:rPr lang="ru-RU" altLang="ru-RU" b="1" i="1">
                <a:solidFill>
                  <a:srgbClr val="000000"/>
                </a:solidFill>
              </a:rPr>
              <a:t>:</a:t>
            </a:r>
          </a:p>
          <a:p>
            <a:pPr eaLnBrk="1" hangingPunct="1"/>
            <a:endParaRPr lang="ru-RU" altLang="ru-RU">
              <a:solidFill>
                <a:srgbClr val="000000"/>
              </a:solidFill>
            </a:endParaRPr>
          </a:p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468313" y="2997200"/>
            <a:ext cx="84486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Font typeface="Wingdings" pitchFamily="2" charset="2"/>
              <a:buChar char="§"/>
            </a:pPr>
            <a:r>
              <a:rPr lang="ru-RU" altLang="ru-RU" sz="2400">
                <a:solidFill>
                  <a:srgbClr val="000000"/>
                </a:solidFill>
              </a:rPr>
              <a:t>Обучение на курсах очных, заочных, дистанционных 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( свидетельство №, дата,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организация)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Участие в профессиональ-</a:t>
            </a:r>
          </a:p>
          <a:p>
            <a:pPr eaLnBrk="1" hangingPunct="1"/>
            <a:r>
              <a:rPr lang="ru-RU" altLang="ru-RU" sz="2400">
                <a:solidFill>
                  <a:srgbClr val="000000"/>
                </a:solidFill>
              </a:rPr>
              <a:t>ных конкурсах</a:t>
            </a:r>
          </a:p>
        </p:txBody>
      </p:sp>
      <p:pic>
        <p:nvPicPr>
          <p:cNvPr id="2150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6100" y="3511550"/>
            <a:ext cx="453707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547</TotalTime>
  <Words>554</Words>
  <Application>Microsoft Office PowerPoint</Application>
  <PresentationFormat>Экран (4:3)</PresentationFormat>
  <Paragraphs>95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Microsoft YaHei</vt:lpstr>
      <vt:lpstr>Times New Roman</vt:lpstr>
      <vt:lpstr>Trebuchet MS</vt:lpstr>
      <vt:lpstr>Georgia</vt:lpstr>
      <vt:lpstr>Wingdings 2</vt:lpstr>
      <vt:lpstr>Wingdings</vt:lpstr>
      <vt:lpstr>Calibri</vt:lpstr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Ирина</dc:creator>
  <cp:lastModifiedBy>Татьяна Копылова</cp:lastModifiedBy>
  <cp:revision>31</cp:revision>
  <cp:lastPrinted>1601-01-01T00:00:00Z</cp:lastPrinted>
  <dcterms:created xsi:type="dcterms:W3CDTF">1601-01-01T00:00:00Z</dcterms:created>
  <dcterms:modified xsi:type="dcterms:W3CDTF">2018-02-16T09:57:56Z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