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5143500" cx="9144000"/>
  <p:notesSz cx="6858000" cy="9144000"/>
  <p:embeddedFontLst>
    <p:embeddedFont>
      <p:font typeface="Nuni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Nunito-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schemas.openxmlformats.org/officeDocument/2006/relationships/font" Target="fonts/Nunito-bold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Nunito-bold.fntdata"/><Relationship Id="rId6" Type="http://schemas.openxmlformats.org/officeDocument/2006/relationships/slide" Target="slides/slide2.xml"/><Relationship Id="rId18" Type="http://schemas.openxmlformats.org/officeDocument/2006/relationships/font" Target="fonts/Nunito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Shape 1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Shape 1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Shape 1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Shape 19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Shape 14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Shape 15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Shape 18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Shape 19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Shape 21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Shape 2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Shape 2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Shape 26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Shape 27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Shape 2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Shape 30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Shape 3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Shape 34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Shape 35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Shape 1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Shape 11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Shape 11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Shape 114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Shape 115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Shape 116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Shape 117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Shape 11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Shape 119"/>
          <p:cNvSpPr txBox="1"/>
          <p:nvPr>
            <p:ph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Shape 12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Shape 39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Shape 40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Shape 4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Shape 44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Shape 45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Shape 46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Shape 47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Shape 51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Shape 52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Shape 53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Shape 58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Shape 5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Shape 60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Shape 62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Shape 6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Shape 6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Shape 6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Shape 7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Shape 73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Shape 74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Shape 79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Shape 80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Shape 81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Shape 82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Shape 83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Shape 8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Shape 85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Shape 86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Shape 8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Shape 89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Shape 90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Shape 9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Shape 9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Shape 93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Shape 9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Shape 9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Shape 9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Shape 9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Shape 100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Shape 101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Shape 10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Shape 10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Shape 10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‹#›</a:t>
            </a:fld>
            <a:endParaRPr sz="1000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support.google.com/docs/answer/37579?hl=ru&amp;ref_topic=2818998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Relationship Id="rId4" Type="http://schemas.openxmlformats.org/officeDocument/2006/relationships/hyperlink" Target="http://mail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type="ctrTitle"/>
          </p:nvPr>
        </p:nvSpPr>
        <p:spPr>
          <a:xfrm>
            <a:off x="1871425" y="711400"/>
            <a:ext cx="6239100" cy="24111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990000"/>
                </a:solidFill>
              </a:rPr>
              <a:t>Облачная система хранения</a:t>
            </a:r>
            <a:endParaRPr>
              <a:solidFill>
                <a:srgbClr val="990000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990000"/>
                </a:solidFill>
              </a:rPr>
              <a:t>и ее возможности</a:t>
            </a:r>
            <a:endParaRPr>
              <a:solidFill>
                <a:srgbClr val="990000"/>
              </a:solidFill>
            </a:endParaRPr>
          </a:p>
        </p:txBody>
      </p:sp>
      <p:sp>
        <p:nvSpPr>
          <p:cNvPr id="129" name="Shape 129"/>
          <p:cNvSpPr txBox="1"/>
          <p:nvPr>
            <p:ph idx="1" type="subTitle"/>
          </p:nvPr>
        </p:nvSpPr>
        <p:spPr>
          <a:xfrm>
            <a:off x="5927350" y="2873125"/>
            <a:ext cx="2904600" cy="12759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990000"/>
                </a:solidFill>
              </a:rPr>
              <a:t>руководитель РМО </a:t>
            </a:r>
            <a:endParaRPr>
              <a:solidFill>
                <a:srgbClr val="990000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990000"/>
                </a:solidFill>
              </a:rPr>
              <a:t>Советского района</a:t>
            </a:r>
            <a:endParaRPr>
              <a:solidFill>
                <a:srgbClr val="990000"/>
              </a:solidFill>
            </a:endParaRPr>
          </a:p>
          <a:p>
            <a:pPr indent="0" lvl="0" mar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990000"/>
                </a:solidFill>
              </a:rPr>
              <a:t>            Е.А. Скирда </a:t>
            </a:r>
            <a:endParaRPr>
              <a:solidFill>
                <a:srgbClr val="990000"/>
              </a:solidFill>
            </a:endParaRPr>
          </a:p>
          <a:p>
            <a:pPr indent="0" lvl="0" mar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990000"/>
                </a:solidFill>
              </a:rPr>
              <a:t>            </a:t>
            </a:r>
            <a:r>
              <a:rPr lang="ru">
                <a:solidFill>
                  <a:srgbClr val="990000"/>
                </a:solidFill>
              </a:rPr>
              <a:t>МБОУ СШ № 24</a:t>
            </a:r>
            <a:endParaRPr>
              <a:solidFill>
                <a:srgbClr val="990000"/>
              </a:solidFill>
            </a:endParaRPr>
          </a:p>
        </p:txBody>
      </p:sp>
      <p:sp>
        <p:nvSpPr>
          <p:cNvPr id="130" name="Shape 130"/>
          <p:cNvSpPr txBox="1"/>
          <p:nvPr/>
        </p:nvSpPr>
        <p:spPr>
          <a:xfrm>
            <a:off x="3800100" y="4249000"/>
            <a:ext cx="22206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980000"/>
                </a:solidFill>
              </a:rPr>
              <a:t>Красноярск 2018</a:t>
            </a:r>
            <a:endParaRPr>
              <a:solidFill>
                <a:srgbClr val="98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Shape 17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100" y="1212025"/>
            <a:ext cx="3113873" cy="2330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Shape 17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38562" y="279825"/>
            <a:ext cx="2666875" cy="2159875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pic>
      <p:pic>
        <p:nvPicPr>
          <p:cNvPr id="180" name="Shape 18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192725" y="2606225"/>
            <a:ext cx="3559375" cy="2227475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/>
          <p:nvPr/>
        </p:nvSpPr>
        <p:spPr>
          <a:xfrm>
            <a:off x="296875" y="1615050"/>
            <a:ext cx="8419500" cy="212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lnSpc>
                <a:spcPct val="11764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99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Как опубликовать файл</a:t>
            </a:r>
            <a:endParaRPr sz="2400">
              <a:solidFill>
                <a:srgbClr val="99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>
              <a:lnSpc>
                <a:spcPct val="117647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ru" sz="1800">
                <a:latin typeface="Times New Roman"/>
                <a:ea typeface="Times New Roman"/>
                <a:cs typeface="Times New Roman"/>
                <a:sym typeface="Times New Roman"/>
              </a:rPr>
              <a:t>Google Документов, Таблиц, Презентаций или Форм и добавить его на свой сайт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>
              <a:lnSpc>
                <a:spcPct val="117647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  <a:p>
            <a:pPr indent="0" lvl="0" marL="0" rtl="0">
              <a:lnSpc>
                <a:spcPct val="117647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ru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https://support.google.com/docs/answer/37579?hl=ru&amp;ref_topic=2818998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>
              <a:lnSpc>
                <a:spcPct val="117647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  <a:p>
            <a:pPr indent="0" lvl="0" marL="0" rtl="0">
              <a:lnSpc>
                <a:spcPct val="117647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t/>
            </a:r>
            <a:endParaRPr sz="2400">
              <a:solidFill>
                <a:srgbClr val="99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/>
          <p:nvPr/>
        </p:nvSpPr>
        <p:spPr>
          <a:xfrm>
            <a:off x="427525" y="223250"/>
            <a:ext cx="8051700" cy="419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99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П</a:t>
            </a:r>
            <a:r>
              <a:rPr lang="ru" sz="1800">
                <a:solidFill>
                  <a:srgbClr val="99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люсы сервиса</a:t>
            </a:r>
            <a:r>
              <a:rPr lang="ru" sz="18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Gogle Drive в нем можно создать: </a:t>
            </a:r>
            <a:endParaRPr sz="18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докумен</a:t>
            </a:r>
            <a:r>
              <a:rPr lang="ru" sz="18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т       </a:t>
            </a:r>
            <a:r>
              <a:rPr lang="ru" sz="18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презентацию        таблицу        форму       рисунок</a:t>
            </a:r>
            <a:endParaRPr sz="18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❖"/>
            </a:pPr>
            <a:r>
              <a:rPr lang="ru" sz="18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П</a:t>
            </a:r>
            <a:r>
              <a:rPr lang="ru" sz="18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рямо в Интернете откроется программа для создания файла нужного типа. Она достаточно проста и позволяет как создать файл, так и сохранить его на Google Диск, а также скачать на компьютер в нужном формате. </a:t>
            </a:r>
            <a:endParaRPr sz="18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❖"/>
            </a:pPr>
            <a:r>
              <a:rPr lang="ru" sz="18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Такие программы можно использовать </a:t>
            </a:r>
            <a:r>
              <a:rPr lang="ru" sz="1800">
                <a:solidFill>
                  <a:srgbClr val="99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вместо </a:t>
            </a:r>
            <a:r>
              <a:rPr lang="ru" sz="1800" u="sng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Word, Excel, Power Point</a:t>
            </a:r>
            <a:r>
              <a:rPr lang="ru" sz="18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endParaRPr sz="18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solidFill>
                  <a:srgbClr val="274E1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        Очень удобно</a:t>
            </a:r>
            <a:r>
              <a:rPr lang="ru" sz="18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, когда </a:t>
            </a:r>
            <a:r>
              <a:rPr lang="ru" sz="1800">
                <a:solidFill>
                  <a:srgbClr val="99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приходится работать</a:t>
            </a:r>
            <a:r>
              <a:rPr lang="ru" sz="18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за</a:t>
            </a:r>
            <a:r>
              <a:rPr b="1" lang="ru" sz="18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компьютером, на котором</a:t>
            </a:r>
            <a:endParaRPr b="1" sz="18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        они не установлены.</a:t>
            </a:r>
            <a:endParaRPr b="1" sz="18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❖"/>
            </a:pPr>
            <a:r>
              <a:rPr lang="ru" sz="18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Предоставить совместный доступ другим пользователям</a:t>
            </a:r>
            <a:endParaRPr sz="24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/>
          <p:nvPr/>
        </p:nvSpPr>
        <p:spPr>
          <a:xfrm>
            <a:off x="427525" y="223250"/>
            <a:ext cx="8051700" cy="419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99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Минусы облачных сервисов </a:t>
            </a:r>
            <a:endParaRPr sz="1800">
              <a:solidFill>
                <a:srgbClr val="99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❖"/>
            </a:pPr>
            <a:r>
              <a:rPr lang="ru" sz="18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потребление памяти. В случае с Яндекс.Диском и Облаком.Mail.ru нагрузка несущественна, а вот Google Диск довольно прожорлив. Современные компьютеры этого могут и не заметить, а вот стареньким придется попыхтеть </a:t>
            </a:r>
            <a:endParaRPr sz="18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❖"/>
            </a:pPr>
            <a:r>
              <a:rPr lang="ru" sz="18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безопасность. Так как облако – это Интернет-сервис, то всегда есть определенная вероятность того, что Ваши файлы могут попасть в чужие руки. Конечно, современные технологии защиты данных эту вероятность сводят к минимуму, но риск есть всегда. Тем более, что сервис публичный</a:t>
            </a:r>
            <a:endParaRPr sz="18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❖"/>
            </a:pPr>
            <a:r>
              <a:rPr lang="ru" sz="18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без Интернета Вы не сможете пользоваться ни одним облачным сервисом</a:t>
            </a:r>
            <a:endParaRPr sz="1800">
              <a:solidFill>
                <a:srgbClr val="99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type="ctrTitle"/>
          </p:nvPr>
        </p:nvSpPr>
        <p:spPr>
          <a:xfrm>
            <a:off x="1270650" y="711400"/>
            <a:ext cx="6840000" cy="32883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Облако</a:t>
            </a:r>
            <a:r>
              <a:rPr lang="ru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это сервис, на котором можно хранить данные и легко ими управлять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Char char="❖"/>
            </a:pPr>
            <a:r>
              <a:rPr lang="ru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загрузить свои файлы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Char char="❖"/>
            </a:pPr>
            <a:r>
              <a:rPr lang="ru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работать с ними прямо в Интернете 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Char char="❖"/>
            </a:pPr>
            <a:r>
              <a:rPr lang="ru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любой момент скачать их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Char char="❖"/>
            </a:pPr>
            <a:r>
              <a:rPr lang="ru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передать другому человеку</a:t>
            </a:r>
            <a:endParaRPr sz="2400">
              <a:solidFill>
                <a:srgbClr val="99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Shape 1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9000" y="446300"/>
            <a:ext cx="5931851" cy="4417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>
            <p:ph type="ctrTitle"/>
          </p:nvPr>
        </p:nvSpPr>
        <p:spPr>
          <a:xfrm>
            <a:off x="718400" y="733900"/>
            <a:ext cx="7897200" cy="3420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Облако нужно чтобы: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Char char="❖"/>
            </a:pPr>
            <a:r>
              <a:rPr lang="ru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хранить файлы и папки с файлами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Char char="❖"/>
            </a:pPr>
            <a:r>
              <a:rPr lang="ru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работать с ними на любом компьютере или смартфоне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Char char="❖"/>
            </a:pPr>
            <a:r>
              <a:rPr lang="ru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легко и быстро передавать файлы другим людям 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Char char="❖"/>
            </a:pPr>
            <a:r>
              <a:rPr lang="ru" sz="2400">
                <a:solidFill>
                  <a:srgbClr val="99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оно заменяет</a:t>
            </a:r>
            <a:r>
              <a:rPr lang="ru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флешки, диски и прочие устройства для переноса информации</a:t>
            </a:r>
            <a:endParaRPr b="1"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type="ctrTitle"/>
          </p:nvPr>
        </p:nvSpPr>
        <p:spPr>
          <a:xfrm>
            <a:off x="451225" y="861700"/>
            <a:ext cx="8550300" cy="3657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98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Изначально файлы доступны только автору</a:t>
            </a:r>
            <a:r>
              <a:rPr lang="ru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, но можно сделать какие-то из них </a:t>
            </a:r>
            <a:r>
              <a:rPr lang="ru" sz="2400">
                <a:solidFill>
                  <a:srgbClr val="98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публичными</a:t>
            </a:r>
            <a:r>
              <a:rPr lang="ru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и их можно будет скачать</a:t>
            </a:r>
            <a:endParaRPr sz="2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Char char="❖"/>
            </a:pPr>
            <a:r>
              <a:rPr lang="ru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формируется специальный адрес в Интернете (</a:t>
            </a:r>
            <a:r>
              <a:rPr i="1" lang="ru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ссылка</a:t>
            </a:r>
            <a:r>
              <a:rPr lang="ru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), по которому файл можно будет сохранить на компьютер</a:t>
            </a:r>
            <a:endParaRPr sz="2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Char char="❖"/>
            </a:pPr>
            <a:r>
              <a:rPr lang="ru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этот адрес можно отправить любому человеку (например, в скайп или через почту), и человек сможет скачать файл.</a:t>
            </a:r>
            <a:endParaRPr sz="2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>
            <p:ph type="ctrTitle"/>
          </p:nvPr>
        </p:nvSpPr>
        <p:spPr>
          <a:xfrm>
            <a:off x="451225" y="591400"/>
            <a:ext cx="8550300" cy="3927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98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Где и как получить облако </a:t>
            </a:r>
            <a:endParaRPr sz="2400">
              <a:solidFill>
                <a:srgbClr val="98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Есть сайты, которые дают пользователям облака. Идем на такой сайт, регистрируемся и получаем облачный сервис для хранения данных. </a:t>
            </a:r>
            <a:endParaRPr sz="2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Нам выделяется какой-то определенный бесплатный объем. На некоторых сервисах он весьма приличный 50-100 ГБ. </a:t>
            </a:r>
            <a:endParaRPr sz="2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ru" sz="18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А можно несколько раз зарегистрироваться и, соответственно, получить несколько бесплатных объемов. </a:t>
            </a:r>
            <a:endParaRPr sz="2400">
              <a:solidFill>
                <a:srgbClr val="98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Shape 1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10700" y="480675"/>
            <a:ext cx="4690750" cy="1346700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Shape 161"/>
          <p:cNvSpPr txBox="1"/>
          <p:nvPr/>
        </p:nvSpPr>
        <p:spPr>
          <a:xfrm>
            <a:off x="439400" y="1530500"/>
            <a:ext cx="7885200" cy="259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крупнейшие почтовые сайты</a:t>
            </a:r>
            <a:endParaRPr sz="24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99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Яндекс, Mail, Gmail </a:t>
            </a:r>
            <a:r>
              <a:rPr lang="ru" sz="24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бесплатно раздают такие сервисы</a:t>
            </a:r>
            <a:endParaRPr sz="24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❖"/>
            </a:pPr>
            <a:r>
              <a:rPr lang="ru" sz="24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регистрироваться не нужно</a:t>
            </a:r>
            <a:endParaRPr sz="24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❖"/>
            </a:pPr>
            <a:r>
              <a:rPr lang="ru" sz="24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открываете свою почту и указываете, что хотите получить облако и Вам сразу же его предоставляют</a:t>
            </a:r>
            <a:endParaRPr sz="24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Shape 1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65775" y="1389900"/>
            <a:ext cx="3301325" cy="1930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pic>
      <p:sp>
        <p:nvSpPr>
          <p:cNvPr id="167" name="Shape 167"/>
          <p:cNvSpPr txBox="1"/>
          <p:nvPr/>
        </p:nvSpPr>
        <p:spPr>
          <a:xfrm>
            <a:off x="457225" y="1208900"/>
            <a:ext cx="4851000" cy="229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Яндекс.Диск </a:t>
            </a:r>
            <a:r>
              <a:rPr lang="ru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– облачный сервис от Яндекса. </a:t>
            </a:r>
            <a:endParaRPr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Если у Вас там есть почта, то у Вас есть и такой диск. </a:t>
            </a:r>
            <a:endParaRPr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Бесплатно и навсегда дается 10 ГБ.</a:t>
            </a:r>
            <a:endParaRPr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Для получения Яндекс.Диска нужно:</a:t>
            </a:r>
            <a:endParaRPr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❖"/>
            </a:pPr>
            <a:r>
              <a:rPr lang="ru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открыть сайт yandex.ru </a:t>
            </a:r>
            <a:endParaRPr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❖"/>
            </a:pPr>
            <a:r>
              <a:rPr lang="ru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зайти в свою почту </a:t>
            </a:r>
            <a:endParaRPr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❖"/>
            </a:pPr>
            <a:r>
              <a:rPr lang="ru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открыть вкладку «Диск» (вверху).</a:t>
            </a:r>
            <a:endParaRPr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Shape 17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54350" y="362450"/>
            <a:ext cx="5810250" cy="1276350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Shape 173"/>
          <p:cNvSpPr txBox="1"/>
          <p:nvPr/>
        </p:nvSpPr>
        <p:spPr>
          <a:xfrm>
            <a:off x="370000" y="1517675"/>
            <a:ext cx="8508000" cy="264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latin typeface="Times New Roman"/>
                <a:ea typeface="Times New Roman"/>
                <a:cs typeface="Times New Roman"/>
                <a:sym typeface="Times New Roman"/>
              </a:rPr>
              <a:t>Облако Mail.ru</a:t>
            </a: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 – сервис от почтового сайта mail.ru.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Бесплатно дается 25 ГБ.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Для получения нужно иметь почтовый ящик mail.ru. Если он есть, то и облако у Вас тоже есть.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Чтобы в него зайти, нужно открыть сайт </a:t>
            </a:r>
            <a:r>
              <a:rPr b="1" lang="ru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mail.ru</a:t>
            </a: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 и открыть свою почту. Затем вверху нажать на кнопку «Облако». Откроется Ваш личный облачный сервис.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❖"/>
            </a:pP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В него уже загружены некоторые файлы для примера. Их можно удалить, а можно и оставить. Можно им пользоваться прямо так, через почту, а можно скачать и установить специальное приложение (программу). Тогда облако будет доступно прямо с компьютера – на Рабочем столе появится ярлык для его моментального открытия.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