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6" r:id="rId3"/>
    <p:sldId id="382" r:id="rId4"/>
    <p:sldId id="383" r:id="rId5"/>
    <p:sldId id="384" r:id="rId6"/>
    <p:sldId id="385" r:id="rId7"/>
    <p:sldId id="389" r:id="rId8"/>
    <p:sldId id="386" r:id="rId9"/>
    <p:sldId id="387" r:id="rId10"/>
    <p:sldId id="388" r:id="rId11"/>
    <p:sldId id="368" r:id="rId12"/>
    <p:sldId id="373" r:id="rId13"/>
    <p:sldId id="370" r:id="rId14"/>
    <p:sldId id="390" r:id="rId15"/>
    <p:sldId id="329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60000"/>
    <a:srgbClr val="B43108"/>
    <a:srgbClr val="000066"/>
    <a:srgbClr val="D20000"/>
    <a:srgbClr val="FCDDD0"/>
    <a:srgbClr val="FFFF99"/>
    <a:srgbClr val="680000"/>
    <a:srgbClr val="FDCFDC"/>
    <a:srgbClr val="EFD2D1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8" autoAdjust="0"/>
    <p:restoredTop sz="94660"/>
  </p:normalViewPr>
  <p:slideViewPr>
    <p:cSldViewPr>
      <p:cViewPr>
        <p:scale>
          <a:sx n="80" d="100"/>
          <a:sy n="80" d="100"/>
        </p:scale>
        <p:origin x="-105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DAF13-3B3F-4174-9730-D0728BD8E862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417A-24D9-4A1B-91A6-FCE6EC4C40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209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FA144-1834-4B62-A85D-3168CBA2CDB6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BEEC1-31B7-4595-94E6-7260D01DE6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439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1939E-4B96-45F3-A5ED-CE83E1D73259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96446-0319-448E-83B3-B8383AA7D4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059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19ED6-4CBF-4256-8681-2AB0761C85F4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87F9-0FA9-4F5C-B3D7-4B4F28CBBA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841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3A134-2085-4236-9C75-3B3441AE3379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AB8CF-B3D0-477F-96AB-1E695E0540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613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549A3-80EC-4C61-A7A9-CB4DA825FDE9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B875D-4F88-47A2-AB6F-3E7610A449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559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2DDDE-2BFA-4D50-B55F-1A6F1CB04292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F3AC5-FEC0-43CA-88EB-2083786E05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575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D90BF-3A09-4334-A06D-2649CA8148F5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87CA9-1D94-4C59-A78B-4812B9D24A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637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F69C8-F4FC-43AF-903B-EE044F1FA6B5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63AE2-7436-49CA-978C-A97B714B9D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4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9581A-8A88-44DC-8FEB-EF77473DE1D2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5024F-9FB6-4422-B4F7-B7C317E9C5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178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69703-F618-4597-B05E-78B73A854636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0EF14-0934-4567-90C5-356AFBF97A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887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0A09E3-796C-4988-B07D-7A343D19AF0B}" type="datetimeFigureOut">
              <a:rPr lang="ru-RU"/>
              <a:pPr>
                <a:defRPr/>
              </a:pPr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6821C4-3F50-44D0-93E6-24589C38A7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x.com/" TargetMode="External"/><Relationship Id="rId7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coz.ru/" TargetMode="External"/><Relationship Id="rId5" Type="http://schemas.openxmlformats.org/officeDocument/2006/relationships/hyperlink" Target="http://joomla.ru/" TargetMode="External"/><Relationship Id="rId4" Type="http://schemas.openxmlformats.org/officeDocument/2006/relationships/hyperlink" Target="https://www.jimdo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kimc.ms/prog_and_proj/professionalnyy-standart-pedagoga/sbornik.php" TargetMode="External"/><Relationship Id="rId2" Type="http://schemas.openxmlformats.org/officeDocument/2006/relationships/hyperlink" Target="http://utmagazine.ru/posts/9829-informacionnaya-kultur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kimc.ms/prog_and_proj/professionalnyy-standart-pedagoga/shkola-it/poleznye-materialy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6583"/>
            <a:ext cx="1466345" cy="1008112"/>
          </a:xfrm>
          <a:prstGeom prst="rect">
            <a:avLst/>
          </a:prstGeom>
        </p:spPr>
      </p:pic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95536" y="4797152"/>
            <a:ext cx="8352928" cy="54585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6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Заседание ГМО учителей иностранных языков</a:t>
            </a:r>
            <a:endParaRPr lang="ru-RU" sz="3200" dirty="0">
              <a:solidFill>
                <a:srgbClr val="68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Текст 7"/>
          <p:cNvSpPr txBox="1">
            <a:spLocks/>
          </p:cNvSpPr>
          <p:nvPr/>
        </p:nvSpPr>
        <p:spPr bwMode="auto">
          <a:xfrm>
            <a:off x="1043608" y="2636912"/>
            <a:ext cx="734481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"Сайт учителя"</a:t>
            </a:r>
            <a:endParaRPr lang="ru-RU" sz="5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Текст 7"/>
          <p:cNvSpPr txBox="1">
            <a:spLocks/>
          </p:cNvSpPr>
          <p:nvPr/>
        </p:nvSpPr>
        <p:spPr bwMode="auto">
          <a:xfrm>
            <a:off x="2051720" y="5373216"/>
            <a:ext cx="709228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Копылова Татьяна Владимировна,</a:t>
            </a:r>
          </a:p>
          <a:p>
            <a:pPr algn="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методист МКУ КИМЦ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35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468313" y="1"/>
            <a:ext cx="8208962" cy="620688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Оригинальность и адекватность дизайна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179512" y="614363"/>
            <a:ext cx="8712968" cy="310266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выстроенная информационная архитектура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грамотные цветовые решения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оригинальность стиля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корректность обработки графики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сбалансированность разных способов структурирования информации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учёт требований </a:t>
            </a:r>
            <a:r>
              <a:rPr lang="ru-RU" altLang="ru-RU" sz="2800" dirty="0" err="1" smtClean="0"/>
              <a:t>здоровьесбережения</a:t>
            </a:r>
            <a:r>
              <a:rPr lang="ru-RU" altLang="ru-RU" sz="2800" dirty="0" smtClean="0"/>
              <a:t> в дизайне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внешний вид размещённой информации</a:t>
            </a:r>
          </a:p>
          <a:p>
            <a:pPr eaLnBrk="1" hangingPunct="1">
              <a:lnSpc>
                <a:spcPct val="80000"/>
              </a:lnSpc>
            </a:pPr>
            <a:endParaRPr lang="ru-RU" altLang="ru-RU" sz="2800" dirty="0" smtClean="0"/>
          </a:p>
        </p:txBody>
      </p:sp>
      <p:pic>
        <p:nvPicPr>
          <p:cNvPr id="11268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84019" y="3933056"/>
            <a:ext cx="5375963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saitik-1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20272" y="4437112"/>
            <a:ext cx="1938090" cy="19380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Прямоугольник 1"/>
          <p:cNvSpPr/>
          <p:nvPr/>
        </p:nvSpPr>
        <p:spPr>
          <a:xfrm>
            <a:off x="1329061" y="44624"/>
            <a:ext cx="6485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Основные этапы </a:t>
            </a:r>
            <a:r>
              <a:rPr lang="ru-RU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разработки сайта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3548" y="620688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700" dirty="0" smtClean="0">
                <a:latin typeface="+mn-lt"/>
              </a:rPr>
              <a:t>Формирование </a:t>
            </a:r>
            <a:r>
              <a:rPr lang="ru-RU" sz="2700" dirty="0">
                <a:latin typeface="+mn-lt"/>
              </a:rPr>
              <a:t>целей и задач сайта</a:t>
            </a:r>
            <a:r>
              <a:rPr lang="ru-RU" sz="2700" dirty="0" smtClean="0">
                <a:latin typeface="+mn-lt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2700" dirty="0">
                <a:latin typeface="+mn-lt"/>
              </a:rPr>
              <a:t>Создание </a:t>
            </a:r>
            <a:r>
              <a:rPr lang="ru-RU" sz="2700" dirty="0" smtClean="0">
                <a:latin typeface="+mn-lt"/>
              </a:rPr>
              <a:t>информационного </a:t>
            </a:r>
            <a:r>
              <a:rPr lang="ru-RU" sz="2700" dirty="0">
                <a:latin typeface="+mn-lt"/>
              </a:rPr>
              <a:t>наполнения - содержимого </a:t>
            </a:r>
            <a:r>
              <a:rPr lang="ru-RU" sz="2700" dirty="0" smtClean="0">
                <a:latin typeface="+mn-lt"/>
              </a:rPr>
              <a:t>сайта.</a:t>
            </a:r>
          </a:p>
          <a:p>
            <a:pPr marL="342900" indent="-342900">
              <a:buAutoNum type="arabicPeriod"/>
            </a:pPr>
            <a:r>
              <a:rPr lang="ru-RU" sz="2700" dirty="0" smtClean="0">
                <a:latin typeface="+mn-lt"/>
              </a:rPr>
              <a:t>Разработка структуры (выбор типа структуры, определение разделов, страниц).</a:t>
            </a:r>
          </a:p>
          <a:p>
            <a:pPr marL="342900" indent="-342900">
              <a:buAutoNum type="arabicPeriod"/>
            </a:pPr>
            <a:r>
              <a:rPr lang="ru-RU" sz="2700" dirty="0" smtClean="0">
                <a:latin typeface="+mn-lt"/>
              </a:rPr>
              <a:t>Разработка визуального оформления, </a:t>
            </a:r>
            <a:r>
              <a:rPr lang="ru-RU" sz="2700" dirty="0">
                <a:latin typeface="+mn-lt"/>
              </a:rPr>
              <a:t>дизайн сайта</a:t>
            </a:r>
            <a:r>
              <a:rPr lang="ru-RU" sz="2700" dirty="0" smtClean="0">
                <a:latin typeface="+mn-lt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2700" dirty="0" smtClean="0">
                <a:latin typeface="+mn-lt"/>
              </a:rPr>
              <a:t>Создание </a:t>
            </a:r>
            <a:r>
              <a:rPr lang="ru-RU" sz="2700" dirty="0">
                <a:latin typeface="+mn-lt"/>
              </a:rPr>
              <a:t>самого </a:t>
            </a:r>
            <a:r>
              <a:rPr lang="ru-RU" sz="2700" dirty="0" smtClean="0">
                <a:latin typeface="+mn-lt"/>
              </a:rPr>
              <a:t>сайта: создание веб-страниц, организация навигации (ссылки </a:t>
            </a:r>
            <a:r>
              <a:rPr lang="ru-RU" sz="2700" dirty="0">
                <a:latin typeface="+mn-lt"/>
              </a:rPr>
              <a:t>между страницами</a:t>
            </a:r>
            <a:r>
              <a:rPr lang="ru-RU" sz="2700" dirty="0" smtClean="0">
                <a:latin typeface="+mn-lt"/>
              </a:rPr>
              <a:t>, внешние ссылки).</a:t>
            </a:r>
          </a:p>
          <a:p>
            <a:pPr marL="342900" indent="-342900">
              <a:buAutoNum type="arabicPeriod"/>
            </a:pPr>
            <a:r>
              <a:rPr lang="ru-RU" sz="2700" dirty="0" smtClean="0">
                <a:latin typeface="+mn-lt"/>
              </a:rPr>
              <a:t>Наполнение контента (содержимого).</a:t>
            </a:r>
          </a:p>
          <a:p>
            <a:pPr marL="342900" indent="-342900">
              <a:buAutoNum type="arabicPeriod"/>
            </a:pPr>
            <a:r>
              <a:rPr lang="ru-RU" sz="2700" dirty="0" smtClean="0">
                <a:latin typeface="+mn-lt"/>
              </a:rPr>
              <a:t>Тестирование сайта.</a:t>
            </a:r>
          </a:p>
          <a:p>
            <a:pPr marL="342900" indent="-342900">
              <a:buAutoNum type="arabicPeriod"/>
            </a:pPr>
            <a:r>
              <a:rPr lang="ru-RU" sz="2700" dirty="0" smtClean="0">
                <a:latin typeface="+mn-lt"/>
              </a:rPr>
              <a:t>Публикация в сети.</a:t>
            </a:r>
          </a:p>
          <a:p>
            <a:pPr marL="342900" indent="-342900">
              <a:buAutoNum type="arabicPeriod"/>
            </a:pPr>
            <a:endParaRPr lang="ru-RU" sz="27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97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ChangeArrowheads="1"/>
          </p:cNvSpPr>
          <p:nvPr/>
        </p:nvSpPr>
        <p:spPr bwMode="auto">
          <a:xfrm>
            <a:off x="755650" y="3313632"/>
            <a:ext cx="1655763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0" y="-27384"/>
            <a:ext cx="9144000" cy="6858000"/>
            <a:chOff x="0" y="0"/>
            <a:chExt cx="5760" cy="4320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D0D3E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476" y="300"/>
              <a:ext cx="4899" cy="36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55650" y="260648"/>
            <a:ext cx="7777163" cy="1152128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alt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Сайт </a:t>
            </a:r>
            <a:r>
              <a:rPr lang="ru-RU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учителя английского языка</a:t>
            </a:r>
            <a:endParaRPr lang="ru-RU" alt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alt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Ирины Бурковой</a:t>
            </a:r>
            <a:endParaRPr lang="ru-RU" alt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755650" y="5975870"/>
            <a:ext cx="7777163" cy="576262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alt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контакты</a:t>
            </a:r>
          </a:p>
        </p:txBody>
      </p:sp>
      <p:sp>
        <p:nvSpPr>
          <p:cNvPr id="9" name="Rectangle 15" descr="Светлый горизонтальный"/>
          <p:cNvSpPr>
            <a:spLocks noChangeArrowheads="1"/>
          </p:cNvSpPr>
          <p:nvPr/>
        </p:nvSpPr>
        <p:spPr bwMode="auto">
          <a:xfrm>
            <a:off x="2411413" y="1700808"/>
            <a:ext cx="4176811" cy="427665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2483768" y="3312045"/>
            <a:ext cx="396044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 dirty="0">
                <a:solidFill>
                  <a:srgbClr val="1F3651"/>
                </a:solidFill>
              </a:rPr>
              <a:t>Основное поле</a:t>
            </a:r>
          </a:p>
        </p:txBody>
      </p:sp>
      <p:sp>
        <p:nvSpPr>
          <p:cNvPr id="14" name="Rectangle 20" descr="hotline5"/>
          <p:cNvSpPr>
            <a:spLocks noChangeArrowheads="1"/>
          </p:cNvSpPr>
          <p:nvPr/>
        </p:nvSpPr>
        <p:spPr bwMode="auto">
          <a:xfrm>
            <a:off x="6694918" y="3671191"/>
            <a:ext cx="1800000" cy="649288"/>
          </a:xfrm>
          <a:prstGeom prst="rect">
            <a:avLst/>
          </a:prstGeom>
          <a:blipFill dpi="0" rotWithShape="0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755650" y="2305570"/>
            <a:ext cx="1655763" cy="574675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8" name="Rectangle 30"/>
          <p:cNvSpPr>
            <a:spLocks noChangeArrowheads="1"/>
          </p:cNvSpPr>
          <p:nvPr/>
        </p:nvSpPr>
        <p:spPr bwMode="auto">
          <a:xfrm>
            <a:off x="755650" y="4751907"/>
            <a:ext cx="1655763" cy="574675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755650" y="3602557"/>
            <a:ext cx="1655763" cy="574675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4918" y="1959842"/>
            <a:ext cx="1800000" cy="70445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4918" y="2837451"/>
            <a:ext cx="1800000" cy="6909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AutoShape 22"/>
          <p:cNvSpPr>
            <a:spLocks noChangeArrowheads="1"/>
          </p:cNvSpPr>
          <p:nvPr/>
        </p:nvSpPr>
        <p:spPr bwMode="auto">
          <a:xfrm>
            <a:off x="3708400" y="1916810"/>
            <a:ext cx="3097213" cy="963436"/>
          </a:xfrm>
          <a:prstGeom prst="wedgeRectCallout">
            <a:avLst>
              <a:gd name="adj1" fmla="val 51333"/>
              <a:gd name="adj2" fmla="val 20110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 err="1">
                <a:solidFill>
                  <a:srgbClr val="1F3651"/>
                </a:solidFill>
              </a:rPr>
              <a:t>виджеты</a:t>
            </a:r>
            <a:r>
              <a:rPr lang="ru-RU" altLang="ru-RU" sz="2400" b="1" dirty="0">
                <a:solidFill>
                  <a:srgbClr val="1F3651"/>
                </a:solidFill>
              </a:rPr>
              <a:t> и баннеры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4918" y="5184574"/>
            <a:ext cx="1800000" cy="604979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</p:pic>
      <p:sp>
        <p:nvSpPr>
          <p:cNvPr id="24" name="Rectangle 18" descr="site_logo"/>
          <p:cNvSpPr>
            <a:spLocks noChangeArrowheads="1"/>
          </p:cNvSpPr>
          <p:nvPr/>
        </p:nvSpPr>
        <p:spPr bwMode="auto">
          <a:xfrm>
            <a:off x="6694918" y="4485380"/>
            <a:ext cx="1800000" cy="533053"/>
          </a:xfrm>
          <a:prstGeom prst="rect">
            <a:avLst/>
          </a:prstGeom>
          <a:blipFill dpi="0" rotWithShape="1">
            <a:blip r:embed="rId6" cstate="email">
              <a:lum bright="-6000" contrast="1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830561"/>
              </p:ext>
            </p:extLst>
          </p:nvPr>
        </p:nvGraphicFramePr>
        <p:xfrm>
          <a:off x="755649" y="1370900"/>
          <a:ext cx="77771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94"/>
                <a:gridCol w="1296194"/>
                <a:gridCol w="1296194"/>
                <a:gridCol w="1296194"/>
                <a:gridCol w="1296194"/>
                <a:gridCol w="129619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83990" y="1340767"/>
            <a:ext cx="1655762" cy="7650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ru-RU" altLang="ru-RU" sz="2400" b="1" dirty="0">
                <a:solidFill>
                  <a:srgbClr val="003366"/>
                </a:solidFill>
              </a:rPr>
              <a:t>меню</a:t>
            </a:r>
          </a:p>
          <a:p>
            <a:pPr algn="ctr"/>
            <a:r>
              <a:rPr lang="ru-RU" altLang="ru-RU" sz="2400" b="1" dirty="0">
                <a:solidFill>
                  <a:srgbClr val="003366"/>
                </a:solidFill>
              </a:rPr>
              <a:t>(рубрики)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5639" y="365091"/>
            <a:ext cx="3007221" cy="97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7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707454" y="187275"/>
            <a:ext cx="8229600" cy="64807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Сайт участника конкурса «Учитель года России»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6004" y="1052736"/>
            <a:ext cx="85725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1960" y="2780928"/>
            <a:ext cx="4712035" cy="26766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291" name="Rectangle 2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82637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Системы для создания сайтов</a:t>
            </a:r>
          </a:p>
        </p:txBody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xfrm>
            <a:off x="198062" y="702890"/>
            <a:ext cx="6196013" cy="20780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ru-RU" dirty="0" err="1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Wix</a:t>
            </a:r>
            <a:r>
              <a:rPr lang="en-US" altLang="ru-RU" dirty="0" smtClean="0"/>
              <a:t> </a:t>
            </a:r>
            <a:r>
              <a:rPr lang="en-US" altLang="ru-RU" dirty="0"/>
              <a:t>- </a:t>
            </a:r>
            <a:r>
              <a:rPr lang="en-US" altLang="ru-RU" dirty="0">
                <a:hlinkClick r:id="rId3"/>
              </a:rPr>
              <a:t>http://ru.wix.com</a:t>
            </a:r>
            <a:r>
              <a:rPr lang="en-US" altLang="ru-RU" dirty="0" smtClean="0">
                <a:hlinkClick r:id="rId3"/>
              </a:rPr>
              <a:t>/</a:t>
            </a:r>
            <a:r>
              <a:rPr lang="en-US" altLang="ru-RU" dirty="0" smtClean="0"/>
              <a:t> </a:t>
            </a:r>
            <a:endParaRPr lang="ru-RU" altLang="ru-RU" dirty="0"/>
          </a:p>
          <a:p>
            <a:pPr eaLnBrk="1" hangingPunct="1">
              <a:lnSpc>
                <a:spcPct val="80000"/>
              </a:lnSpc>
            </a:pPr>
            <a:r>
              <a:rPr lang="en-US" altLang="ru-RU" dirty="0" err="1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Jimdo</a:t>
            </a:r>
            <a:r>
              <a:rPr lang="en-US" altLang="ru-RU" dirty="0"/>
              <a:t> - </a:t>
            </a:r>
            <a:r>
              <a:rPr lang="en-US" altLang="ru-RU" dirty="0">
                <a:hlinkClick r:id="rId4"/>
              </a:rPr>
              <a:t>https://www.jimdo.com</a:t>
            </a:r>
            <a:r>
              <a:rPr lang="en-US" altLang="ru-RU" dirty="0" smtClean="0">
                <a:hlinkClick r:id="rId4"/>
              </a:rPr>
              <a:t>/</a:t>
            </a:r>
            <a:r>
              <a:rPr lang="en-US" altLang="ru-RU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Joomla</a:t>
            </a:r>
            <a:r>
              <a:rPr lang="en-US" altLang="ru-RU" dirty="0"/>
              <a:t> - </a:t>
            </a:r>
            <a:r>
              <a:rPr lang="en-US" altLang="ru-RU" dirty="0">
                <a:hlinkClick r:id="rId5"/>
              </a:rPr>
              <a:t>http://joomla.ru</a:t>
            </a:r>
            <a:r>
              <a:rPr lang="en-US" altLang="ru-RU" dirty="0" smtClean="0">
                <a:hlinkClick r:id="rId5"/>
              </a:rPr>
              <a:t>/</a:t>
            </a:r>
            <a:r>
              <a:rPr lang="en-US" altLang="ru-RU" dirty="0" smtClean="0"/>
              <a:t> </a:t>
            </a:r>
            <a:endParaRPr lang="ru-RU" altLang="ru-RU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ru-RU" dirty="0" err="1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Ucoz</a:t>
            </a:r>
            <a:r>
              <a:rPr lang="en-US" altLang="ru-RU" dirty="0"/>
              <a:t> - </a:t>
            </a:r>
            <a:r>
              <a:rPr lang="en-US" altLang="ru-RU" dirty="0">
                <a:hlinkClick r:id="rId6"/>
              </a:rPr>
              <a:t>http://www.ucoz.ru</a:t>
            </a:r>
            <a:r>
              <a:rPr lang="en-US" altLang="ru-RU" dirty="0" smtClean="0">
                <a:hlinkClick r:id="rId6"/>
              </a:rPr>
              <a:t>/</a:t>
            </a:r>
            <a:r>
              <a:rPr lang="en-US" altLang="ru-RU" dirty="0" smtClean="0"/>
              <a:t> </a:t>
            </a:r>
            <a:endParaRPr lang="ru-RU" altLang="ru-RU" dirty="0" smtClean="0"/>
          </a:p>
          <a:p>
            <a:pPr eaLnBrk="1" hangingPunct="1">
              <a:lnSpc>
                <a:spcPct val="80000"/>
              </a:lnSpc>
            </a:pPr>
            <a:endParaRPr lang="ru-RU" altLang="ru-RU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3645024"/>
            <a:ext cx="4608512" cy="24425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 txBox="1">
            <a:spLocks noChangeArrowheads="1"/>
          </p:cNvSpPr>
          <p:nvPr/>
        </p:nvSpPr>
        <p:spPr>
          <a:xfrm>
            <a:off x="1242686" y="0"/>
            <a:ext cx="7272808" cy="6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3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Ресурсы сети</a:t>
            </a:r>
            <a:endParaRPr lang="ru-RU" altLang="ru-RU" sz="36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9361" y="548680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n-lt"/>
                <a:hlinkClick r:id="rId2"/>
              </a:rPr>
              <a:t>http://</a:t>
            </a:r>
            <a:r>
              <a:rPr lang="en-US" sz="2400" dirty="0" smtClean="0">
                <a:latin typeface="+mn-lt"/>
                <a:hlinkClick r:id="rId2"/>
              </a:rPr>
              <a:t>wp-kama.ru/article/sajt-na-konstruktore-wix</a:t>
            </a:r>
          </a:p>
          <a:p>
            <a:r>
              <a:rPr lang="ru-RU" sz="2400" dirty="0" smtClean="0">
                <a:latin typeface="+mn-lt"/>
              </a:rPr>
              <a:t>Сайт </a:t>
            </a:r>
            <a:r>
              <a:rPr lang="ru-RU" sz="2400" dirty="0">
                <a:latin typeface="+mn-lt"/>
              </a:rPr>
              <a:t>на конструкторе </a:t>
            </a:r>
            <a:r>
              <a:rPr lang="ru-RU" sz="2400" dirty="0" err="1">
                <a:latin typeface="+mn-lt"/>
              </a:rPr>
              <a:t>Wix</a:t>
            </a:r>
            <a:r>
              <a:rPr lang="ru-RU" sz="2400" dirty="0">
                <a:latin typeface="+mn-lt"/>
              </a:rPr>
              <a:t>: особенности системы и пошаговое руководство</a:t>
            </a:r>
            <a:endParaRPr lang="en-US" sz="2400" dirty="0" smtClean="0">
              <a:latin typeface="+mn-lt"/>
              <a:hlinkClick r:id="rId2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2400" dirty="0">
                <a:latin typeface="+mn-lt"/>
                <a:hlinkClick r:id="rId2"/>
              </a:rPr>
              <a:t>http://pomkomp.ru/wix-com-sozdanie-sayta-v-besplatnom-konstruktore</a:t>
            </a:r>
            <a:r>
              <a:rPr lang="en-US" sz="2400" dirty="0" smtClean="0">
                <a:latin typeface="+mn-lt"/>
                <a:hlinkClick r:id="rId2"/>
              </a:rPr>
              <a:t>/ </a:t>
            </a:r>
            <a:endParaRPr lang="en-US" sz="2400" dirty="0" smtClean="0">
              <a:latin typeface="+mn-lt"/>
            </a:endParaRPr>
          </a:p>
          <a:p>
            <a:r>
              <a:rPr lang="ru-RU" sz="2400" dirty="0" smtClean="0">
                <a:latin typeface="+mn-lt"/>
              </a:rPr>
              <a:t>Wix.com-создание </a:t>
            </a:r>
            <a:r>
              <a:rPr lang="ru-RU" sz="2400" dirty="0">
                <a:latin typeface="+mn-lt"/>
              </a:rPr>
              <a:t>сайта в бесплатном конструкторе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400" dirty="0">
                <a:latin typeface="+mn-lt"/>
                <a:hlinkClick r:id="rId2"/>
              </a:rPr>
              <a:t>https://site-builders.ru/konstruktor-sajtov-wix</a:t>
            </a:r>
          </a:p>
          <a:p>
            <a:r>
              <a:rPr lang="ru-RU" sz="2400" dirty="0" smtClean="0">
                <a:latin typeface="+mn-lt"/>
              </a:rPr>
              <a:t>Конструктор </a:t>
            </a:r>
            <a:r>
              <a:rPr lang="ru-RU" sz="2400" dirty="0">
                <a:latin typeface="+mn-lt"/>
              </a:rPr>
              <a:t>сайтов </a:t>
            </a:r>
            <a:r>
              <a:rPr lang="ru-RU" sz="2400" dirty="0" err="1">
                <a:latin typeface="+mn-lt"/>
              </a:rPr>
              <a:t>Wix</a:t>
            </a:r>
            <a:r>
              <a:rPr lang="ru-RU" sz="2400" dirty="0">
                <a:latin typeface="+mn-lt"/>
              </a:rPr>
              <a:t> (</a:t>
            </a:r>
            <a:r>
              <a:rPr lang="ru-RU" sz="2400" dirty="0" err="1">
                <a:latin typeface="+mn-lt"/>
              </a:rPr>
              <a:t>Викс</a:t>
            </a:r>
            <a:r>
              <a:rPr lang="ru-RU" sz="2400" dirty="0">
                <a:latin typeface="+mn-lt"/>
              </a:rPr>
              <a:t>), Сергей </a:t>
            </a:r>
            <a:r>
              <a:rPr lang="ru-RU" sz="2400" dirty="0" smtClean="0">
                <a:latin typeface="+mn-lt"/>
              </a:rPr>
              <a:t>Гаврилов</a:t>
            </a:r>
          </a:p>
          <a:p>
            <a:r>
              <a:rPr lang="ru-RU" sz="2400" dirty="0" smtClean="0">
                <a:latin typeface="+mn-lt"/>
              </a:rPr>
              <a:t>4. </a:t>
            </a:r>
            <a:r>
              <a:rPr lang="ru-RU" sz="2400" dirty="0">
                <a:latin typeface="+mn-lt"/>
              </a:rPr>
              <a:t> </a:t>
            </a:r>
            <a:r>
              <a:rPr lang="en-US" sz="2400" dirty="0">
                <a:latin typeface="+mn-lt"/>
                <a:hlinkClick r:id="rId3"/>
              </a:rPr>
              <a:t>https://</a:t>
            </a:r>
            <a:r>
              <a:rPr lang="en-US" sz="2400" dirty="0" smtClean="0">
                <a:latin typeface="+mn-lt"/>
                <a:hlinkClick r:id="rId3"/>
              </a:rPr>
              <a:t>kimc.ms/prog_and_proj/professionalnyy-standart-pedagoga/sbornik.php</a:t>
            </a:r>
            <a:r>
              <a:rPr lang="ru-RU" sz="2400" dirty="0" smtClean="0">
                <a:latin typeface="+mn-lt"/>
                <a:hlinkClick r:id="rId3"/>
              </a:rPr>
              <a:t> </a:t>
            </a:r>
            <a:endParaRPr lang="ru-RU" sz="2400" dirty="0" smtClean="0">
              <a:latin typeface="+mn-lt"/>
            </a:endParaRPr>
          </a:p>
          <a:p>
            <a:r>
              <a:rPr lang="ru-RU" sz="2400" dirty="0" smtClean="0">
                <a:latin typeface="+mn-lt"/>
              </a:rPr>
              <a:t>Создание </a:t>
            </a:r>
            <a:r>
              <a:rPr lang="ru-RU" sz="2400" dirty="0">
                <a:latin typeface="+mn-lt"/>
              </a:rPr>
              <a:t>сайта с помощью сервиса  </a:t>
            </a:r>
            <a:r>
              <a:rPr lang="ru-RU" sz="2400" dirty="0" smtClean="0">
                <a:latin typeface="+mn-lt"/>
              </a:rPr>
              <a:t>WiX.com</a:t>
            </a:r>
          </a:p>
          <a:p>
            <a:r>
              <a:rPr lang="ru-RU" sz="2400" dirty="0" smtClean="0">
                <a:latin typeface="+mn-lt"/>
              </a:rPr>
              <a:t>5</a:t>
            </a:r>
            <a:r>
              <a:rPr lang="ru-RU" sz="2400" dirty="0">
                <a:latin typeface="+mn-lt"/>
              </a:rPr>
              <a:t>. </a:t>
            </a:r>
            <a:r>
              <a:rPr lang="en-US" sz="2400" dirty="0">
                <a:latin typeface="+mn-lt"/>
                <a:hlinkClick r:id="rId4"/>
              </a:rPr>
              <a:t>https://kimc.ms/prog_and_proj/professionalnyy-standart-pedagoga/shkola-it/poleznye-materialy.php</a:t>
            </a:r>
            <a:r>
              <a:rPr lang="ru-RU" sz="2400" dirty="0">
                <a:latin typeface="+mn-lt"/>
              </a:rPr>
              <a:t> </a:t>
            </a:r>
          </a:p>
          <a:p>
            <a:r>
              <a:rPr lang="ru-RU" sz="2400" dirty="0" smtClean="0">
                <a:latin typeface="+mn-lt"/>
              </a:rPr>
              <a:t>Презентация</a:t>
            </a:r>
            <a:r>
              <a:rPr lang="ru-RU" sz="2400" dirty="0">
                <a:latin typeface="+mn-lt"/>
              </a:rPr>
              <a:t> "Использование ИКТ для организации  сетевого пространства для общения с участниками образовательного процесса. </a:t>
            </a:r>
            <a:r>
              <a:rPr lang="ru-RU" sz="2400">
                <a:latin typeface="+mn-lt"/>
              </a:rPr>
              <a:t>Создание </a:t>
            </a:r>
            <a:r>
              <a:rPr lang="ru-RU" sz="2400" smtClean="0">
                <a:latin typeface="+mn-lt"/>
              </a:rPr>
              <a:t>сайта</a:t>
            </a:r>
            <a:r>
              <a:rPr lang="ru-RU" sz="2400" smtClean="0"/>
              <a:t>"</a:t>
            </a:r>
            <a:endParaRPr lang="ru-RU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09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1" y="3212976"/>
            <a:ext cx="57264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ru-RU" altLang="ru-RU" sz="3200" dirty="0">
                <a:solidFill>
                  <a:srgbClr val="B431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Сайт</a:t>
            </a:r>
            <a:r>
              <a:rPr lang="ru-RU" altLang="ru-RU" sz="3200" dirty="0">
                <a:latin typeface="+mn-lt"/>
              </a:rPr>
              <a:t> – это, прежде всего, источник информации и поэтому прямая задача владельца ресурса сделать свои странички удобными для извлечения искомого контента. </a:t>
            </a:r>
          </a:p>
        </p:txBody>
      </p:sp>
      <p:pic>
        <p:nvPicPr>
          <p:cNvPr id="5" name="Picture 8" descr="strelk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12160" y="3246817"/>
            <a:ext cx="2736304" cy="27113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79511" y="370399"/>
            <a:ext cx="873400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B431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Сайт </a:t>
            </a:r>
            <a:r>
              <a:rPr lang="ru-RU" sz="3200" dirty="0" smtClean="0">
                <a:latin typeface="+mn-lt"/>
              </a:rPr>
              <a:t>- </a:t>
            </a:r>
            <a:r>
              <a:rPr lang="ru-RU" sz="3200" dirty="0">
                <a:latin typeface="+mn-lt"/>
              </a:rPr>
              <a:t>совокупность логически связанных между собой </a:t>
            </a:r>
            <a:r>
              <a:rPr lang="ru-RU" sz="3200" dirty="0" smtClean="0">
                <a:latin typeface="+mn-lt"/>
              </a:rPr>
              <a:t>веб-страниц, место </a:t>
            </a:r>
            <a:r>
              <a:rPr lang="ru-RU" sz="3200" dirty="0">
                <a:latin typeface="+mn-lt"/>
              </a:rPr>
              <a:t>во всемирной паутине "Интернет", в котором содержатся данные, предоставляемые владельцем для всеобщего </a:t>
            </a:r>
            <a:r>
              <a:rPr lang="ru-RU" sz="3200" dirty="0" smtClean="0">
                <a:latin typeface="+mn-lt"/>
              </a:rPr>
              <a:t>обозрения.</a:t>
            </a: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462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Зачем учителю нужен персональный сайт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43" y="665694"/>
            <a:ext cx="1008112" cy="10081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52209" y="692697"/>
            <a:ext cx="77842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n-lt"/>
              </a:rPr>
              <a:t>Место позиционирования педагога как профессионала и как личности</a:t>
            </a:r>
            <a:endParaRPr lang="ru-RU" sz="2800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2209" y="2456892"/>
            <a:ext cx="77122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n-lt"/>
              </a:rPr>
              <a:t>Место представления </a:t>
            </a:r>
            <a:r>
              <a:rPr lang="ru-RU" sz="2800" dirty="0">
                <a:latin typeface="+mn-lt"/>
              </a:rPr>
              <a:t>педагогическому сообществу своих </a:t>
            </a:r>
            <a:r>
              <a:rPr lang="ru-RU" sz="2800" dirty="0" smtClean="0">
                <a:latin typeface="+mn-lt"/>
              </a:rPr>
              <a:t>разработок и материалов</a:t>
            </a:r>
            <a:endParaRPr lang="ru-RU" sz="2800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2209" y="4427733"/>
            <a:ext cx="77842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+mn-lt"/>
              </a:rPr>
              <a:t>Место интерактивного </a:t>
            </a:r>
            <a:r>
              <a:rPr lang="ru-RU" sz="2800" dirty="0" smtClean="0">
                <a:latin typeface="+mn-lt"/>
              </a:rPr>
              <a:t>взаимодействия с субъектами образовательного процесса</a:t>
            </a:r>
            <a:endParaRPr lang="ru-RU" sz="2800" dirty="0">
              <a:latin typeface="+mn-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43" y="2429889"/>
            <a:ext cx="1008112" cy="100811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43" y="4400730"/>
            <a:ext cx="1008112" cy="100811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252209" y="1799238"/>
            <a:ext cx="75073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n-lt"/>
              </a:rPr>
              <a:t>Место представления </a:t>
            </a:r>
            <a:r>
              <a:rPr lang="ru-RU" sz="2800" dirty="0">
                <a:latin typeface="+mn-lt"/>
              </a:rPr>
              <a:t>портфолио учителя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43" y="1556792"/>
            <a:ext cx="1008112" cy="100811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252209" y="3456003"/>
            <a:ext cx="7621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n-lt"/>
              </a:rPr>
              <a:t>Место для накопления методических и дидактических материалов по своему предмету</a:t>
            </a:r>
            <a:endParaRPr lang="ru-RU" sz="2800" dirty="0">
              <a:latin typeface="+mn-lt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43" y="3429000"/>
            <a:ext cx="1008112" cy="100811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43" y="5355213"/>
            <a:ext cx="1008112" cy="1008112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1252209" y="5382216"/>
            <a:ext cx="7621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n-lt"/>
              </a:rPr>
              <a:t>Место для организации </a:t>
            </a:r>
            <a:r>
              <a:rPr lang="ru-RU" sz="2800" dirty="0">
                <a:latin typeface="+mn-lt"/>
              </a:rPr>
              <a:t>дистанционного обучения учащихся</a:t>
            </a:r>
          </a:p>
        </p:txBody>
      </p:sp>
    </p:spTree>
    <p:extLst>
      <p:ext uri="{BB962C8B-B14F-4D97-AF65-F5344CB8AC3E}">
        <p14:creationId xmlns:p14="http://schemas.microsoft.com/office/powerpoint/2010/main" val="226353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0" grpId="0"/>
      <p:bldP spid="1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764" y="624473"/>
            <a:ext cx="8964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Для ученика:</a:t>
            </a:r>
          </a:p>
          <a:p>
            <a:r>
              <a:rPr lang="ru-RU" sz="2400" dirty="0" smtClean="0">
                <a:latin typeface="+mn-lt"/>
              </a:rPr>
              <a:t>Дополнительные задания и советы по выполнению ДЗ;</a:t>
            </a:r>
            <a:endParaRPr lang="ru-RU" sz="2400" dirty="0">
              <a:latin typeface="+mn-lt"/>
            </a:endParaRPr>
          </a:p>
          <a:p>
            <a:r>
              <a:rPr lang="ru-RU" sz="2400" dirty="0" smtClean="0">
                <a:latin typeface="+mn-lt"/>
              </a:rPr>
              <a:t>Дополнительная </a:t>
            </a:r>
            <a:r>
              <a:rPr lang="ru-RU" sz="2400" dirty="0">
                <a:latin typeface="+mn-lt"/>
              </a:rPr>
              <a:t>литература </a:t>
            </a:r>
            <a:r>
              <a:rPr lang="ru-RU" sz="2400" dirty="0" smtClean="0">
                <a:latin typeface="+mn-lt"/>
              </a:rPr>
              <a:t>(ссылки на полезные сайты);</a:t>
            </a:r>
            <a:endParaRPr lang="ru-RU" sz="2400" dirty="0">
              <a:latin typeface="+mn-lt"/>
            </a:endParaRPr>
          </a:p>
          <a:p>
            <a:r>
              <a:rPr lang="ru-RU" sz="2400" dirty="0" smtClean="0">
                <a:latin typeface="+mn-lt"/>
              </a:rPr>
              <a:t>Расписание уроков и консультаций, объявления о мероприятиях;</a:t>
            </a:r>
          </a:p>
          <a:p>
            <a:r>
              <a:rPr lang="ru-RU" sz="2400" dirty="0">
                <a:latin typeface="+mn-lt"/>
              </a:rPr>
              <a:t>Дистанционное </a:t>
            </a:r>
            <a:r>
              <a:rPr lang="ru-RU" sz="2400" dirty="0" smtClean="0">
                <a:latin typeface="+mn-lt"/>
              </a:rPr>
              <a:t>обучение, общение (например, вопрос-ответ).</a:t>
            </a:r>
          </a:p>
          <a:p>
            <a:r>
              <a:rPr lang="ru-RU" sz="2400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Для </a:t>
            </a:r>
            <a:r>
              <a:rPr lang="ru-RU" sz="2400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родителей:</a:t>
            </a:r>
          </a:p>
          <a:p>
            <a:r>
              <a:rPr lang="ru-RU" sz="2400" dirty="0" smtClean="0">
                <a:latin typeface="+mn-lt"/>
              </a:rPr>
              <a:t>Нормативно-правовой </a:t>
            </a:r>
            <a:r>
              <a:rPr lang="ru-RU" sz="2400" dirty="0">
                <a:latin typeface="+mn-lt"/>
              </a:rPr>
              <a:t>материал для </a:t>
            </a:r>
            <a:r>
              <a:rPr lang="ru-RU" sz="2400" dirty="0" smtClean="0">
                <a:latin typeface="+mn-lt"/>
              </a:rPr>
              <a:t>родителей;</a:t>
            </a:r>
            <a:endParaRPr lang="ru-RU" sz="2400" dirty="0">
              <a:latin typeface="+mn-lt"/>
            </a:endParaRPr>
          </a:p>
          <a:p>
            <a:r>
              <a:rPr lang="ru-RU" sz="2400" dirty="0" smtClean="0">
                <a:latin typeface="+mn-lt"/>
              </a:rPr>
              <a:t>Рекомендации и советы по воспитанию;</a:t>
            </a:r>
            <a:endParaRPr lang="ru-RU" sz="2400" dirty="0">
              <a:latin typeface="+mn-lt"/>
            </a:endParaRPr>
          </a:p>
          <a:p>
            <a:r>
              <a:rPr lang="ru-RU" sz="2400" dirty="0" smtClean="0">
                <a:latin typeface="+mn-lt"/>
              </a:rPr>
              <a:t>Учет успеваемости и посещаемости;</a:t>
            </a:r>
          </a:p>
          <a:p>
            <a:r>
              <a:rPr lang="ru-RU" sz="2400" dirty="0" smtClean="0">
                <a:latin typeface="+mn-lt"/>
              </a:rPr>
              <a:t>Общение (форум, гостевая), объявления.</a:t>
            </a:r>
            <a:endParaRPr lang="ru-RU" sz="2400" dirty="0">
              <a:latin typeface="+mn-lt"/>
            </a:endParaRPr>
          </a:p>
          <a:p>
            <a:r>
              <a:rPr lang="ru-RU" sz="2400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Для коллег педагогов: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Общение, обмен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опытом, советы педагогам;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Копилка методических и дидактических материалов.</a:t>
            </a:r>
          </a:p>
          <a:p>
            <a:r>
              <a:rPr lang="ru-RU" sz="2400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Для администрации: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Портфолио.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4624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Для кого учитель создает сайт</a:t>
            </a:r>
            <a:endParaRPr lang="ru-RU" sz="3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Picture 11" descr="sof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96744" y="2708920"/>
            <a:ext cx="2267744" cy="22677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291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/>
          </p:cNvSpPr>
          <p:nvPr>
            <p:ph type="title"/>
          </p:nvPr>
        </p:nvSpPr>
        <p:spPr>
          <a:xfrm>
            <a:off x="468313" y="0"/>
            <a:ext cx="8208962" cy="764704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Требования, предъявляемые к сайту</a:t>
            </a:r>
          </a:p>
        </p:txBody>
      </p:sp>
      <p:sp>
        <p:nvSpPr>
          <p:cNvPr id="6147" name="Rectangle 5"/>
          <p:cNvSpPr>
            <a:spLocks noGrp="1"/>
          </p:cNvSpPr>
          <p:nvPr>
            <p:ph type="body" idx="1"/>
          </p:nvPr>
        </p:nvSpPr>
        <p:spPr>
          <a:xfrm>
            <a:off x="323528" y="858937"/>
            <a:ext cx="8208912" cy="271407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информационная насыщенность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безопасность и комфортность виртуальной образовательной среды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эффективность обратной связи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актуальность информации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оригинальность и адекватность дизайна</a:t>
            </a:r>
          </a:p>
        </p:txBody>
      </p:sp>
      <p:pic>
        <p:nvPicPr>
          <p:cNvPr id="6148" name="Picture 8" descr="kr"/>
          <p:cNvPicPr>
            <a:picLocks noChangeAspect="1" noChangeArrowheads="1"/>
          </p:cNvPicPr>
          <p:nvPr/>
        </p:nvPicPr>
        <p:blipFill>
          <a:blip r:embed="rId2" cstate="email">
            <a:lum bright="-12000" contras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8175" y="3406775"/>
            <a:ext cx="540067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8135937" cy="620688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Информационная насыщенность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179513" y="620688"/>
            <a:ext cx="8496176" cy="3168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количество представленной информации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разнообразие содержания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различное структурирование информации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образовательная и методическая ценность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тематическая организованность информации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научная корректность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методическая грамотность</a:t>
            </a:r>
          </a:p>
        </p:txBody>
      </p:sp>
      <p:pic>
        <p:nvPicPr>
          <p:cNvPr id="7172" name="Picture 9" descr="tr"/>
          <p:cNvPicPr>
            <a:picLocks noChangeAspect="1" noChangeArrowheads="1"/>
          </p:cNvPicPr>
          <p:nvPr/>
        </p:nvPicPr>
        <p:blipFill>
          <a:blip r:embed="rId2" cstate="email">
            <a:lum bright="-24000" contrast="2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3932755"/>
            <a:ext cx="4973389" cy="2592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 descr="2_c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4005064"/>
            <a:ext cx="4464496" cy="249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08962" cy="1143000"/>
          </a:xfrm>
        </p:spPr>
        <p:txBody>
          <a:bodyPr/>
          <a:lstStyle/>
          <a:p>
            <a:pPr eaLnBrk="1" hangingPunct="1"/>
            <a:r>
              <a:rPr lang="ru-RU" altLang="ru-RU" sz="3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Безопасность и комфортность виртуальной образовательной среды</a:t>
            </a:r>
          </a:p>
        </p:txBody>
      </p:sp>
      <p:sp>
        <p:nvSpPr>
          <p:cNvPr id="35844" name="Rectangle 3"/>
          <p:cNvSpPr>
            <a:spLocks noGrp="1"/>
          </p:cNvSpPr>
          <p:nvPr>
            <p:ph type="body" idx="4294967295"/>
          </p:nvPr>
        </p:nvSpPr>
        <p:spPr>
          <a:xfrm>
            <a:off x="132705" y="980728"/>
            <a:ext cx="8878589" cy="324036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понятное меню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удобство навигации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разумная скорость загрузки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удобный формат для коммуникации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языковая культура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наличие инструкций и пояснений для пользователей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защищённость и адекватность виртуальной среды образовательным целям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o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3884760"/>
            <a:ext cx="3950516" cy="264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/>
          </p:cNvSpPr>
          <p:nvPr>
            <p:ph type="title"/>
          </p:nvPr>
        </p:nvSpPr>
        <p:spPr>
          <a:xfrm>
            <a:off x="539750" y="1"/>
            <a:ext cx="8229600" cy="620688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Эффективность обратной связи</a:t>
            </a:r>
          </a:p>
        </p:txBody>
      </p:sp>
      <p:sp>
        <p:nvSpPr>
          <p:cNvPr id="9220" name="Rectangle 3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856984" cy="48974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наличие контактных данных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доступность обратной связи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разнообразие возможностей для обратной связи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возможности для обсуждений и дискуссий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удобство использования механизмов обратной связи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систематичность и адресная помощь в проведении обратной связи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интенсивность обратной связи и количество вовлечённых пользователей</a:t>
            </a:r>
          </a:p>
          <a:p>
            <a:pPr eaLnBrk="1" hangingPunct="1">
              <a:lnSpc>
                <a:spcPct val="80000"/>
              </a:lnSpc>
            </a:pPr>
            <a:endParaRPr lang="ru-RU" alt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news"/>
          <p:cNvPicPr>
            <a:picLocks noChangeAspect="1" noChangeArrowheads="1"/>
          </p:cNvPicPr>
          <p:nvPr/>
        </p:nvPicPr>
        <p:blipFill rotWithShape="1">
          <a:blip r:embed="rId2" cstate="email">
            <a:lum bright="-18000" contras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88024" y="4312052"/>
            <a:ext cx="4176464" cy="229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/>
          </p:cNvSpPr>
          <p:nvPr>
            <p:ph type="title"/>
          </p:nvPr>
        </p:nvSpPr>
        <p:spPr>
          <a:xfrm>
            <a:off x="468313" y="1"/>
            <a:ext cx="8135937" cy="620687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Актуальность информации</a:t>
            </a:r>
          </a:p>
        </p:txBody>
      </p:sp>
      <p:sp>
        <p:nvSpPr>
          <p:cNvPr id="10244" name="Rectangle 3"/>
          <p:cNvSpPr>
            <a:spLocks noGrp="1"/>
          </p:cNvSpPr>
          <p:nvPr>
            <p:ph type="body" idx="1"/>
          </p:nvPr>
        </p:nvSpPr>
        <p:spPr>
          <a:xfrm>
            <a:off x="107504" y="620688"/>
            <a:ext cx="8424936" cy="39302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регулярность обновления информации	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связь информации с текущими событиями	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наличие информации о нормативно-правовой базе	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разнообразие групп пользователей	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новизна и оригинальность информации	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возможности создания детско-взрослых виртуальных сообществ	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наличие </a:t>
            </a:r>
            <a:r>
              <a:rPr lang="ru-RU" altLang="ru-RU" sz="2800" dirty="0"/>
              <a:t>возможностей использования информации для лиц с ОВЗ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8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16139480</TotalTime>
  <Words>506</Words>
  <Application>Microsoft Office PowerPoint</Application>
  <PresentationFormat>Экран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Требования, предъявляемые к сайту</vt:lpstr>
      <vt:lpstr>Информационная насыщенность</vt:lpstr>
      <vt:lpstr>Безопасность и комфортность виртуальной образовательной среды</vt:lpstr>
      <vt:lpstr>Эффективность обратной связи</vt:lpstr>
      <vt:lpstr>Актуальность информации</vt:lpstr>
      <vt:lpstr>Оригинальность и адекватность дизайна</vt:lpstr>
      <vt:lpstr>Презентация PowerPoint</vt:lpstr>
      <vt:lpstr>Презентация PowerPoint</vt:lpstr>
      <vt:lpstr>Презентация PowerPoint</vt:lpstr>
      <vt:lpstr>Системы для создания сайтов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деятельности МБУ КИМЦ</dc:title>
  <dc:creator>user</dc:creator>
  <cp:lastModifiedBy>Татьяна Копылова</cp:lastModifiedBy>
  <cp:revision>267</cp:revision>
  <dcterms:created xsi:type="dcterms:W3CDTF">2014-05-22T02:56:40Z</dcterms:created>
  <dcterms:modified xsi:type="dcterms:W3CDTF">2018-02-16T09:58:51Z</dcterms:modified>
</cp:coreProperties>
</file>