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5" r:id="rId10"/>
    <p:sldId id="278" r:id="rId11"/>
    <p:sldId id="274" r:id="rId12"/>
    <p:sldId id="277" r:id="rId13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32" y="-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CE25ACF-D6D0-4407-A7F2-D786BF59D774}" type="datetime1">
              <a:rPr lang="ru-RU" smtClean="0"/>
              <a:t>31.08.2018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438032-B9E0-494D-85BA-B474F0D5401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918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C93D291-0D36-447A-AFA3-4F92709F8329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764AD8-5229-44E4-9BAC-D1182B1E95E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95891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7764AD8-5229-44E4-9BAC-D1182B1E95E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9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pic>
        <p:nvPicPr>
          <p:cNvPr id="12" name="Рисунок 11" descr="Слева расположено изображение рук на клавиатуре крупным планом, а справа — крупный план трех лиц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8" y="1"/>
            <a:ext cx="12188952" cy="6400800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</p:pic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>
          <a:xfrm>
            <a:off x="76200" y="2295843"/>
            <a:ext cx="5970037" cy="2387600"/>
          </a:xfrm>
        </p:spPr>
        <p:txBody>
          <a:bodyPr rtlCol="0"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76200" y="4856481"/>
            <a:ext cx="5970037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10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rtl="0"/>
            <a:fld id="{CC453EE3-C822-4BD8-B091-AD8AAACDA102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14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15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rtl="0"/>
            <a:fld id="{0C8C4CCD-1362-4CC7-BA2D-0BEF6B3ABFE9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0807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933700"/>
            <a:ext cx="10515600" cy="3221890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700730-A500-4061-9126-B5F7689345B9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0455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1447799"/>
            <a:ext cx="2628900" cy="4729163"/>
          </a:xfrm>
        </p:spPr>
        <p:txBody>
          <a:bodyPr vert="eaVert"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447799"/>
            <a:ext cx="7734300" cy="4729163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41529F-C481-4D8E-B6C5-4B1260937557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2103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84839-8756-4272-9540-5FE029EC6DF8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1006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7A89A6-32C6-4FEF-8324-C8D8F88AD948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882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933699"/>
            <a:ext cx="5181600" cy="32432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2933699"/>
            <a:ext cx="5181600" cy="32432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152D85-1787-4E2B-B888-3B30A5797FD5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2684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447800"/>
            <a:ext cx="10515600" cy="1143000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2788737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1850" y="3493588"/>
            <a:ext cx="5156200" cy="2678612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9663" y="2788737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9663" y="3493588"/>
            <a:ext cx="5157787" cy="2678612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5DC6C4-0E9C-4BD6-805D-8105E6357D46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2810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FBACB8-6FF8-4124-9BA3-5182A07E842A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4530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B9BD79-0A5F-49F1-BD0D-DB031326D5AA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0004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14478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1817649"/>
            <a:ext cx="6172200" cy="435562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3133494"/>
            <a:ext cx="3932237" cy="3062086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942117-3105-4093-A61E-7DA452481DF1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2563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14478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183188" y="1447800"/>
            <a:ext cx="6172200" cy="47244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3133494"/>
            <a:ext cx="3932237" cy="3038706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D57C9C-A795-4492-834D-74D1C025D17D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C8C4CCD-1362-4CC7-BA2D-0BEF6B3ABFE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7856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 userDrawn="1"/>
        </p:nvGrpSpPr>
        <p:grpSpPr>
          <a:xfrm>
            <a:off x="3048" y="-5407"/>
            <a:ext cx="12188952" cy="6863407"/>
            <a:chOff x="3048" y="-5407"/>
            <a:chExt cx="12188952" cy="6863407"/>
          </a:xfrm>
        </p:grpSpPr>
        <p:sp>
          <p:nvSpPr>
            <p:cNvPr id="12" name="Прямоугольник 11"/>
            <p:cNvSpPr/>
            <p:nvPr userDrawn="1"/>
          </p:nvSpPr>
          <p:spPr>
            <a:xfrm>
              <a:off x="3048" y="6311900"/>
              <a:ext cx="12188952" cy="5461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13" name="Прямоугольник 12"/>
            <p:cNvSpPr/>
            <p:nvPr userDrawn="1"/>
          </p:nvSpPr>
          <p:spPr>
            <a:xfrm>
              <a:off x="3048" y="-5407"/>
              <a:ext cx="12188952" cy="136730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pic>
        <p:nvPicPr>
          <p:cNvPr id="14" name="Рисунок 13" descr="Слева расположено изображение рук на клавиатуре крупным планом, а справа — крупный план трех лиц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73740"/>
          <a:stretch/>
        </p:blipFill>
        <p:spPr>
          <a:xfrm>
            <a:off x="2620347" y="-7553"/>
            <a:ext cx="6964163" cy="137160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838200" y="1447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838200" y="2955073"/>
            <a:ext cx="10515600" cy="3221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Образец текста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rtl="0"/>
            <a:fld id="{D9D40E33-61F0-42D4-915B-9B548F2F0575}" type="datetime1">
              <a:rPr lang="ru-RU" noProof="0" smtClean="0"/>
              <a:t>31.08.2018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rtl="0"/>
            <a:fld id="{0C8C4CCD-1362-4CC7-BA2D-0BEF6B3ABFE9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80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1848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912" userDrawn="1">
          <p15:clr>
            <a:srgbClr val="F26B43"/>
          </p15:clr>
        </p15:guide>
        <p15:guide id="3" orient="horz" pos="3888" userDrawn="1">
          <p15:clr>
            <a:srgbClr val="F26B43"/>
          </p15:clr>
        </p15:guide>
        <p15:guide id="4" pos="648" userDrawn="1">
          <p15:clr>
            <a:srgbClr val="F26B43"/>
          </p15:clr>
        </p15:guide>
        <p15:guide id="5" pos="7152" userDrawn="1">
          <p15:clr>
            <a:srgbClr val="F26B43"/>
          </p15:clr>
        </p15:guide>
        <p15:guide id="6" orient="horz" pos="4104" userDrawn="1">
          <p15:clr>
            <a:srgbClr val="F26B43"/>
          </p15:clr>
        </p15:guide>
        <p15:guide id="7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6512" y="2570509"/>
            <a:ext cx="6096000" cy="28790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результатах работы МО в прошедшем учебном году и задачах 2018-19  учебного года.</a:t>
            </a:r>
            <a:endParaRPr lang="ru-RU" sz="4000" dirty="0">
              <a:solidFill>
                <a:schemeClr val="bg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9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Создать благоприятные условия педагогам для самообразования, выявления, развития творческого потенциала и формирования, </a:t>
            </a:r>
            <a:r>
              <a:rPr lang="ru-RU" dirty="0" smtClean="0"/>
              <a:t>обобщения, распространения </a:t>
            </a:r>
            <a:r>
              <a:rPr lang="ru-RU" dirty="0"/>
              <a:t>опыта эффективной педагогической деятельности;</a:t>
            </a:r>
          </a:p>
          <a:p>
            <a:r>
              <a:rPr lang="ru-RU" dirty="0" smtClean="0"/>
              <a:t> </a:t>
            </a:r>
            <a:r>
              <a:rPr lang="ru-RU" dirty="0"/>
              <a:t>Активизировать деятельность педагогов по систематизации и повышению уровня подготовки одаренных и мотивированных учащихся </a:t>
            </a:r>
            <a:r>
              <a:rPr lang="ru-RU" dirty="0" smtClean="0"/>
              <a:t>к участию </a:t>
            </a:r>
            <a:r>
              <a:rPr lang="ru-RU" dirty="0"/>
              <a:t>в олимпиадах, конкурсах и исследовательской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82657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61873"/>
            <a:ext cx="10515600" cy="1042416"/>
          </a:xfrm>
        </p:spPr>
        <p:txBody>
          <a:bodyPr/>
          <a:lstStyle/>
          <a:p>
            <a:r>
              <a:rPr lang="ru-RU" dirty="0" smtClean="0"/>
              <a:t>Мероприятия ГМО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50592"/>
            <a:ext cx="10515600" cy="372637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</a:t>
            </a:r>
            <a:r>
              <a:rPr lang="ru-RU" dirty="0"/>
              <a:t>основ финансовой </a:t>
            </a:r>
            <a:r>
              <a:rPr lang="ru-RU" dirty="0" smtClean="0"/>
              <a:t>грамотности???</a:t>
            </a:r>
          </a:p>
          <a:p>
            <a:pPr marL="514350" indent="-514350">
              <a:buFont typeface="+mj-lt"/>
              <a:buAutoNum type="arabicPeriod"/>
            </a:pPr>
            <a:r>
              <a:rPr lang="ru-RU" u="sng" dirty="0" smtClean="0"/>
              <a:t>Педагогический форум </a:t>
            </a:r>
            <a:r>
              <a:rPr lang="ru-RU" dirty="0" smtClean="0"/>
              <a:t>«</a:t>
            </a:r>
            <a:r>
              <a:rPr lang="ru-RU" dirty="0"/>
              <a:t>Повышение качества школьного </a:t>
            </a:r>
            <a:r>
              <a:rPr lang="ru-RU" dirty="0" smtClean="0"/>
              <a:t>историко</a:t>
            </a:r>
            <a:r>
              <a:rPr lang="ru-RU" dirty="0"/>
              <a:t>-</a:t>
            </a:r>
            <a:r>
              <a:rPr lang="ru-RU" dirty="0" smtClean="0"/>
              <a:t>обществоведческого образования </a:t>
            </a:r>
            <a:r>
              <a:rPr lang="ru-RU" dirty="0"/>
              <a:t>в условиях </a:t>
            </a:r>
            <a:r>
              <a:rPr lang="ru-RU" dirty="0" smtClean="0"/>
              <a:t>реализации ФГОС</a:t>
            </a:r>
            <a:r>
              <a:rPr lang="ru-RU" dirty="0"/>
              <a:t>: проблемы и решения</a:t>
            </a:r>
            <a:r>
              <a:rPr lang="ru-RU" dirty="0" smtClean="0"/>
              <a:t>» (Технология педагогического проектирования современного урока)</a:t>
            </a:r>
          </a:p>
          <a:p>
            <a:pPr marL="514350" indent="-514350">
              <a:buFont typeface="+mj-lt"/>
              <a:buAutoNum type="arabicPeriod"/>
            </a:pPr>
            <a:r>
              <a:rPr lang="ru-RU" u="sng" dirty="0" smtClean="0"/>
              <a:t>Круглый стол </a:t>
            </a:r>
            <a:r>
              <a:rPr lang="ru-RU" dirty="0" smtClean="0"/>
              <a:t>«Современные подходы к выявлению и сопровождению одаренных детей».</a:t>
            </a:r>
          </a:p>
          <a:p>
            <a:pPr marL="514350" indent="-514350">
              <a:buFont typeface="+mj-lt"/>
              <a:buAutoNum type="arabicPeriod"/>
            </a:pPr>
            <a:r>
              <a:rPr lang="ru-RU" u="sng" dirty="0" smtClean="0"/>
              <a:t>Семинар: </a:t>
            </a:r>
            <a:r>
              <a:rPr lang="ru-RU" dirty="0" smtClean="0"/>
              <a:t>Приёмы и методы формирующего оценивания на уроках истории и обществознания.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43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СЕТЕВОЕ ВЗАИМОДЕЙСТВИЕ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электронного фонда средств обучения.</a:t>
            </a:r>
          </a:p>
          <a:p>
            <a:pPr marL="0" indent="0">
              <a:buNone/>
            </a:pPr>
            <a:r>
              <a:rPr lang="ru-RU" dirty="0"/>
              <a:t>Группа </a:t>
            </a:r>
            <a:r>
              <a:rPr lang="ru-RU" dirty="0" err="1" smtClean="0"/>
              <a:t>Вконтакте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Дистанционные консультации:</a:t>
            </a:r>
          </a:p>
          <a:p>
            <a:pPr marL="0" indent="0">
              <a:buNone/>
            </a:pPr>
            <a:r>
              <a:rPr lang="ru-RU" dirty="0" smtClean="0"/>
              <a:t>- «Проектирование </a:t>
            </a:r>
            <a:r>
              <a:rPr lang="ru-RU" dirty="0"/>
              <a:t>РП и КТП с учетом требований ИКС»</a:t>
            </a:r>
          </a:p>
        </p:txBody>
      </p:sp>
    </p:spTree>
    <p:extLst>
      <p:ext uri="{BB962C8B-B14F-4D97-AF65-F5344CB8AC3E}">
        <p14:creationId xmlns:p14="http://schemas.microsoft.com/office/powerpoint/2010/main" val="123843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РУКОВОДИТЕЛИ РМО</a:t>
            </a:r>
            <a:endParaRPr lang="ru-RU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113919"/>
              </p:ext>
            </p:extLst>
          </p:nvPr>
        </p:nvGraphicFramePr>
        <p:xfrm>
          <a:off x="1337310" y="2501392"/>
          <a:ext cx="9517380" cy="414103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757064">
                  <a:extLst>
                    <a:ext uri="{9D8B030D-6E8A-4147-A177-3AD203B41FA5}">
                      <a16:colId xmlns:a16="http://schemas.microsoft.com/office/drawing/2014/main" xmlns="" val="2827728573"/>
                    </a:ext>
                  </a:extLst>
                </a:gridCol>
                <a:gridCol w="3999777">
                  <a:extLst>
                    <a:ext uri="{9D8B030D-6E8A-4147-A177-3AD203B41FA5}">
                      <a16:colId xmlns:a16="http://schemas.microsoft.com/office/drawing/2014/main" xmlns="" val="1774837476"/>
                    </a:ext>
                  </a:extLst>
                </a:gridCol>
                <a:gridCol w="2472707">
                  <a:extLst>
                    <a:ext uri="{9D8B030D-6E8A-4147-A177-3AD203B41FA5}">
                      <a16:colId xmlns:a16="http://schemas.microsoft.com/office/drawing/2014/main" xmlns="" val="519446221"/>
                    </a:ext>
                  </a:extLst>
                </a:gridCol>
                <a:gridCol w="2287832">
                  <a:extLst>
                    <a:ext uri="{9D8B030D-6E8A-4147-A177-3AD203B41FA5}">
                      <a16:colId xmlns:a16="http://schemas.microsoft.com/office/drawing/2014/main" xmlns="" val="2025574985"/>
                    </a:ext>
                  </a:extLst>
                </a:gridCol>
              </a:tblGrid>
              <a:tr h="386552">
                <a:tc>
                  <a:txBody>
                    <a:bodyPr/>
                    <a:lstStyle/>
                    <a:p>
                      <a:pPr marL="114300"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ФИО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Район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ОО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120046"/>
                  </a:ext>
                </a:extLst>
              </a:tr>
              <a:tr h="38655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Катцына Ирина Григорьевна	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Кировский район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СОШ № 135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95577353"/>
                  </a:ext>
                </a:extLst>
              </a:tr>
              <a:tr h="38655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Попова Антонина Александровна	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Ленинский район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СОШ № 94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9846266"/>
                  </a:ext>
                </a:extLst>
              </a:tr>
              <a:tr h="48622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Данилюк Ольга Владимировна	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Октябрьский район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МАОУ «Гимназия № 13 «Академ»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14886037"/>
                  </a:ext>
                </a:extLst>
              </a:tr>
              <a:tr h="38655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Блошко Анна Анатольевна	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Свердловский район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СШ № 23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74949885"/>
                  </a:ext>
                </a:extLst>
              </a:tr>
              <a:tr h="38655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Карпова Наталья Владимировна		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Советский район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СШ № 98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96807002"/>
                  </a:ext>
                </a:extLst>
              </a:tr>
              <a:tr h="38655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Свириденко Инна Валерьевна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Центральный район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СШ № 153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73107105"/>
                  </a:ext>
                </a:extLst>
              </a:tr>
              <a:tr h="7372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Хлынова Татьяна Валентиновна	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Железнодорожный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район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МАОУ Лицей № 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66332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63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Методическая тема: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Развитие профессиональной компетентности педагога, как фактор повышения качества образования в условиях реализации ФГОС второго поколения»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10247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910125"/>
              </p:ext>
            </p:extLst>
          </p:nvPr>
        </p:nvGraphicFramePr>
        <p:xfrm>
          <a:off x="1379220" y="2514597"/>
          <a:ext cx="9433560" cy="4036222"/>
        </p:xfrm>
        <a:graphic>
          <a:graphicData uri="http://schemas.openxmlformats.org/drawingml/2006/table">
            <a:tbl>
              <a:tblPr firstRow="1" firstCol="1" bandRow="1" bandCol="1">
                <a:tableStyleId>{3B4B98B0-60AC-42C2-AFA5-B58CD77FA1E5}</a:tableStyleId>
              </a:tblPr>
              <a:tblGrid>
                <a:gridCol w="9433560">
                  <a:extLst>
                    <a:ext uri="{9D8B030D-6E8A-4147-A177-3AD203B41FA5}">
                      <a16:colId xmlns:a16="http://schemas.microsoft.com/office/drawing/2014/main" xmlns="" val="935424530"/>
                    </a:ext>
                  </a:extLst>
                </a:gridCol>
              </a:tblGrid>
              <a:tr h="10430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1. освоение нового содержания, технологии и методов педагогической деятельности в образовательной области (ФГОС)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70956625"/>
                  </a:ext>
                </a:extLst>
              </a:tr>
              <a:tr h="9729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2. содействовать развитию интересов и способностей одаренных и талантливых </a:t>
                      </a:r>
                      <a:r>
                        <a:rPr lang="ru-RU" sz="2000" dirty="0" smtClean="0">
                          <a:effectLst/>
                        </a:rPr>
                        <a:t>детей.</a:t>
                      </a:r>
                      <a:endParaRPr lang="ru-RU" sz="2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13552554"/>
                  </a:ext>
                </a:extLst>
              </a:tr>
              <a:tr h="671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3. Оказывать  методическую помощь учителям истории и обществознания по подготовке выпускников к итоговой аттестации в форме ОГЭ и ЕГЭ.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30932137"/>
                  </a:ext>
                </a:extLst>
              </a:tr>
              <a:tr h="10430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4. повышение ИКТ- компетентности учителя, развитие сетевого взаимодействия педагогов.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34519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8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47801"/>
            <a:ext cx="10515600" cy="819912"/>
          </a:xfrm>
        </p:spPr>
        <p:txBody>
          <a:bodyPr/>
          <a:lstStyle/>
          <a:p>
            <a:r>
              <a:rPr lang="ru-RU" dirty="0" smtClean="0"/>
              <a:t>МЕРОПРИЯТИЯ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77440"/>
            <a:ext cx="10515600" cy="4370832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u="sng" dirty="0"/>
              <a:t>Итого за 2017-18 </a:t>
            </a:r>
            <a:r>
              <a:rPr lang="ru-RU" sz="3600" b="1" u="sng" dirty="0" smtClean="0"/>
              <a:t>учебный год </a:t>
            </a:r>
            <a:r>
              <a:rPr lang="ru-RU" sz="3600" b="1" u="sng" dirty="0"/>
              <a:t>проведено:</a:t>
            </a:r>
          </a:p>
          <a:p>
            <a:pPr marL="0" indent="0">
              <a:buNone/>
            </a:pPr>
            <a:r>
              <a:rPr lang="ru-RU" b="1" dirty="0"/>
              <a:t>заседаний городских методических объединений </a:t>
            </a:r>
            <a:r>
              <a:rPr lang="ru-RU" b="1" dirty="0" smtClean="0"/>
              <a:t>5;</a:t>
            </a:r>
            <a:endParaRPr lang="ru-RU" b="1" dirty="0"/>
          </a:p>
          <a:p>
            <a:r>
              <a:rPr lang="ru-RU" dirty="0"/>
              <a:t>из них семинаров – 3</a:t>
            </a:r>
            <a:r>
              <a:rPr lang="ru-RU" dirty="0" smtClean="0"/>
              <a:t>, </a:t>
            </a:r>
            <a:r>
              <a:rPr lang="ru-RU" dirty="0"/>
              <a:t>мастер-классов – 2, другое (методический фестиваль,  конференция, авторская творческая мастерская, доклад, практикум, открытый урок, рабочая встреча творческой группы и </a:t>
            </a:r>
            <a:r>
              <a:rPr lang="ru-RU" dirty="0" smtClean="0"/>
              <a:t>т. д</a:t>
            </a:r>
            <a:r>
              <a:rPr lang="ru-RU" dirty="0"/>
              <a:t>.) 3</a:t>
            </a:r>
            <a:r>
              <a:rPr lang="ru-RU" dirty="0" smtClean="0"/>
              <a:t>.          </a:t>
            </a:r>
          </a:p>
          <a:p>
            <a:pPr marL="0" indent="0">
              <a:buNone/>
            </a:pPr>
            <a:r>
              <a:rPr lang="ru-RU" b="1" dirty="0" smtClean="0"/>
              <a:t>заседаний </a:t>
            </a:r>
            <a:r>
              <a:rPr lang="ru-RU" b="1" dirty="0"/>
              <a:t>районных методических объединений 30;</a:t>
            </a:r>
          </a:p>
          <a:p>
            <a:r>
              <a:rPr lang="ru-RU" dirty="0"/>
              <a:t>из них семинаров – </a:t>
            </a:r>
            <a:r>
              <a:rPr lang="ru-RU" dirty="0" smtClean="0"/>
              <a:t>8</a:t>
            </a:r>
            <a:r>
              <a:rPr lang="ru-RU" dirty="0"/>
              <a:t>,  круглых столов - 4,  мастер-классов – 10, другое (методический фестиваль,  конференция, авторская творческая мастерская, доклад, практикум, открытый урок, рабочая встреча творческой группы и т. д.) 5.</a:t>
            </a:r>
          </a:p>
          <a:p>
            <a:pPr marL="0" indent="0">
              <a:buNone/>
            </a:pPr>
            <a:r>
              <a:rPr lang="ru-RU" b="1" dirty="0" smtClean="0"/>
              <a:t>заседаний </a:t>
            </a:r>
            <a:r>
              <a:rPr lang="ru-RU" b="1" dirty="0"/>
              <a:t>окружных методических объединений 10, </a:t>
            </a:r>
          </a:p>
          <a:p>
            <a:r>
              <a:rPr lang="ru-RU" dirty="0"/>
              <a:t>из них семинаров – 1,  круглых столов - 3,  мастер-классов – 6, другое (методический фестиваль,  конференция, авторская творческая мастерская, доклад, практикум, открытый урок, рабочая встреча творческой группы и </a:t>
            </a:r>
            <a:r>
              <a:rPr lang="ru-RU" dirty="0" smtClean="0"/>
              <a:t>т. д</a:t>
            </a:r>
            <a:r>
              <a:rPr lang="ru-RU" dirty="0"/>
              <a:t>.) 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4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Какой положительный опыт есть по организации деятельности МО?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Проводится </a:t>
            </a:r>
            <a:r>
              <a:rPr lang="ru-RU" dirty="0"/>
              <a:t>систематическая работа (семинары, практикумы, индивидуальные консультации) по повышению методической компетентности педагогов</a:t>
            </a:r>
          </a:p>
          <a:p>
            <a:r>
              <a:rPr lang="ru-RU" dirty="0"/>
              <a:t>Положительный опыт по организации деятельности ОМО складывается в результате взаимодействия РМО и ОМО по освоению новых форм и методов работы, для обмена педагогическим опытом. Мотивация у учителей-предметников для участия в работе ОМО связана с обогащением методической копилки, знакомством с опытом коллег и возможностью представить свои наработки.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91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47801"/>
            <a:ext cx="10515600" cy="138683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</a:t>
            </a:r>
            <a:r>
              <a:rPr lang="ru-RU" dirty="0"/>
              <a:t>направления развития системы образования реализуются через: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активное участие педагогов в представлении своего опыта через мастер-классы, семинары;</a:t>
            </a:r>
          </a:p>
          <a:p>
            <a:pPr marL="0" indent="0">
              <a:buNone/>
            </a:pPr>
            <a:r>
              <a:rPr lang="ru-RU" dirty="0"/>
              <a:t>- готовность педагогов в оказании методической поддержки в освоении и внедрении ФГОС;</a:t>
            </a:r>
          </a:p>
          <a:p>
            <a:pPr marL="0" indent="0">
              <a:buNone/>
            </a:pPr>
            <a:r>
              <a:rPr lang="ru-RU" dirty="0"/>
              <a:t>- содействие в передаче опыта молодым коллегам;</a:t>
            </a:r>
          </a:p>
          <a:p>
            <a:pPr marL="0" indent="0">
              <a:buNone/>
            </a:pPr>
            <a:r>
              <a:rPr lang="ru-RU" dirty="0"/>
              <a:t>- обмен методическими приемами и технологиями при организации работы с одаренными детьми и в подготовке к итоговой аттестации;</a:t>
            </a:r>
          </a:p>
          <a:p>
            <a:pPr marL="0" indent="0">
              <a:buNone/>
            </a:pPr>
            <a:r>
              <a:rPr lang="ru-RU" dirty="0"/>
              <a:t>- эффективное взаимодействие с методистами, преподавателями КК ИПК.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36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47800"/>
            <a:ext cx="10515600" cy="150727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Проблемы в работе ГМО/РМО/ОМО в текущем учебном году: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14600"/>
            <a:ext cx="10515600" cy="3662363"/>
          </a:xfrm>
        </p:spPr>
        <p:txBody>
          <a:bodyPr>
            <a:normAutofit fontScale="85000" lnSpcReduction="20000"/>
          </a:bodyPr>
          <a:lstStyle/>
          <a:p>
            <a:r>
              <a:rPr lang="ru-RU" smtClean="0"/>
              <a:t>Большое </a:t>
            </a:r>
            <a:r>
              <a:rPr lang="ru-RU" dirty="0"/>
              <a:t>количество мероприятий приходится на учебное время, в связи с чем </a:t>
            </a:r>
            <a:r>
              <a:rPr lang="ru-RU" dirty="0" smtClean="0"/>
              <a:t>       крайне </a:t>
            </a:r>
            <a:r>
              <a:rPr lang="ru-RU" dirty="0"/>
              <a:t>затруднительно их посещение.</a:t>
            </a:r>
          </a:p>
          <a:p>
            <a:r>
              <a:rPr lang="ru-RU" dirty="0"/>
              <a:t> </a:t>
            </a:r>
            <a:r>
              <a:rPr lang="ru-RU" dirty="0" smtClean="0"/>
              <a:t>Учителя </a:t>
            </a:r>
            <a:r>
              <a:rPr lang="ru-RU" dirty="0"/>
              <a:t>отмечают трудности в работе со слабоуспевающими учащимися.</a:t>
            </a:r>
          </a:p>
          <a:p>
            <a:r>
              <a:rPr lang="ru-RU" dirty="0" smtClean="0"/>
              <a:t> Отсутствие </a:t>
            </a:r>
            <a:r>
              <a:rPr lang="ru-RU" dirty="0"/>
              <a:t>личной инициативы у педагогов представлять и обобщать собственный опыт</a:t>
            </a:r>
          </a:p>
          <a:p>
            <a:r>
              <a:rPr lang="ru-RU" dirty="0"/>
              <a:t>Высокая часовая нагрузка учителей, работа в две смены, шестидневная рабочая неделя, загруженность классным руководством обусловили низкую явку на  РМО</a:t>
            </a:r>
          </a:p>
          <a:p>
            <a:r>
              <a:rPr lang="ru-RU" dirty="0"/>
              <a:t>Одновременное проведение мероприятий, следовательно, учителя не могут посетить мероприятия другого района.</a:t>
            </a:r>
          </a:p>
          <a:p>
            <a:r>
              <a:rPr lang="ru-RU" dirty="0"/>
              <a:t>Отсутствие поддержки деятельности РМО администрацией школ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87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ЦЕЛЬ: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600" dirty="0" smtClean="0">
                <a:solidFill>
                  <a:prstClr val="black"/>
                </a:solidFill>
              </a:rPr>
              <a:t>Осуществление </a:t>
            </a:r>
            <a:r>
              <a:rPr lang="ru-RU" sz="3600" dirty="0">
                <a:solidFill>
                  <a:prstClr val="black"/>
                </a:solidFill>
              </a:rPr>
              <a:t>взаимосвязанных действий и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ClrTx/>
              <a:buSzTx/>
              <a:buNone/>
            </a:pPr>
            <a:r>
              <a:rPr lang="ru-RU" sz="3600" dirty="0">
                <a:solidFill>
                  <a:prstClr val="black"/>
                </a:solidFill>
              </a:rPr>
              <a:t>мероприятий, направленных на </a:t>
            </a:r>
            <a:r>
              <a:rPr lang="ru-RU" sz="3600" b="1" dirty="0">
                <a:solidFill>
                  <a:prstClr val="black"/>
                </a:solidFill>
              </a:rPr>
              <a:t>повышение профессионального мастерства педагогов </a:t>
            </a:r>
            <a:r>
              <a:rPr lang="ru-RU" sz="3600" dirty="0">
                <a:solidFill>
                  <a:prstClr val="black"/>
                </a:solidFill>
              </a:rPr>
              <a:t>с целью повышения </a:t>
            </a:r>
            <a:r>
              <a:rPr lang="ru-RU" sz="3600">
                <a:solidFill>
                  <a:prstClr val="black"/>
                </a:solidFill>
              </a:rPr>
              <a:t>качества </a:t>
            </a:r>
            <a:r>
              <a:rPr lang="ru-RU" sz="3600" smtClean="0">
                <a:solidFill>
                  <a:prstClr val="black"/>
                </a:solidFill>
              </a:rPr>
              <a:t>образования.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9397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Презентация для новых сотрудников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ln>
          <a:solidFill>
            <a:schemeClr val="accent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:thm15="http://schemas.microsoft.com/office/thememl/2012/main" xmlns="" name="Office_15303704_TF03460514" id="{8ED1632F-C44E-426F-A7D2-BB87E3151DEC}" vid="{40CB93CC-1B0C-4154-A8B5-1C25BC4BFEC2}"/>
    </a:ext>
  </a:extLst>
</a:theme>
</file>

<file path=ppt/theme/theme2.xml><?xml version="1.0" encoding="utf-8"?>
<a:theme xmlns:a="http://schemas.openxmlformats.org/drawingml/2006/main" name="Тема Offic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для новых сотрудников</Template>
  <TotalTime>279</TotalTime>
  <Words>690</Words>
  <Application>Microsoft Office PowerPoint</Application>
  <PresentationFormat>Произвольный</PresentationFormat>
  <Paragraphs>87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Презентация для новых сотрудников</vt:lpstr>
      <vt:lpstr>Презентация PowerPoint</vt:lpstr>
      <vt:lpstr>РУКОВОДИТЕЛИ РМО</vt:lpstr>
      <vt:lpstr>Методическая тема:</vt:lpstr>
      <vt:lpstr>Задачи:</vt:lpstr>
      <vt:lpstr>МЕРОПРИЯТИЯ</vt:lpstr>
      <vt:lpstr>Какой положительный опыт есть по организации деятельности МО? </vt:lpstr>
      <vt:lpstr>Основные направления развития системы образования реализуются через: </vt:lpstr>
      <vt:lpstr>Проблемы в работе ГМО/РМО/ОМО в текущем учебном году: </vt:lpstr>
      <vt:lpstr>ЦЕЛЬ:</vt:lpstr>
      <vt:lpstr>Задачи</vt:lpstr>
      <vt:lpstr>Мероприятия ГМО</vt:lpstr>
      <vt:lpstr>СЕТЕВОЕ ВЗАИМОДЕЙСТВИЕ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iris1969@mail.ru</dc:creator>
  <cp:lastModifiedBy>Татьяна Копылова</cp:lastModifiedBy>
  <cp:revision>25</cp:revision>
  <dcterms:created xsi:type="dcterms:W3CDTF">2018-08-26T06:05:29Z</dcterms:created>
  <dcterms:modified xsi:type="dcterms:W3CDTF">2018-08-31T10:12:40Z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74063500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