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7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1" r:id="rId16"/>
    <p:sldId id="273" r:id="rId17"/>
    <p:sldId id="274" r:id="rId18"/>
    <p:sldId id="276" r:id="rId19"/>
    <p:sldId id="275" r:id="rId20"/>
    <p:sldId id="278" r:id="rId21"/>
    <p:sldId id="279" r:id="rId22"/>
    <p:sldId id="260" r:id="rId2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721"/>
    <a:srgbClr val="A20000"/>
    <a:srgbClr val="860000"/>
    <a:srgbClr val="B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>
        <p:scale>
          <a:sx n="90" d="100"/>
          <a:sy n="90" d="100"/>
        </p:scale>
        <p:origin x="-91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B34737E9-91F1-4ABE-9C1F-6D6476F0FA6C}" type="datetimeFigureOut">
              <a:rPr lang="ru-RU"/>
              <a:pPr>
                <a:defRPr/>
              </a:pPr>
              <a:t>31.08.2018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F006DFE4-F4A3-4001-B3DC-5B0D9C3C7F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032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>
              <a:ea typeface="宋体" pitchFamily="2" charset="-122"/>
            </a:endParaRPr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B1299E9A-2F35-4F23-9E91-F4B79B4EF2FA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>
              <a:ea typeface="宋体" pitchFamily="2" charset="-122"/>
            </a:endParaRPr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52330B2C-E180-4C86-AE22-A227463F2F5C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"/>
          <p:cNvSpPr>
            <a:spLocks noChangeArrowheads="1"/>
          </p:cNvSpPr>
          <p:nvPr userDrawn="1"/>
        </p:nvSpPr>
        <p:spPr bwMode="auto">
          <a:xfrm>
            <a:off x="5591175" y="6488113"/>
            <a:ext cx="3552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ru-RU">
                <a:latin typeface="Calibri" pitchFamily="34" charset="0"/>
              </a:rPr>
              <a:t>Copyright © Wondershare Software</a:t>
            </a:r>
            <a:endParaRPr lang="zh-CN" altLang="en-US">
              <a:latin typeface="Calibri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57158" y="2130425"/>
            <a:ext cx="7772400" cy="1227137"/>
          </a:xfrm>
          <a:noFill/>
        </p:spPr>
        <p:txBody>
          <a:bodyPr/>
          <a:lstStyle>
            <a:lvl1pPr algn="l">
              <a:defRPr sz="5000" b="1" cap="none" spc="0" baseline="0">
                <a:ln w="9000" cmpd="sng">
                  <a:noFill/>
                  <a:prstDash val="solid"/>
                </a:ln>
                <a:gradFill>
                  <a:gsLst>
                    <a:gs pos="0">
                      <a:srgbClr val="C00000"/>
                    </a:gs>
                    <a:gs pos="43000">
                      <a:srgbClr val="A20000"/>
                    </a:gs>
                    <a:gs pos="100000">
                      <a:srgbClr val="860000"/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85706" y="3357562"/>
            <a:ext cx="6400800" cy="642942"/>
          </a:xfrm>
        </p:spPr>
        <p:txBody>
          <a:bodyPr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zh-CN" altLang="en-US" sz="2400" b="0" kern="1200" cap="none" spc="0" dirty="0">
                <a:ln>
                  <a:noFill/>
                </a:ln>
                <a:solidFill>
                  <a:srgbClr val="3B3721"/>
                </a:solidFill>
                <a:effectLst/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983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09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858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altLang="zh-CN" smtClean="0"/>
          </a:p>
        </p:txBody>
      </p:sp>
      <p:sp>
        <p:nvSpPr>
          <p:cNvPr id="1028" name="矩形 6"/>
          <p:cNvSpPr>
            <a:spLocks noChangeArrowheads="1"/>
          </p:cNvSpPr>
          <p:nvPr/>
        </p:nvSpPr>
        <p:spPr bwMode="auto">
          <a:xfrm>
            <a:off x="5591175" y="6488113"/>
            <a:ext cx="3552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ru-RU">
                <a:latin typeface="Calibri" pitchFamily="34" charset="0"/>
              </a:rPr>
              <a:t>Copyright © Wondershare Software</a:t>
            </a:r>
            <a:endParaRPr lang="zh-CN" altLang="en-US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zh-CN" altLang="en-US" sz="3200" b="1" kern="1200" dirty="0">
          <a:ln w="9000" cmpd="sng">
            <a:noFill/>
            <a:prstDash val="solid"/>
          </a:ln>
          <a:gradFill>
            <a:gsLst>
              <a:gs pos="0">
                <a:srgbClr val="C00000"/>
              </a:gs>
              <a:gs pos="43000">
                <a:srgbClr val="A20000"/>
              </a:gs>
              <a:gs pos="100000">
                <a:srgbClr val="860000"/>
              </a:gs>
            </a:gsLst>
            <a:lin ang="5400000"/>
          </a:gradFill>
          <a:effectLst>
            <a:reflection blurRad="12700" stA="28000" endPos="45000" dist="1000" dir="5400000" sy="-10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0"/>
          <p:cNvSpPr txBox="1">
            <a:spLocks noChangeArrowheads="1"/>
          </p:cNvSpPr>
          <p:nvPr/>
        </p:nvSpPr>
        <p:spPr bwMode="auto">
          <a:xfrm>
            <a:off x="250825" y="115888"/>
            <a:ext cx="903605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36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РЕЗУЛЬТАТЫ ОГЭ-2018 </a:t>
            </a:r>
            <a:br>
              <a:rPr lang="ru-RU" altLang="ru-RU" sz="36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</a:br>
            <a:r>
              <a:rPr lang="ru-RU" altLang="ru-RU" sz="36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И ПРОБЛЕМЫ ПРЕПОДАВАНИЯ ОБЩЕСТВОЗНАНИЯ  В ШКОЛЕ</a:t>
            </a:r>
            <a:endParaRPr lang="es-ES" altLang="ru-RU" sz="3600" b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" name="Rectangle 165"/>
          <p:cNvSpPr>
            <a:spLocks noChangeArrowheads="1"/>
          </p:cNvSpPr>
          <p:nvPr/>
        </p:nvSpPr>
        <p:spPr bwMode="auto">
          <a:xfrm>
            <a:off x="242888" y="2492375"/>
            <a:ext cx="8928100" cy="162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8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Попова Антонина Александровна, </a:t>
            </a:r>
          </a:p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8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заместитель председателя </a:t>
            </a:r>
          </a:p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8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краевой предметной комиссии </a:t>
            </a:r>
          </a:p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8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ОГЭ по обществознанию</a:t>
            </a:r>
            <a:endParaRPr lang="es-ES" altLang="ru-RU" sz="2800" b="1" kern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507288" cy="115212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cap="small">
                <a:effectLst/>
                <a:latin typeface="Arial Black" panose="020B0A04020102020204" pitchFamily="34" charset="0"/>
              </a:rPr>
              <a:t>Анализ результатов выполнения </a:t>
            </a:r>
            <a:r>
              <a:rPr lang="ru-RU" cap="small" smtClean="0">
                <a:effectLst/>
                <a:latin typeface="Arial Black" panose="020B0A04020102020204" pitchFamily="34" charset="0"/>
              </a:rPr>
              <a:t/>
            </a:r>
            <a:br>
              <a:rPr lang="ru-RU" cap="small" smtClean="0">
                <a:effectLst/>
                <a:latin typeface="Arial Black" panose="020B0A04020102020204" pitchFamily="34" charset="0"/>
              </a:rPr>
            </a:br>
            <a:r>
              <a:rPr lang="ru-RU" cap="small" smtClean="0">
                <a:effectLst/>
                <a:latin typeface="Arial Black" panose="020B0A04020102020204" pitchFamily="34" charset="0"/>
              </a:rPr>
              <a:t>отдельных заданий</a:t>
            </a:r>
            <a:endParaRPr lang="ru-RU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069975"/>
            <a:ext cx="9144000" cy="6246813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 eaLnBrk="1" hangingPunct="1"/>
            <a:r>
              <a:rPr lang="ru-RU" altLang="ru-R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Calibri" pitchFamily="34" charset="0"/>
              </a:rPr>
              <a:t>В части 1 КИМов участники ОГЭ </a:t>
            </a:r>
            <a:r>
              <a:rPr lang="ru-RU" altLang="ru-RU" sz="24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Calibri" pitchFamily="34" charset="0"/>
              </a:rPr>
              <a:t>наиболее успешно </a:t>
            </a:r>
            <a:r>
              <a:rPr lang="ru-RU" altLang="ru-R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Calibri" pitchFamily="34" charset="0"/>
              </a:rPr>
              <a:t>справились с заданиями </a:t>
            </a:r>
            <a:r>
              <a:rPr lang="ru-RU" altLang="ru-RU" sz="24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Calibri" pitchFamily="34" charset="0"/>
              </a:rPr>
              <a:t>№№ 2, 3, 5, 8 и 12</a:t>
            </a:r>
            <a:r>
              <a:rPr lang="ru-RU" altLang="ru-R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Calibri" pitchFamily="34" charset="0"/>
              </a:rPr>
              <a:t>, в основу которых положен учебный материал разделов «Общество и человек», «Духовная культура», «Экономическая сфера» и «Социальная сфера». По этим вопросам максимальный балл получили более 80%  экзаменуемых.</a:t>
            </a:r>
          </a:p>
          <a:p>
            <a:pPr algn="just" eaLnBrk="1" hangingPunct="1"/>
            <a:r>
              <a:rPr lang="ru-RU" altLang="ru-R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Calibri" pitchFamily="34" charset="0"/>
              </a:rPr>
              <a:t> </a:t>
            </a:r>
            <a:r>
              <a:rPr lang="ru-RU" altLang="ru-RU" sz="24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Calibri" pitchFamily="34" charset="0"/>
              </a:rPr>
              <a:t>Очень сложными </a:t>
            </a:r>
            <a:r>
              <a:rPr lang="ru-RU" altLang="ru-R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Calibri" pitchFamily="34" charset="0"/>
              </a:rPr>
              <a:t>для экзаменуемых оказались задания  </a:t>
            </a:r>
            <a:r>
              <a:rPr lang="ru-RU" altLang="ru-RU" sz="24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Calibri" pitchFamily="34" charset="0"/>
              </a:rPr>
              <a:t>№№ 22 и 24</a:t>
            </a:r>
            <a:r>
              <a:rPr lang="ru-RU" altLang="ru-R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Calibri" pitchFamily="34" charset="0"/>
              </a:rPr>
              <a:t>, в которых максимальный балл получили чуть более 30% экзаменуемых. Это - задания, ориентированные на проверяемое умение (задание на установление соответствия и задание на выбор верных позиций из списка).</a:t>
            </a:r>
            <a:br>
              <a:rPr lang="ru-RU" altLang="ru-R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Calibri" pitchFamily="34" charset="0"/>
              </a:rPr>
            </a:br>
            <a:r>
              <a:rPr lang="ru-RU" altLang="ru-RU" sz="32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Calibri" pitchFamily="34" charset="0"/>
              </a:rPr>
              <a:t/>
            </a:r>
            <a:br>
              <a:rPr lang="ru-RU" altLang="ru-RU" sz="32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Calibri" pitchFamily="34" charset="0"/>
              </a:rPr>
            </a:br>
            <a:endParaRPr lang="ru-RU" altLang="ru-RU" sz="3200" b="1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115212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cap="small">
                <a:effectLst/>
                <a:latin typeface="Arial Black" panose="020B0A04020102020204" pitchFamily="34" charset="0"/>
              </a:rPr>
              <a:t>Анализ результатов выполнения </a:t>
            </a:r>
            <a:r>
              <a:rPr lang="ru-RU" cap="small" smtClean="0">
                <a:effectLst/>
                <a:latin typeface="Arial Black" panose="020B0A04020102020204" pitchFamily="34" charset="0"/>
              </a:rPr>
              <a:t/>
            </a:r>
            <a:br>
              <a:rPr lang="ru-RU" cap="small" smtClean="0">
                <a:effectLst/>
                <a:latin typeface="Arial Black" panose="020B0A04020102020204" pitchFamily="34" charset="0"/>
              </a:rPr>
            </a:br>
            <a:r>
              <a:rPr lang="ru-RU" cap="small" smtClean="0">
                <a:effectLst/>
                <a:latin typeface="Arial Black" panose="020B0A04020102020204" pitchFamily="34" charset="0"/>
              </a:rPr>
              <a:t>отдельных заданий</a:t>
            </a:r>
            <a:endParaRPr lang="ru-RU"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850" y="1273175"/>
            <a:ext cx="8712200" cy="48926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В части 2 наибольшие трудности традиционно вызвали задания высокого уровня сложности (№29 и №31). При этом за последние три года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заметно растёт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процент экзаменуемых, набравших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максимальный балл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в задании 29.</a:t>
            </a:r>
            <a:b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</a:b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Как и ранее,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лучший результат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отмечается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в задании 27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, где в этом году максимальный балл получили 54,71%, что на 10,73% больше года предыдущего.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В целом же, средний процент получивших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в части 2 максимальный балл снизился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в сравнении с 2017 г. на 1,45%  (с 28,47% до 27,02%).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650"/>
            <a:ext cx="8460432" cy="96107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Типичные ошибки в ответах. Проблемы в предметной подготовке</a:t>
            </a: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388" y="1125538"/>
            <a:ext cx="8750300" cy="5380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  <a:defRPr/>
            </a:pPr>
            <a:r>
              <a:rPr lang="ru-RU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В задании 26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(составление плана) неверно или неточно формулируются основные идеи фрагментов текста, отдельные смысловые фрагменты не озаглавливаются. </a:t>
            </a:r>
            <a:b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Задание 29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– выпускники стремятся заменить развернутый ответ кратким, не могут подобрать адекватные примеры, пояснения, аргументы. </a:t>
            </a:r>
            <a:b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Вместо конкретных примеров приводят объяснения, общие положения.  Таким образом, имеет место непонимание различия между пояснением и примером.</a:t>
            </a:r>
            <a:b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Задание 31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– аргументы, пояснения формулируются в виде 1-2 слов, не демонстрирующих мысли (подтверждения или опровержения).</a:t>
            </a:r>
            <a:b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Не приводятся собственные обоснования, вместо них невпопад цитируется текст. </a:t>
            </a:r>
            <a:b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650"/>
            <a:ext cx="8460432" cy="103308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Типичные ошибки в ответах. Проблемы в предметной подготовке</a:t>
            </a: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4788" y="1079500"/>
            <a:ext cx="8677275" cy="5124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В качестве ответа на разные задания приводятся одни и те же достаточно большие части текста без выделения нужных элементов.</a:t>
            </a:r>
            <a:b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При составлении плана нередко цитируют большие фрагменты текста, вместо того чтобы сформулировать основную мысль абзаца.  Либо, наоборот, пункты плана формулируют одним словом, что не позволяет передать основную идею абзаца.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Нередко пунктами плана делают первые предложения абзацев. </a:t>
            </a:r>
            <a:b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Большие сложности вызывают задания, в которых требуется аргументировать своё мнение. Многие даже не понимают значения термина «аргументация». </a:t>
            </a:r>
            <a:b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Недостаёт умения применять теоретический материал на практике: для анализа, объяснения, конкретизации примерами явлений общественной жизни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</a:rPr>
              <a:t>. </a:t>
            </a: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650"/>
            <a:ext cx="8460432" cy="103308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Недостаточно усвоенные элементы содержания:</a:t>
            </a: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4788" y="908050"/>
            <a:ext cx="8677275" cy="5510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  <a:defRPr/>
            </a:pPr>
            <a:r>
              <a:rPr lang="ru-RU" sz="2000" dirty="0">
                <a:solidFill>
                  <a:prstClr val="black"/>
                </a:solidFill>
                <a:latin typeface="Arial" pitchFamily="34" charset="0"/>
              </a:rPr>
              <a:t>-</a:t>
            </a:r>
            <a:r>
              <a:rPr lang="ru-RU" sz="2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глобальные проблемы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(при этом следует отметить, что в различных учебниках и пособиях существует большой разброс трактовок названий и проявлений глобальных проблем); часть учащихся не называют достаточного количества глобальных проблем в соответствии с заданием;</a:t>
            </a:r>
            <a:b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-не все видят </a:t>
            </a:r>
            <a:r>
              <a:rPr lang="ru-RU" sz="2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разницу между уровнями образования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(например, между средним и средним профессиональным);</a:t>
            </a:r>
            <a:b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-не понимают </a:t>
            </a:r>
            <a:r>
              <a:rPr lang="ru-RU" sz="2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смысл понятия «противоречивость»;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-недостаточно усвоены </a:t>
            </a:r>
            <a:r>
              <a:rPr lang="ru-RU" sz="2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потребности человека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;</a:t>
            </a:r>
            <a:b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-не понимают, что значит </a:t>
            </a:r>
            <a:r>
              <a:rPr lang="ru-RU" sz="2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преимущество «живого» общения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перед общением с применением средств коммуникации;</a:t>
            </a:r>
            <a:b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-слабо усвоены </a:t>
            </a:r>
            <a:r>
              <a:rPr lang="ru-RU" sz="2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понятия «социальная группа» и «социальная структура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650"/>
            <a:ext cx="8460432" cy="103308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Недостаточно усвоенные </a:t>
            </a:r>
            <a:r>
              <a:rPr lang="ru-RU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умения:</a:t>
            </a:r>
            <a:endParaRPr lang="ru-RU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4788" y="908050"/>
            <a:ext cx="8677275" cy="5264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400" dirty="0">
                <a:latin typeface="Arial" pitchFamily="34" charset="0"/>
              </a:rPr>
              <a:t>-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умение 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показать противоречивость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тех или иных общественных явлений, изменения в тех или иных явлениях и выделять соответствующие положения из текста; </a:t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-умение 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видеть различие в масштабе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и уровне необходимых мер по решению тех или иных общественных проблем (глобальных, национальных); </a:t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-умение 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аргументировать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необходимость непрерывного образования в современном обществе; </a:t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-умение 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объяснять опасность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инфляции, иллюстрировать примерами направления борьбы с ней; </a:t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-умение 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объяснять связь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индексации доходов и инфляции.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650"/>
            <a:ext cx="8460432" cy="103308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Недостаточно усвоенные </a:t>
            </a:r>
            <a:r>
              <a:rPr lang="ru-RU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умения:</a:t>
            </a:r>
            <a:endParaRPr lang="ru-RU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4788" y="908050"/>
            <a:ext cx="8677275" cy="5264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400" dirty="0">
                <a:solidFill>
                  <a:prstClr val="black"/>
                </a:solidFill>
                <a:latin typeface="Arial" pitchFamily="34" charset="0"/>
              </a:rPr>
              <a:t>-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умение 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показать противоречивость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тех или иных общественных явлений, изменения в тех или иных явлениях и выделять соответствующие положения из текста; </a:t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-умение 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видеть различие в масштабе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и уровне необходимых мер по решению тех или иных общественных проблем (глобальных, национальных); </a:t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-умение 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аргументировать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необходимость непрерывного образования в современном обществе; </a:t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-умение 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объяснять опасность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инфляции, иллюстрировать примерами направления борьбы с ней; </a:t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-умение 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объяснять связь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индексации доходов и инфляции.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650"/>
            <a:ext cx="8460432" cy="103308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Усвоены на достаточном уровне:</a:t>
            </a:r>
            <a:endParaRPr lang="ru-RU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4788" y="908050"/>
            <a:ext cx="8677275" cy="56943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Элементы содержания: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СМИ и их роль в обществе; значение и функции образования; ступени образования в РФ; деньги, их виды, инфляция; нравственность.</a:t>
            </a:r>
          </a:p>
          <a:p>
            <a:pPr algn="just">
              <a:defRPr/>
            </a:pP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Умения и виды деятельности: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выделять информацию, выраженную в тексте в явном виде (в соответствии с заданием), формулировать собственную позицию, выделять существенные признаки понятий, выделять большую часть главных идей фрагментов текста; опираясь на свой социальный опыт, приводить примеры на обыденном уровне.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84976" cy="6552728"/>
          </a:xfrm>
        </p:spPr>
        <p:txBody>
          <a:bodyPr>
            <a:noAutofit/>
          </a:bodyPr>
          <a:lstStyle/>
          <a:p>
            <a:pPr algn="just" eaLnBrk="1" hangingPunct="1">
              <a:spcAft>
                <a:spcPts val="0"/>
              </a:spcAft>
              <a:defRPr/>
            </a:pPr>
            <a:r>
              <a:rPr lang="ru-RU" sz="18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  <a:t>В ходе проверки в 2017 и в 2018 годах выявилось, что нет явно «западающих» разделов курса, как в 2016 году – право, экономика. Выявлены недостаточно усвоенные отдельные понятия, умения и виды деятельности в рамках тем.</a:t>
            </a:r>
            <a:r>
              <a:rPr lang="ru-RU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  <a:t/>
            </a:r>
            <a:br>
              <a:rPr lang="ru-RU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</a:br>
            <a:r>
              <a:rPr lang="ru-RU" sz="18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  <a:t>В целом в 2018 году ученики демонстрируют понимание базовых понятий курса обществознания по основным разделам. Затруднения вызывают сложные понятия по экономике и праву – такие, как индексация доходов, например. А также – понятия, в отношении которых существует множество различных подходов и трактовок (например, глобальные проблемы).</a:t>
            </a:r>
            <a:r>
              <a:rPr lang="ru-RU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  <a:t/>
            </a:r>
            <a:br>
              <a:rPr lang="ru-RU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</a:br>
            <a:r>
              <a:rPr lang="ru-RU" sz="18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  <a:t>На протяжении последних трех лет значительная часть выпускников справляются с заданиями базового уровня сложности (№№ 26, 27, 28). В 2016, 2017 гг. при составлении плана текста - было много слабых ответов: учащиеся затруднялись с выделением основных идей текста.  В то же время, более половины учеников правильно выделяли более 50% смысловых фрагментов текста, то есть получали 1 балл из 2-х по данному заданию.  Почти все выпускники выделяли части текста в соответствии с делением на абзацы. </a:t>
            </a:r>
            <a:br>
              <a:rPr lang="ru-RU" sz="18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</a:br>
            <a:r>
              <a:rPr lang="ru-RU" sz="18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  <a:t>Данные тенденции сохранились и в 2018 году.</a:t>
            </a:r>
            <a:r>
              <a:rPr lang="ru-RU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  <a:t/>
            </a:r>
            <a:br>
              <a:rPr lang="ru-RU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</a:br>
            <a:endParaRPr lang="ru-RU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5962674"/>
          </a:xfrm>
        </p:spPr>
        <p:txBody>
          <a:bodyPr>
            <a:noAutofit/>
          </a:bodyPr>
          <a:lstStyle/>
          <a:p>
            <a:pPr algn="just" eaLnBrk="1" hangingPunct="1">
              <a:spcAft>
                <a:spcPts val="0"/>
              </a:spcAft>
              <a:defRPr/>
            </a:pPr>
            <a:r>
              <a:rPr lang="ru-RU" sz="1600">
                <a:effectLst/>
                <a:ea typeface="Calibri"/>
                <a:cs typeface="Times New Roman"/>
              </a:rPr>
              <a:t/>
            </a:r>
            <a:br>
              <a:rPr lang="ru-RU" sz="1600">
                <a:effectLst/>
                <a:ea typeface="Calibri"/>
                <a:cs typeface="Times New Roman"/>
              </a:rPr>
            </a:br>
            <a:r>
              <a:rPr lang="ru-RU" sz="2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  <a:t>За три года проверки основными затруднениями выпускников стали: умение применять обществоведческие знания, информацию из текста для анализа в новой или похожей ситуации; приводить примеры, иллюстрирующие то или иное положение текста; выделять положительные и отрицательные стороны явления, процесса; приводить аргументы для обоснования своей позиции.</a:t>
            </a:r>
            <a:r>
              <a:rPr lang="ru-RU" sz="2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  <a:t/>
            </a:r>
            <a:br>
              <a:rPr lang="ru-RU" sz="2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</a:br>
            <a:r>
              <a:rPr lang="ru-RU" sz="2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  <a:t>В 2018 году в большей степени проявилась проблема, когда выпускники, не вникнув в смысл требования задания, просто выписывают в качестве ответа определенные фрагменты текста. В том числе и в тех заданиях, где требовалось дать ответ своими словами. </a:t>
            </a:r>
            <a:r>
              <a:rPr lang="ru-RU" sz="2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  <a:t/>
            </a:r>
            <a:br>
              <a:rPr lang="ru-RU" sz="2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</a:br>
            <a:r>
              <a:rPr lang="ru-RU" sz="2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  <a:t>В этом году встретилось меньше работ с отсутствием нумерации заданий, представляющих собой сплошной текст. </a:t>
            </a:r>
            <a:r>
              <a:rPr lang="ru-RU" sz="2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  <a:t/>
            </a:r>
            <a:br>
              <a:rPr lang="ru-RU" sz="2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/>
                <a:cs typeface="Times New Roman"/>
              </a:rPr>
            </a:br>
            <a:endParaRPr lang="ru-RU" sz="20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992888" cy="18002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mtClean="0"/>
              <a:t>Уважаемые коллеги! </a:t>
            </a:r>
            <a:br>
              <a:rPr lang="ru-RU" smtClean="0"/>
            </a:br>
            <a:r>
              <a:rPr lang="ru-RU" smtClean="0"/>
              <a:t>По ходу ознакомления с аналитическим материалом прошу вас заполнить следующую таблицу:</a:t>
            </a:r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0" y="2060575"/>
          <a:ext cx="9144000" cy="4681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660754"/>
                <a:gridCol w="1911246"/>
                <a:gridCol w="2286000"/>
              </a:tblGrid>
              <a:tr h="1894615"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Проблемы в подготовке к ОГЭ по обществознанию (не менее 3-х)</a:t>
                      </a:r>
                      <a:endParaRPr lang="ru-RU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Предложения по совершенствованию методики обучения</a:t>
                      </a:r>
                      <a:endParaRPr lang="ru-RU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Темы для обсуждения на МО</a:t>
                      </a:r>
                      <a:endParaRPr lang="ru-RU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Направления повышения квалификации</a:t>
                      </a:r>
                      <a:endParaRPr lang="ru-RU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30" marB="45730"/>
                </a:tc>
              </a:tr>
              <a:tr h="928974"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30" marB="45730"/>
                </a:tc>
              </a:tr>
              <a:tr h="928974"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30" marB="45730"/>
                </a:tc>
              </a:tr>
              <a:tr h="928974"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30" marB="4573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7384"/>
            <a:ext cx="7632848" cy="7969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smtClean="0"/>
              <a:t>Работа предметной комиссии</a:t>
            </a:r>
            <a:endParaRPr lang="ru-RU" sz="36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620713"/>
            <a:ext cx="8928100" cy="5903912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126 экспертов,  из них: основные – 107, 16 – старшие, 3 – ведущие;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экспертов проверяли впервые, у 2 – более 20% работ ушло на 3 проверку (будет уменьшено количество работ, проверяемых экспертами-новичками)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Процент третьих проверок – 11,22 (2017 год – 11,34);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Были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рассмотрены 71 апелляция, 2 из них удовлетворены.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сравнении с 2017 г. число апеллянтов заметно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сократилось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 93-х до 71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 работали эксперты-консультанты (в следующем году планируется их назначение по каждому варианту).</a:t>
            </a:r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229600" cy="265030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smtClean="0"/>
              <a:t>Обсуждение результатов заполнения таблицы – </a:t>
            </a:r>
            <a:br>
              <a:rPr lang="ru-RU" sz="4000" smtClean="0"/>
            </a:br>
            <a:r>
              <a:rPr lang="ru-RU" sz="4000" smtClean="0"/>
              <a:t>проблем подготовки к ОГЭ по обществознанию и способов их решения</a:t>
            </a:r>
            <a:endParaRPr lang="ru-RU" sz="4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2271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zh-CN" sz="6600" dirty="0" smtClean="0"/>
              <a:t>Спасибо за работу!</a:t>
            </a:r>
            <a:endParaRPr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115888"/>
            <a:ext cx="9036050" cy="153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15000"/>
              </a:lnSpc>
              <a:defRPr/>
            </a:pPr>
            <a:r>
              <a:rPr lang="ru-RU" altLang="ru-RU" sz="36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Количество участников ОГЭ 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ru-RU" altLang="ru-RU" sz="36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по предмету 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ru-RU" altLang="ru-RU" sz="28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" pitchFamily="18" charset="0"/>
              </a:rPr>
              <a:t>(за последние 3 года)</a:t>
            </a:r>
            <a:endParaRPr lang="ru-RU" altLang="ru-RU" sz="2800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cs typeface="Arial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7950" y="1844675"/>
          <a:ext cx="8928100" cy="27146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339215"/>
                <a:gridCol w="1785620"/>
                <a:gridCol w="1341454"/>
                <a:gridCol w="1708979"/>
                <a:gridCol w="1268548"/>
                <a:gridCol w="1484284"/>
              </a:tblGrid>
              <a:tr h="63104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36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  <a:endParaRPr lang="ru-RU" sz="3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36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2017</a:t>
                      </a:r>
                      <a:endParaRPr lang="ru-RU" sz="3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36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endParaRPr lang="ru-RU" sz="3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2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 от общего числа участников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 от общего числа участников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 от общего числа участников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16 765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66,94</a:t>
                      </a:r>
                      <a:endParaRPr lang="ru-RU" sz="24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16 994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65,39</a:t>
                      </a:r>
                      <a:endParaRPr lang="ru-RU" sz="24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17969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64,13</a:t>
                      </a:r>
                      <a:endParaRPr lang="ru-RU" sz="24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79388" y="4581525"/>
            <a:ext cx="8856662" cy="20907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В количественном выражении участников стало больше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на 975 человек (5,4%).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При этом процент от общего числа участников ОГЭ незначительно снизился (на 1,26%).</a:t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</a:b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15888"/>
            <a:ext cx="838835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Количество участников ОГЭ по предмету по административным образованиям региона</a:t>
            </a:r>
            <a:endParaRPr lang="ru-RU" altLang="ru-RU" sz="1800">
              <a:solidFill>
                <a:srgbClr val="C00000"/>
              </a:solidFill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388" y="1125538"/>
          <a:ext cx="8856662" cy="3855720"/>
        </p:xfrm>
        <a:graphic>
          <a:graphicData uri="http://schemas.openxmlformats.org/drawingml/2006/table">
            <a:tbl>
              <a:tblPr/>
              <a:tblGrid>
                <a:gridCol w="3295650"/>
                <a:gridCol w="2965450"/>
                <a:gridCol w="2595562"/>
              </a:tblGrid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МО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Количество участников ОГЭ по предмету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0638" indent="-20638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20638" marR="0" lvl="0" indent="-2063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В % к общему числу сдающих ОГЭ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Красноярский край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17969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64,13%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г. Красноярск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5802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64,16%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Кировский район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677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70,52%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Ленинский район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821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62,82%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Октябрьский район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787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60,68%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Свердловский район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831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72,14%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Советский район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1870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64,91%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Железнодорожный и Центральный районы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816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56,43%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7950" y="4941888"/>
            <a:ext cx="9036050" cy="1860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Более 90 %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участников ОГЭ сдавали обществознание в </a:t>
            </a:r>
            <a:r>
              <a:rPr lang="ru-RU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Боготольском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(91,46%) и Партизанском (90,63%) районах. </a:t>
            </a:r>
            <a:r>
              <a:rPr lang="ru-RU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Менее половины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девятиклассников выбрали для сдачи ОГЭ обществознание в г. Дивногорске (48,59%), Краснотуранском (46,72%) и Шушенском (47,70%) районах.</a:t>
            </a:r>
            <a:endParaRPr lang="ru-RU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5288" y="188913"/>
            <a:ext cx="82296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b="1" kern="0" cap="sm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/>
              </a:rPr>
              <a:t>Основные результаты </a:t>
            </a:r>
            <a:endParaRPr lang="ru-RU" altLang="ru-RU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950" y="1169988"/>
          <a:ext cx="8928100" cy="3890772"/>
        </p:xfrm>
        <a:graphic>
          <a:graphicData uri="http://schemas.openxmlformats.org/drawingml/2006/table">
            <a:tbl>
              <a:tblPr/>
              <a:tblGrid>
                <a:gridCol w="2592388"/>
                <a:gridCol w="2303462"/>
                <a:gridCol w="4032250"/>
              </a:tblGrid>
              <a:tr h="3413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 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336" marR="6333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Количество участников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336" marR="6333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В % к общему числу участников ОГЭ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по предмету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宋体" pitchFamily="2" charset="-122"/>
                        <a:cs typeface="Calibri" pitchFamily="34" charset="0"/>
                      </a:endParaRPr>
                    </a:p>
                  </a:txBody>
                  <a:tcPr marL="63336" marR="6333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Участников, набравших баллов ниже минимального значения     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336" marR="6333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1022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336" marR="6333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5,69%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336" marR="6333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Участников, получивших «4» и «5»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336" marR="6333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8339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336" marR="6333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46,41%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336" marR="6333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Участников, получивших максимальный балл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336" marR="6333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7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336" marR="6333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0,04%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336" marR="6333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7950" y="4868863"/>
            <a:ext cx="9036050" cy="1720850"/>
          </a:xfrm>
          <a:prstGeom prst="rect">
            <a:avLst/>
          </a:prstGeom>
        </p:spPr>
        <p:txBody>
          <a:bodyPr>
            <a:spAutoFit/>
          </a:bodyPr>
          <a:lstStyle>
            <a:lvl1pPr marL="5016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15000"/>
              </a:lnSpc>
            </a:pPr>
            <a:r>
              <a:rPr lang="ru-RU" altLang="ru-RU" sz="28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 сравнении с 2017 г. отмечается заметное </a:t>
            </a:r>
            <a:r>
              <a:rPr lang="ru-RU" altLang="ru-RU" sz="3600" b="1" u="sng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снижение</a:t>
            </a:r>
            <a:r>
              <a:rPr lang="ru-RU" altLang="ru-RU" sz="28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доли участников, </a:t>
            </a:r>
          </a:p>
          <a:p>
            <a:pPr algn="ctr" eaLnBrk="1" hangingPunct="1">
              <a:lnSpc>
                <a:spcPct val="115000"/>
              </a:lnSpc>
            </a:pPr>
            <a:r>
              <a:rPr lang="ru-RU" altLang="ru-RU" sz="28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получивших «4» и «5»: на 4,45%.</a:t>
            </a:r>
            <a:endParaRPr lang="ru-RU" altLang="ru-RU" sz="2000" b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5288" y="188913"/>
            <a:ext cx="82296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b="1" kern="0" cap="sm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/>
              </a:rPr>
              <a:t>Основные результаты </a:t>
            </a:r>
            <a:endParaRPr lang="ru-RU" altLang="ru-RU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950" y="1052513"/>
            <a:ext cx="8785225" cy="490537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15000"/>
              </a:lnSpc>
            </a:pPr>
            <a:r>
              <a:rPr lang="ru-RU" altLang="ru-R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Распределение участников </a:t>
            </a:r>
            <a:r>
              <a:rPr lang="ru-RU" altLang="ru-R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ОГЭ </a:t>
            </a:r>
            <a:r>
              <a:rPr lang="ru-RU" altLang="ru-R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 пятибалльной шкале </a:t>
            </a:r>
            <a:endParaRPr lang="ru-RU" altLang="ru-RU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950" y="1543050"/>
          <a:ext cx="8785225" cy="1997964"/>
        </p:xfrm>
        <a:graphic>
          <a:graphicData uri="http://schemas.openxmlformats.org/drawingml/2006/table">
            <a:tbl>
              <a:tblPr firstRow="1" firstCol="1" bandRow="1"/>
              <a:tblGrid>
                <a:gridCol w="2918417"/>
                <a:gridCol w="3277226"/>
                <a:gridCol w="2589582"/>
              </a:tblGrid>
              <a:tr h="3153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Аттестационная отметка</a:t>
                      </a:r>
                      <a:endParaRPr lang="ru-RU" sz="1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Число сдавших</a:t>
                      </a:r>
                      <a:endParaRPr lang="ru-RU" sz="1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Доля (%)</a:t>
                      </a:r>
                      <a:endParaRPr lang="ru-RU" sz="1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1022</a:t>
                      </a:r>
                      <a:endParaRPr lang="ru-RU" sz="20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5,69%</a:t>
                      </a:r>
                      <a:endParaRPr lang="ru-RU" sz="2000" b="1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8608</a:t>
                      </a:r>
                      <a:endParaRPr lang="ru-RU" sz="20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47,90%</a:t>
                      </a:r>
                      <a:endParaRPr lang="ru-RU" sz="20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7601</a:t>
                      </a:r>
                      <a:endParaRPr lang="ru-RU" sz="20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42,30%</a:t>
                      </a:r>
                      <a:endParaRPr lang="ru-RU" sz="20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738</a:t>
                      </a:r>
                      <a:endParaRPr lang="ru-RU" sz="2000" b="1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4,11%</a:t>
                      </a:r>
                      <a:endParaRPr lang="ru-RU" sz="20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7950" y="3573463"/>
          <a:ext cx="8785225" cy="2673350"/>
        </p:xfrm>
        <a:graphic>
          <a:graphicData uri="http://schemas.openxmlformats.org/drawingml/2006/table">
            <a:tbl>
              <a:tblPr/>
              <a:tblGrid>
                <a:gridCol w="863600"/>
                <a:gridCol w="1308100"/>
                <a:gridCol w="1085850"/>
                <a:gridCol w="1220788"/>
                <a:gridCol w="1085850"/>
                <a:gridCol w="1073150"/>
                <a:gridCol w="1073150"/>
                <a:gridCol w="1074737"/>
              </a:tblGrid>
              <a:tr h="504825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Calibri" pitchFamily="34" charset="0"/>
                        </a:rPr>
                        <a:t>Аттестационная отметка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Calibri" pitchFamily="34" charset="0"/>
                        </a:rPr>
                        <a:t>(диапазон баллов)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宋体" pitchFamily="2" charset="-122"/>
                        <a:cs typeface="Calibri" pitchFamily="34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Calibri" pitchFamily="34" charset="0"/>
                        </a:rPr>
                        <a:t>Число учащихся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宋体" pitchFamily="2" charset="-122"/>
                        <a:cs typeface="Calibri" pitchFamily="34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Calibri" pitchFamily="34" charset="0"/>
                        </a:rPr>
                        <a:t>Доля (%)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宋体" pitchFamily="2" charset="-122"/>
                        <a:cs typeface="Calibri" pitchFamily="34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 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Calibri" pitchFamily="34" charset="0"/>
                        </a:rPr>
                        <a:t>2016-2018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宋体" pitchFamily="2" charset="-122"/>
                        <a:cs typeface="Calibri" pitchFamily="34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Calibri" pitchFamily="34" charset="0"/>
                        </a:rPr>
                        <a:t>2016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宋体" pitchFamily="2" charset="-122"/>
                        <a:cs typeface="Calibri" pitchFamily="34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Calibri" pitchFamily="34" charset="0"/>
                        </a:rPr>
                        <a:t>2017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宋体" pitchFamily="2" charset="-122"/>
                        <a:cs typeface="Calibri" pitchFamily="34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Calibri" pitchFamily="34" charset="0"/>
                        </a:rPr>
                        <a:t>2018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宋体" pitchFamily="2" charset="-122"/>
                        <a:cs typeface="Calibri" pitchFamily="34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Calibri" pitchFamily="34" charset="0"/>
                        </a:rPr>
                        <a:t>2016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宋体" pitchFamily="2" charset="-122"/>
                        <a:cs typeface="Calibri" pitchFamily="34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Calibri" pitchFamily="34" charset="0"/>
                        </a:rPr>
                        <a:t>2017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宋体" pitchFamily="2" charset="-122"/>
                        <a:cs typeface="Calibri" pitchFamily="34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Calibri" pitchFamily="34" charset="0"/>
                        </a:rPr>
                        <a:t>2018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宋体" pitchFamily="2" charset="-122"/>
                        <a:cs typeface="Calibri" pitchFamily="34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«2»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0-14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3254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879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 Narrow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46497" marR="4649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1022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19,41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5,17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 Narrow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46497" marR="4649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5,69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 Narrow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46497" marR="4649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«3»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15-24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7938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7472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 Narrow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46497" marR="4649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8608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47,35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43,97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 Narrow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46497" marR="4649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47,90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 Narrow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46497" marR="4649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>
                      <a:lvl1pPr marL="457200" indent="-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«4»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25-33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5138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7545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 Narrow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46497" marR="4649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7601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30,65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44,40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 Narrow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46497" marR="4649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42,30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 Narrow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46497" marR="4649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«5»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34-39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435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1098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 Narrow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46497" marR="4649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738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2,59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6,46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 Narrow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46497" marR="4649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4,11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 Narrow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46497" marR="4649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 gridSpan="2"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ВСЕГО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16765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16994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17969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100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100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100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497" marR="4649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07950" y="6129338"/>
            <a:ext cx="9036050" cy="515937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15000"/>
              </a:lnSpc>
            </a:pPr>
            <a:r>
              <a:rPr lang="ru-RU" altLang="ru-RU" sz="24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 сравнении с 2017 г. на 4,49</a:t>
            </a:r>
            <a:r>
              <a:rPr lang="ru-RU" altLang="ru-RU" sz="24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% выросла доля отметок «2» и «3»</a:t>
            </a:r>
            <a:endParaRPr lang="ru-RU" altLang="ru-RU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 txBox="1">
            <a:spLocks noChangeArrowheads="1"/>
          </p:cNvSpPr>
          <p:nvPr/>
        </p:nvSpPr>
        <p:spPr bwMode="auto">
          <a:xfrm>
            <a:off x="0" y="0"/>
            <a:ext cx="903605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lvl="1" algn="ctr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3200" b="1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Динамика результатов </a:t>
            </a:r>
          </a:p>
          <a:p>
            <a:pPr lvl="1" algn="ctr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b="1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за последние 3 года </a:t>
            </a:r>
            <a:endParaRPr lang="ru-RU" altLang="ru-RU" sz="1800">
              <a:solidFill>
                <a:srgbClr val="C00000"/>
              </a:solidFill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388" y="1052513"/>
          <a:ext cx="8640762" cy="2909888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672323"/>
                <a:gridCol w="1728153"/>
                <a:gridCol w="1656146"/>
                <a:gridCol w="1584140"/>
              </a:tblGrid>
              <a:tr h="3505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 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ОГЭ 2016 г.</a:t>
                      </a:r>
                      <a:endParaRPr lang="ru-RU" sz="16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ОГЭ 2017 г.</a:t>
                      </a:r>
                      <a:endParaRPr lang="ru-RU" sz="16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ОГЭ 2018 г.</a:t>
                      </a:r>
                      <a:endParaRPr lang="ru-RU" sz="16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6590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Количество и доля участников, набравших баллов ниже минимального значения     </a:t>
                      </a:r>
                      <a:endParaRPr lang="ru-RU" sz="1400" b="1" i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3254/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19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,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4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1%</a:t>
                      </a:r>
                      <a:endParaRPr lang="ru-RU" sz="1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879/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5,17%</a:t>
                      </a:r>
                      <a:endParaRPr lang="ru-RU" sz="1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1022/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5,69%</a:t>
                      </a:r>
                      <a:endParaRPr lang="ru-RU" sz="1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89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Средний балл</a:t>
                      </a:r>
                      <a:endParaRPr lang="ru-RU" sz="1400" b="1" i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21,02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(3,16)</a:t>
                      </a:r>
                      <a:endParaRPr lang="ru-RU" sz="1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24,38 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(3,52)</a:t>
                      </a:r>
                      <a:endParaRPr lang="ru-RU" sz="1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23,66 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(3,45)</a:t>
                      </a:r>
                      <a:endParaRPr lang="ru-RU" sz="1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060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Количество и доля участников, получивших «4» и «5»</a:t>
                      </a:r>
                      <a:endParaRPr lang="ru-RU" sz="1400" b="1" i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5573/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33,24%</a:t>
                      </a:r>
                      <a:endParaRPr lang="ru-RU" sz="1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8643/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50,86%</a:t>
                      </a:r>
                      <a:endParaRPr lang="ru-RU" sz="1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8339/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46,41%</a:t>
                      </a:r>
                      <a:endParaRPr lang="ru-RU" sz="1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060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Количество и доля выпускников, получивших максимальный балл </a:t>
                      </a:r>
                      <a:endParaRPr lang="ru-RU" sz="1400" b="1" i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4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/0,02%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11</a:t>
                      </a:r>
                      <a:r>
                        <a:rPr lang="ru-RU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/0,06%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7</a:t>
                      </a:r>
                      <a:r>
                        <a:rPr lang="ru-RU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MS Mincho"/>
                        </a:rPr>
                        <a:t>/0,04%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950" y="4005263"/>
            <a:ext cx="8928100" cy="2062162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 сравнении с 2017 г. изменения незначительны, но они есть, и не в лучшую сторону: отмечается незначительное ухудшение результатов.</a:t>
            </a:r>
            <a:endParaRPr lang="ru-RU" altLang="ru-RU" sz="3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7950" y="0"/>
            <a:ext cx="8351838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defRPr/>
            </a:pPr>
            <a:r>
              <a:rPr lang="ru-RU" sz="2400" b="1" dirty="0">
                <a:solidFill>
                  <a:srgbClr val="C00000"/>
                </a:solidFill>
              </a:rPr>
              <a:t>Основные результаты </a:t>
            </a:r>
            <a:r>
              <a:rPr lang="ru-RU" sz="2400" b="1" cap="small" dirty="0">
                <a:solidFill>
                  <a:srgbClr val="C00000"/>
                </a:solidFill>
              </a:rPr>
              <a:t>ОГЭ</a:t>
            </a:r>
            <a:r>
              <a:rPr lang="ru-RU" sz="2400" cap="small" dirty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по предмету в сравнении по </a:t>
            </a:r>
            <a:r>
              <a:rPr lang="ru-RU" sz="2400" b="1" dirty="0" smtClean="0">
                <a:solidFill>
                  <a:srgbClr val="C00000"/>
                </a:solidFill>
              </a:rPr>
              <a:t>административно- </a:t>
            </a:r>
            <a:r>
              <a:rPr lang="ru-RU" sz="2400" b="1" dirty="0">
                <a:solidFill>
                  <a:srgbClr val="C00000"/>
                </a:solidFill>
              </a:rPr>
              <a:t>территориальным единицам</a:t>
            </a:r>
            <a:endParaRPr lang="ru-RU" sz="1800" dirty="0">
              <a:solidFill>
                <a:srgbClr val="C0000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388" y="1125538"/>
          <a:ext cx="8856662" cy="4109466"/>
        </p:xfrm>
        <a:graphic>
          <a:graphicData uri="http://schemas.openxmlformats.org/drawingml/2006/table">
            <a:tbl>
              <a:tblPr/>
              <a:tblGrid>
                <a:gridCol w="2376487"/>
                <a:gridCol w="1655763"/>
                <a:gridCol w="1512887"/>
                <a:gridCol w="1943100"/>
                <a:gridCol w="1368425"/>
              </a:tblGrid>
              <a:tr h="1460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МО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не преодолели минимальную границу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средний первичный балл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средний балл по 5-ти балльной шкале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доля "4" и "5"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Красноярский край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5,69%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23,66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3,45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46,41%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г. Красноярск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2,31%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25,30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3,61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56,91%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Кировский район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4,28%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24,13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3,49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49,48%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Ленинский район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1,83%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24,90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3,56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52,62%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Октябрьский район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1,40%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25,67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3,66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60,23%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Свердловский район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0,72%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25,94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3,68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60,89%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Советский район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2,99%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25,01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3,58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55,03%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Железнодорожный и Центральный районы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2,08%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26,30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3,70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64,46%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251" marR="63251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388" y="765175"/>
            <a:ext cx="8785225" cy="51704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По параметру «Не преодолели минимальную границу» Краевые учреждения и ЗАТО п. Солнечный вновь среди АТЕ с лучшими показателями (0 %). По городу Красноярску – Свердловский район ( 0, 72%).</a:t>
            </a:r>
          </a:p>
          <a:p>
            <a:pPr algn="just">
              <a:defRPr/>
            </a:pPr>
            <a:r>
              <a:rPr lang="ru-RU" sz="2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Канский</a:t>
            </a:r>
            <a:r>
              <a:rPr lang="ru-R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район, напротив, по этому показателю как и в прошлом году среди  отстающих (20, 28%). </a:t>
            </a:r>
          </a:p>
          <a:p>
            <a:pPr algn="just">
              <a:defRPr/>
            </a:pPr>
            <a:endParaRPr lang="ru-RU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algn="just">
              <a:defRPr/>
            </a:pPr>
            <a:r>
              <a:rPr lang="ru-R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По параметру «Средний балл по 5-ти балльной шкале» краевые учреждения (3,78), Свердловский, Октябрьский, Железнодорожный и Центральный районы  вновь среди лидеров. Среди отстающих по данному параметру, как и в 2017 г., </a:t>
            </a:r>
            <a:r>
              <a:rPr lang="ru-RU" sz="2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Канский</a:t>
            </a:r>
            <a:r>
              <a:rPr lang="ru-R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район (3,02).</a:t>
            </a:r>
          </a:p>
          <a:p>
            <a:pPr algn="just">
              <a:defRPr/>
            </a:pPr>
            <a:r>
              <a:rPr lang="ru-R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По параметру «Доля «4» и «5» лучшие позиции вновь продемонстрировали краевые учреждения (70,43%), Железнодорожный и Центральный районы.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1564</TotalTime>
  <Words>1276</Words>
  <Application>Microsoft Office PowerPoint</Application>
  <PresentationFormat>Экран (4:3)</PresentationFormat>
  <Paragraphs>252</Paragraphs>
  <Slides>22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宋体</vt:lpstr>
      <vt:lpstr>Calibri</vt:lpstr>
      <vt:lpstr>Arial Black</vt:lpstr>
      <vt:lpstr>Times New Roman</vt:lpstr>
      <vt:lpstr>Arial Narrow</vt:lpstr>
      <vt:lpstr>MS Mincho</vt:lpstr>
      <vt:lpstr>1</vt:lpstr>
      <vt:lpstr>Презентация PowerPoint</vt:lpstr>
      <vt:lpstr>Уважаемые коллеги!  По ходу ознакомления с аналитическим материалом прошу вас заполнить следующую таблицу: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Анализ результатов выполнения  отдельных заданий</vt:lpstr>
      <vt:lpstr>Анализ результатов выполнения  отдельных заданий</vt:lpstr>
      <vt:lpstr>Типичные ошибки в ответах. Проблемы в предметной подготовке</vt:lpstr>
      <vt:lpstr>Типичные ошибки в ответах. Проблемы в предметной подготовке</vt:lpstr>
      <vt:lpstr>Недостаточно усвоенные элементы содержания:</vt:lpstr>
      <vt:lpstr>Недостаточно усвоенные умения:</vt:lpstr>
      <vt:lpstr>Недостаточно усвоенные умения:</vt:lpstr>
      <vt:lpstr>Усвоены на достаточном уровне:</vt:lpstr>
      <vt:lpstr>В ходе проверки в 2017 и в 2018 годах выявилось, что нет явно «западающих» разделов курса, как в 2016 году – право, экономика. Выявлены недостаточно усвоенные отдельные понятия, умения и виды деятельности в рамках тем. В целом в 2018 году ученики демонстрируют понимание базовых понятий курса обществознания по основным разделам. Затруднения вызывают сложные понятия по экономике и праву – такие, как индексация доходов, например. А также – понятия, в отношении которых существует множество различных подходов и трактовок (например, глобальные проблемы). На протяжении последних трех лет значительная часть выпускников справляются с заданиями базового уровня сложности (№№ 26, 27, 28). В 2016, 2017 гг. при составлении плана текста - было много слабых ответов: учащиеся затруднялись с выделением основных идей текста.  В то же время, более половины учеников правильно выделяли более 50% смысловых фрагментов текста, то есть получали 1 балл из 2-х по данному заданию.  Почти все выпускники выделяли части текста в соответствии с делением на абзацы.  Данные тенденции сохранились и в 2018 году. </vt:lpstr>
      <vt:lpstr> За три года проверки основными затруднениями выпускников стали: умение применять обществоведческие знания, информацию из текста для анализа в новой или похожей ситуации; приводить примеры, иллюстрирующие то или иное положение текста; выделять положительные и отрицательные стороны явления, процесса; приводить аргументы для обоснования своей позиции. В 2018 году в большей степени проявилась проблема, когда выпускники, не вникнув в смысл требования задания, просто выписывают в качестве ответа определенные фрагменты текста. В том числе и в тех заданиях, где требовалось дать ответ своими словами.  В этом году встретилось меньше работ с отсутствием нумерации заданий, представляющих собой сплошной текст.  </vt:lpstr>
      <vt:lpstr>Работа предметной комиссии</vt:lpstr>
      <vt:lpstr>Обсуждение результатов заполнения таблицы –  проблем подготовки к ОГЭ по обществознанию и способов их решения</vt:lpstr>
      <vt:lpstr>Спасибо за работу!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Entertainment          in Mathematics</dc:title>
  <dc:subject>Education PowerPoint Template</dc:subject>
  <dc:creator>Admin</dc:creator>
  <cp:keywords>Education PowerPoint Template</cp:keywords>
  <dc:description>Copyright © Wondershare Software Co., Ltd. All Rights Reserved.</dc:description>
  <cp:lastModifiedBy>Татьяна Копылова</cp:lastModifiedBy>
  <cp:revision>57</cp:revision>
  <dcterms:created xsi:type="dcterms:W3CDTF">2010-02-18T18:31:57Z</dcterms:created>
  <dcterms:modified xsi:type="dcterms:W3CDTF">2018-08-31T10:20:41Z</dcterms:modified>
  <cp:category>Education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64440492-4C8B-11D1-8B70-080036B11A03}" pid="4">
    <vt:lpwstr>Wondershare Software</vt:lpwstr>
  </property>
</Properties>
</file>