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5" r:id="rId4"/>
  </p:sldMasterIdLst>
  <p:notesMasterIdLst>
    <p:notesMasterId r:id="rId33"/>
  </p:notesMasterIdLst>
  <p:sldIdLst>
    <p:sldId id="310" r:id="rId5"/>
    <p:sldId id="352" r:id="rId6"/>
    <p:sldId id="318" r:id="rId7"/>
    <p:sldId id="317" r:id="rId8"/>
    <p:sldId id="354" r:id="rId9"/>
    <p:sldId id="316" r:id="rId10"/>
    <p:sldId id="332" r:id="rId11"/>
    <p:sldId id="329" r:id="rId12"/>
    <p:sldId id="328" r:id="rId13"/>
    <p:sldId id="327" r:id="rId14"/>
    <p:sldId id="330" r:id="rId15"/>
    <p:sldId id="336" r:id="rId16"/>
    <p:sldId id="335" r:id="rId17"/>
    <p:sldId id="357" r:id="rId18"/>
    <p:sldId id="368" r:id="rId19"/>
    <p:sldId id="339" r:id="rId20"/>
    <p:sldId id="340" r:id="rId21"/>
    <p:sldId id="341" r:id="rId22"/>
    <p:sldId id="297" r:id="rId23"/>
    <p:sldId id="359" r:id="rId24"/>
    <p:sldId id="360" r:id="rId25"/>
    <p:sldId id="361" r:id="rId26"/>
    <p:sldId id="362" r:id="rId27"/>
    <p:sldId id="347" r:id="rId28"/>
    <p:sldId id="365" r:id="rId29"/>
    <p:sldId id="353" r:id="rId30"/>
    <p:sldId id="351" r:id="rId31"/>
    <p:sldId id="366" r:id="rId3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186FFDB-93E1-48BF-9039-82CD598D4285}">
          <p14:sldIdLst>
            <p14:sldId id="310"/>
            <p14:sldId id="352"/>
            <p14:sldId id="318"/>
            <p14:sldId id="317"/>
            <p14:sldId id="354"/>
            <p14:sldId id="316"/>
            <p14:sldId id="332"/>
            <p14:sldId id="329"/>
            <p14:sldId id="328"/>
            <p14:sldId id="327"/>
            <p14:sldId id="330"/>
            <p14:sldId id="336"/>
            <p14:sldId id="335"/>
            <p14:sldId id="357"/>
            <p14:sldId id="368"/>
            <p14:sldId id="339"/>
            <p14:sldId id="340"/>
            <p14:sldId id="341"/>
            <p14:sldId id="297"/>
            <p14:sldId id="359"/>
            <p14:sldId id="360"/>
            <p14:sldId id="361"/>
            <p14:sldId id="362"/>
            <p14:sldId id="347"/>
            <p14:sldId id="365"/>
            <p14:sldId id="353"/>
            <p14:sldId id="351"/>
            <p14:sldId id="36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82"/>
    <a:srgbClr val="21386F"/>
    <a:srgbClr val="1C2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7" autoAdjust="0"/>
    <p:restoredTop sz="94722" autoAdjust="0"/>
  </p:normalViewPr>
  <p:slideViewPr>
    <p:cSldViewPr snapToGrid="0" snapToObjects="1">
      <p:cViewPr varScale="1">
        <p:scale>
          <a:sx n="85" d="100"/>
          <a:sy n="85" d="100"/>
        </p:scale>
        <p:origin x="-8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F5247-895E-450E-B85A-AFE2BC528375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AE2A1-D955-4624-8739-280C399CB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919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AE2A1-D955-4624-8739-280C399CBA1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26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AE2A1-D955-4624-8739-280C399CBA1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87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43D1-82CB-47B9-95F7-D33685BDFA51}" type="datetime1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7FFD-70CD-4C5C-8117-5884EA76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01E5-81BD-44E5-8E20-462C2C5FEFE5}" type="datetime1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E88E-3ED5-4852-8D89-B50379241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D683-A615-41BD-A4D8-17705CB114A0}" type="datetime1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C045-341C-4E2D-AF88-1D9C5038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43D1-82CB-47B9-95F7-D33685BDFA51}" type="datetime1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7FFD-70CD-4C5C-8117-5884EA76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62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838C-AED8-4BA5-8652-AEE276FCC083}" type="datetime1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501-F5CC-4E12-934E-78BB5E4DA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95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4A4C-A39D-40F9-985D-C7DCB93C0DB5}" type="datetime1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18A3-27E7-4D27-924C-4173717F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10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3BEA-EE38-406D-A93D-A1B7A0C50F31}" type="datetime1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99C-A097-4533-BEFF-B1452833F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66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F676-6045-4445-B3A3-69CE264AAD80}" type="datetime1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C458-4B9D-4501-AB19-9D129E281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49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988B-86FF-4F79-A487-7C318366F71F}" type="datetime1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CD07-29D6-4A4D-ADEA-1E0E2DFE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98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6C13-5674-4527-A7EC-B9690D91A02D}" type="datetime1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6B3D-EFD3-47A2-82AF-07B5235D9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34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FD65-7BC8-484C-874A-A3895B64CC55}" type="datetime1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5757-2996-489D-9DE7-5C2053F78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03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838C-AED8-4BA5-8652-AEE276FCC083}" type="datetime1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501-F5CC-4E12-934E-78BB5E4DA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2E26-330E-4C2F-B5E7-B7743EB347D8}" type="datetime1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040B-1B69-4DF3-82DE-71CA80F2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104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01E5-81BD-44E5-8E20-462C2C5FEFE5}" type="datetime1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E88E-3ED5-4852-8D89-B50379241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469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D683-A615-41BD-A4D8-17705CB114A0}" type="datetime1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C045-341C-4E2D-AF88-1D9C5038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232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3ACDFB-C089-41C9-BB5B-5956926E154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338569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E1483-5DE0-4D2A-9E98-D88B75864CF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69204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FAA26-6C1E-4069-8954-D407EB32574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33557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99436-25B5-4DE4-A7E8-5553DE46262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396393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4EE09-3A9D-4C32-B833-B39C43BB827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319733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4CF9D-54D5-4C00-A260-A17819DF2EC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218722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2D508-431D-4E74-AF4E-A41B11A1859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93863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4A4C-A39D-40F9-985D-C7DCB93C0DB5}" type="datetime1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18A3-27E7-4D27-924C-4173717F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31E1F-2D50-4516-B4B2-710DDDB72BC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967608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CED1B-5B21-405C-90BD-D456640E195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460560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B99E5-86E9-4F44-A123-8E41BFAFBE5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068400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1444E-5B9C-4403-877F-FB25CF2E460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08537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E2BF9-0735-4793-BDD4-17C3B58B3A9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960210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43D1-82CB-47B9-95F7-D33685BDFA51}" type="datetime1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7FFD-70CD-4C5C-8117-5884EA76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157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838C-AED8-4BA5-8652-AEE276FCC083}" type="datetime1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501-F5CC-4E12-934E-78BB5E4DA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666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4A4C-A39D-40F9-985D-C7DCB93C0DB5}" type="datetime1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18A3-27E7-4D27-924C-4173717F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989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3BEA-EE38-406D-A93D-A1B7A0C50F31}" type="datetime1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99C-A097-4533-BEFF-B1452833F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674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F676-6045-4445-B3A3-69CE264AAD80}" type="datetime1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C458-4B9D-4501-AB19-9D129E281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30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3BEA-EE38-406D-A93D-A1B7A0C50F31}" type="datetime1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99C-A097-4533-BEFF-B1452833F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988B-86FF-4F79-A487-7C318366F71F}" type="datetime1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CD07-29D6-4A4D-ADEA-1E0E2DFE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577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6C13-5674-4527-A7EC-B9690D91A02D}" type="datetime1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6B3D-EFD3-47A2-82AF-07B5235D9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499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FD65-7BC8-484C-874A-A3895B64CC55}" type="datetime1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5757-2996-489D-9DE7-5C2053F78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385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2E26-330E-4C2F-B5E7-B7743EB347D8}" type="datetime1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040B-1B69-4DF3-82DE-71CA80F2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788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01E5-81BD-44E5-8E20-462C2C5FEFE5}" type="datetime1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E88E-3ED5-4852-8D89-B50379241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183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D683-A615-41BD-A4D8-17705CB114A0}" type="datetime1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C045-341C-4E2D-AF88-1D9C5038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7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F676-6045-4445-B3A3-69CE264AAD80}" type="datetime1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C458-4B9D-4501-AB19-9D129E281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988B-86FF-4F79-A487-7C318366F71F}" type="datetime1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CD07-29D6-4A4D-ADEA-1E0E2DFE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6C13-5674-4527-A7EC-B9690D91A02D}" type="datetime1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6B3D-EFD3-47A2-82AF-07B5235D9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FD65-7BC8-484C-874A-A3895B64CC55}" type="datetime1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5757-2996-489D-9DE7-5C2053F78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2E26-330E-4C2F-B5E7-B7743EB347D8}" type="datetime1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040B-1B69-4DF3-82DE-71CA80F2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FBE2B9D-1697-4090-97E9-0A438BE077E8}" type="datetime1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1F37826-9FC6-4A47-B435-94C6280B7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FBE2B9D-1697-4090-97E9-0A438BE077E8}" type="datetime1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1F37826-9FC6-4A47-B435-94C6280B7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7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+mj-lt"/>
              </a:defRPr>
            </a:lvl1pPr>
          </a:lstStyle>
          <a:p>
            <a:pPr>
              <a:defRPr/>
            </a:pPr>
            <a:fld id="{1E9B2758-4D67-4C1B-B887-7610BEC5FC3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500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1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2005057" y="3643312"/>
            <a:ext cx="5374237" cy="1055111"/>
          </a:xfrm>
        </p:spPr>
        <p:txBody>
          <a:bodyPr/>
          <a:lstStyle/>
          <a:p>
            <a:pPr eaLnBrk="1" hangingPunct="1"/>
            <a:endParaRPr lang="ru-RU" sz="2100" b="1" dirty="0">
              <a:solidFill>
                <a:srgbClr val="000066"/>
              </a:solidFill>
              <a:latin typeface="Myriad Pro"/>
              <a:ea typeface="ＭＳ Ｐゴシック"/>
              <a:cs typeface="ＭＳ Ｐゴシック"/>
            </a:endParaRPr>
          </a:p>
          <a:p>
            <a:pPr eaLnBrk="1" hangingPunct="1"/>
            <a:r>
              <a:rPr lang="ru-RU" sz="2100" b="1" dirty="0" err="1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Петрикова</a:t>
            </a:r>
            <a:endParaRPr lang="ru-RU" sz="2100" b="1" dirty="0">
              <a:solidFill>
                <a:srgbClr val="000066"/>
              </a:solidFill>
              <a:latin typeface="Myriad Pro"/>
              <a:ea typeface="ＭＳ Ｐゴシック"/>
              <a:cs typeface="ＭＳ Ｐゴシック"/>
            </a:endParaRPr>
          </a:p>
          <a:p>
            <a:pPr eaLnBrk="1" hangingPunct="1"/>
            <a:r>
              <a:rPr lang="ru-RU" sz="2100" b="1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 Ирина Владимировна</a:t>
            </a:r>
          </a:p>
          <a:p>
            <a:pPr eaLnBrk="1" hangingPunct="1">
              <a:spcBef>
                <a:spcPts val="0"/>
              </a:spcBef>
            </a:pPr>
            <a:r>
              <a:rPr lang="ru-RU" sz="1800" b="1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 </a:t>
            </a:r>
            <a:r>
              <a:rPr lang="ru-RU" sz="1350" b="1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кандидат педагогических наук</a:t>
            </a:r>
          </a:p>
          <a:p>
            <a:pPr eaLnBrk="1" hangingPunct="1">
              <a:spcBef>
                <a:spcPts val="0"/>
              </a:spcBef>
            </a:pPr>
            <a:r>
              <a:rPr lang="ru-RU" sz="1350" b="1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 доцент департамента финансов </a:t>
            </a:r>
          </a:p>
          <a:p>
            <a:pPr eaLnBrk="1" hangingPunct="1">
              <a:spcBef>
                <a:spcPts val="0"/>
              </a:spcBef>
            </a:pPr>
            <a:r>
              <a:rPr lang="ru-RU" sz="1350" b="1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факультета экономических наук</a:t>
            </a:r>
          </a:p>
          <a:p>
            <a:pPr eaLnBrk="1" hangingPunct="1">
              <a:spcBef>
                <a:spcPts val="0"/>
              </a:spcBef>
            </a:pPr>
            <a:r>
              <a:rPr lang="ru-RU" sz="1350" b="1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НИУ «Высшая школа экономики»</a:t>
            </a:r>
            <a:endParaRPr kumimoji="1" lang="ru-RU" sz="1350" b="1" dirty="0">
              <a:solidFill>
                <a:srgbClr val="000066"/>
              </a:solidFill>
              <a:latin typeface="Myriad Pro"/>
              <a:ea typeface="ＭＳ Ｐゴシック"/>
              <a:cs typeface="ＭＳ Ｐゴシック"/>
            </a:endParaRPr>
          </a:p>
        </p:txBody>
      </p:sp>
      <p:sp>
        <p:nvSpPr>
          <p:cNvPr id="13316" name="Subtitle 2"/>
          <p:cNvSpPr txBox="1">
            <a:spLocks/>
          </p:cNvSpPr>
          <p:nvPr/>
        </p:nvSpPr>
        <p:spPr bwMode="auto">
          <a:xfrm>
            <a:off x="2171700" y="5707856"/>
            <a:ext cx="48006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342900">
              <a:spcBef>
                <a:spcPct val="20000"/>
              </a:spcBef>
            </a:pPr>
            <a:r>
              <a:rPr lang="ru-RU" sz="600" dirty="0">
                <a:solidFill>
                  <a:prstClr val="white"/>
                </a:solidFill>
                <a:cs typeface="+mn-cs"/>
              </a:rPr>
              <a:t>Высшая школа экономики, Москва, 2016</a:t>
            </a:r>
          </a:p>
          <a:p>
            <a:pPr algn="ctr" defTabSz="342900">
              <a:spcBef>
                <a:spcPct val="20000"/>
              </a:spcBef>
            </a:pPr>
            <a:r>
              <a:rPr lang="en-US" sz="600" dirty="0">
                <a:solidFill>
                  <a:prstClr val="white"/>
                </a:solidFill>
                <a:cs typeface="+mn-cs"/>
              </a:rPr>
              <a:t>www.hse.ru</a:t>
            </a:r>
            <a:r>
              <a:rPr lang="ru-RU" sz="600" dirty="0">
                <a:solidFill>
                  <a:prstClr val="white"/>
                </a:solidFill>
                <a:cs typeface="+mn-cs"/>
              </a:rPr>
              <a:t> </a:t>
            </a:r>
            <a:endParaRPr kumimoji="1" lang="ru-RU" sz="600" dirty="0">
              <a:solidFill>
                <a:prstClr val="white"/>
              </a:solidFill>
              <a:latin typeface="Myriad Pro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2410151"/>
            <a:ext cx="8915400" cy="1102519"/>
          </a:xfrm>
        </p:spPr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Содержание и методика изучения вопросов, посвященных  взаимоотношению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человека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 государством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b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налоги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76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201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6</a:t>
            </a: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2115403" y="415290"/>
            <a:ext cx="712136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ＭＳ Ｐゴシック"/>
              </a:rPr>
              <a:t>Региональные и местные налоги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640" y="1307457"/>
            <a:ext cx="8981176" cy="568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20000"/>
              </a:spcBef>
              <a:buClr>
                <a:srgbClr val="000000"/>
              </a:buClr>
              <a:buSzPct val="65000"/>
            </a:pPr>
            <a:r>
              <a:rPr lang="ru-RU" altLang="ru-RU" b="1" dirty="0" smtClean="0">
                <a:solidFill>
                  <a:srgbClr val="00B050"/>
                </a:solidFill>
                <a:latin typeface="Arial"/>
                <a:ea typeface="+mn-ea"/>
                <a:cs typeface="+mn-cs"/>
              </a:rPr>
              <a:t>Региональные налоги</a:t>
            </a:r>
          </a:p>
          <a:p>
            <a:pPr lvl="0" defTabSz="91440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5000"/>
              <a:defRPr/>
            </a:pP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станавливаются </a:t>
            </a:r>
            <a:r>
              <a:rPr lang="en-US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вводятся в действие и </a:t>
            </a:r>
            <a:endParaRPr lang="ru-RU" alt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5000"/>
              <a:defRPr/>
            </a:pP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прекращают 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действовать) НК РФ</a:t>
            </a:r>
            <a:r>
              <a:rPr lang="en-US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законами субъектов РФ</a:t>
            </a:r>
          </a:p>
          <a:p>
            <a:pPr lvl="0" defTabSz="91440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5000"/>
              <a:defRPr/>
            </a:pP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бязательные к уплате на территории соответствующих субъектов  РФ </a:t>
            </a:r>
          </a:p>
          <a:p>
            <a:pPr lvl="0" defTabSz="914400">
              <a:spcBef>
                <a:spcPct val="20000"/>
              </a:spcBef>
              <a:buClr>
                <a:srgbClr val="000000"/>
              </a:buClr>
              <a:buSzPct val="65000"/>
            </a:pPr>
            <a:endParaRPr lang="ru-RU" altLang="ru-RU" b="1" dirty="0" smtClean="0">
              <a:solidFill>
                <a:srgbClr val="00B050"/>
              </a:solidFill>
              <a:latin typeface="Arial"/>
              <a:ea typeface="+mn-ea"/>
              <a:cs typeface="+mn-cs"/>
            </a:endParaRPr>
          </a:p>
          <a:p>
            <a:pPr lvl="0" defTabSz="914400">
              <a:spcBef>
                <a:spcPct val="20000"/>
              </a:spcBef>
              <a:buClr>
                <a:srgbClr val="0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Налог </a:t>
            </a:r>
            <a:r>
              <a:rPr lang="ru-RU" altLang="ru-RU" sz="2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 имущество организаций </a:t>
            </a:r>
          </a:p>
          <a:p>
            <a:pPr lvl="0" defTabSz="914400">
              <a:spcBef>
                <a:spcPct val="20000"/>
              </a:spcBef>
              <a:buClr>
                <a:srgbClr val="0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Налог </a:t>
            </a:r>
            <a:r>
              <a:rPr lang="ru-RU" altLang="ru-RU" sz="2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 игорный бизнес</a:t>
            </a:r>
          </a:p>
          <a:p>
            <a:pPr lvl="0" defTabSz="914400">
              <a:spcBef>
                <a:spcPct val="20000"/>
              </a:spcBef>
              <a:buClr>
                <a:srgbClr val="0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Транспортный налог</a:t>
            </a:r>
          </a:p>
          <a:p>
            <a:pPr lvl="0" defTabSz="914400">
              <a:spcBef>
                <a:spcPct val="20000"/>
              </a:spcBef>
              <a:buClr>
                <a:srgbClr val="000000"/>
              </a:buClr>
              <a:buSzPct val="65000"/>
              <a:buFont typeface="Wingdings" panose="05000000000000000000" pitchFamily="2" charset="2"/>
              <a:buChar char="Ø"/>
            </a:pPr>
            <a:endParaRPr lang="ru-RU" altLang="ru-RU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lvl="0" defTabSz="914400">
              <a:spcBef>
                <a:spcPct val="20000"/>
              </a:spcBef>
              <a:buClr>
                <a:srgbClr val="000000"/>
              </a:buClr>
              <a:buSzPct val="65000"/>
            </a:pPr>
            <a:r>
              <a:rPr lang="ru-RU" altLang="ru-RU" b="1" dirty="0" smtClean="0">
                <a:solidFill>
                  <a:srgbClr val="00B050"/>
                </a:solidFill>
                <a:latin typeface="Arial"/>
                <a:ea typeface="+mn-ea"/>
                <a:cs typeface="+mn-cs"/>
              </a:rPr>
              <a:t>Местные налоги</a:t>
            </a:r>
          </a:p>
          <a:p>
            <a:pPr lvl="0" defTabSz="91440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5000"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станавливаются 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(вводятся в действие и прекращают действовать) НК РФ и нормативными актами органов  местного самоуправления</a:t>
            </a:r>
          </a:p>
          <a:p>
            <a:pPr lvl="0" defTabSz="91440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5000"/>
              <a:defRPr/>
            </a:pP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бязательные к уплате на территории соответствующих муниципальных образований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spcBef>
                <a:spcPct val="20000"/>
              </a:spcBef>
              <a:buClr>
                <a:srgbClr val="000000"/>
              </a:buClr>
              <a:buSzPct val="65000"/>
            </a:pPr>
            <a:endParaRPr lang="ru-RU" altLang="ru-RU" b="1" dirty="0" smtClean="0">
              <a:solidFill>
                <a:srgbClr val="00B050"/>
              </a:solidFill>
              <a:latin typeface="Arial"/>
              <a:ea typeface="+mn-ea"/>
              <a:cs typeface="+mn-cs"/>
            </a:endParaRPr>
          </a:p>
          <a:p>
            <a:pPr lvl="0" defTabSz="9144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ru-RU" altLang="ru-RU" sz="2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Земельный налог </a:t>
            </a:r>
          </a:p>
          <a:p>
            <a:pPr lvl="0" defTabSz="9144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altLang="ru-RU" sz="2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Налог на имущество физических лиц  </a:t>
            </a:r>
          </a:p>
          <a:p>
            <a:pPr lvl="0" defTabSz="9144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altLang="ru-RU" sz="2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Торговый сбор</a:t>
            </a:r>
          </a:p>
          <a:p>
            <a:pPr lvl="0" defTabSz="914400">
              <a:spcBef>
                <a:spcPct val="20000"/>
              </a:spcBef>
              <a:buClr>
                <a:srgbClr val="000000"/>
              </a:buClr>
              <a:buSzPct val="65000"/>
              <a:buFont typeface="Wingdings" panose="05000000000000000000" pitchFamily="2" charset="2"/>
              <a:buChar char="Ø"/>
            </a:pPr>
            <a:endParaRPr lang="ru-RU" altLang="ru-RU" sz="28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259" y="1307457"/>
            <a:ext cx="2231993" cy="301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6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201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6</a:t>
            </a: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2115403" y="415290"/>
            <a:ext cx="712136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ＭＳ Ｐゴシック"/>
              </a:rPr>
              <a:t>Налоговые режимы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7906" y="1538806"/>
            <a:ext cx="8121111" cy="485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80000"/>
              </a:lnSpc>
              <a:spcBef>
                <a:spcPct val="20000"/>
              </a:spcBef>
              <a:buClr>
                <a:srgbClr val="006633"/>
              </a:buClr>
              <a:buSzPct val="65000"/>
              <a:buFont typeface="Wingdings" panose="05000000000000000000" pitchFamily="2" charset="2"/>
              <a:buChar char="ü"/>
            </a:pPr>
            <a:r>
              <a:rPr lang="ru-RU" altLang="ru-RU" b="1" dirty="0">
                <a:solidFill>
                  <a:srgbClr val="006633"/>
                </a:solidFill>
                <a:latin typeface="Arial"/>
                <a:ea typeface="+mn-ea"/>
                <a:cs typeface="+mn-cs"/>
              </a:rPr>
              <a:t>Общая система налогообложения</a:t>
            </a:r>
          </a:p>
          <a:p>
            <a:pPr lvl="0" defTabSz="914400">
              <a:lnSpc>
                <a:spcPct val="80000"/>
              </a:lnSpc>
              <a:spcBef>
                <a:spcPct val="20000"/>
              </a:spcBef>
              <a:buClr>
                <a:srgbClr val="006633"/>
              </a:buClr>
              <a:buSzPct val="65000"/>
            </a:pPr>
            <a:endParaRPr lang="ru-RU" altLang="ru-RU" b="1" dirty="0">
              <a:solidFill>
                <a:srgbClr val="006633"/>
              </a:solidFill>
              <a:latin typeface="Arial"/>
              <a:ea typeface="+mn-ea"/>
              <a:cs typeface="+mn-cs"/>
            </a:endParaRPr>
          </a:p>
          <a:p>
            <a:pPr lvl="0" defTabSz="914400">
              <a:lnSpc>
                <a:spcPct val="80000"/>
              </a:lnSpc>
              <a:spcBef>
                <a:spcPct val="20000"/>
              </a:spcBef>
              <a:buClr>
                <a:srgbClr val="006633"/>
              </a:buClr>
              <a:buSzPct val="65000"/>
              <a:buFont typeface="Wingdings" panose="05000000000000000000" pitchFamily="2" charset="2"/>
              <a:buChar char="ü"/>
            </a:pPr>
            <a:r>
              <a:rPr lang="ru-RU" altLang="ru-RU" b="1" dirty="0">
                <a:solidFill>
                  <a:srgbClr val="006633"/>
                </a:solidFill>
                <a:latin typeface="Arial"/>
                <a:ea typeface="+mn-ea"/>
                <a:cs typeface="+mn-cs"/>
              </a:rPr>
              <a:t> Специальные налоговые режимы</a:t>
            </a:r>
          </a:p>
          <a:p>
            <a:pPr lvl="0" defTabSz="914400">
              <a:lnSpc>
                <a:spcPct val="80000"/>
              </a:lnSpc>
              <a:spcBef>
                <a:spcPct val="20000"/>
              </a:spcBef>
              <a:buClr>
                <a:srgbClr val="006633"/>
              </a:buClr>
              <a:buSzPct val="65000"/>
            </a:pPr>
            <a:endParaRPr lang="ru-RU" altLang="ru-RU" b="1" dirty="0">
              <a:solidFill>
                <a:srgbClr val="006633"/>
              </a:solidFill>
              <a:latin typeface="Arial"/>
              <a:ea typeface="+mn-ea"/>
              <a:cs typeface="+mn-cs"/>
            </a:endParaRPr>
          </a:p>
          <a:p>
            <a:pPr marL="344488" lvl="1" defTabSz="914400">
              <a:lnSpc>
                <a:spcPct val="80000"/>
              </a:lnSpc>
              <a:spcBef>
                <a:spcPct val="20000"/>
              </a:spcBef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</a:pPr>
            <a:r>
              <a:rPr lang="ru-RU" altLang="ru-RU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Упрощенная </a:t>
            </a:r>
            <a:r>
              <a:rPr lang="ru-RU" altLang="ru-RU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система  налогообложения</a:t>
            </a:r>
          </a:p>
          <a:p>
            <a:pPr marL="344488" lvl="1" defTabSz="914400">
              <a:lnSpc>
                <a:spcPct val="80000"/>
              </a:lnSpc>
              <a:spcBef>
                <a:spcPct val="20000"/>
              </a:spcBef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</a:pPr>
            <a:endParaRPr lang="ru-RU" altLang="ru-RU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344488" lvl="1" defTabSz="914400">
              <a:lnSpc>
                <a:spcPct val="80000"/>
              </a:lnSpc>
              <a:spcBef>
                <a:spcPct val="20000"/>
              </a:spcBef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</a:pPr>
            <a:r>
              <a:rPr lang="ru-RU" altLang="ru-RU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Система </a:t>
            </a:r>
            <a:r>
              <a:rPr lang="ru-RU" altLang="ru-RU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налогообложения для сельскохозяйственных </a:t>
            </a:r>
            <a:br>
              <a:rPr lang="ru-RU" altLang="ru-RU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ru-RU" altLang="ru-RU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    товаропроизводителей (Единый сельскохозяйственный </a:t>
            </a:r>
            <a:br>
              <a:rPr lang="ru-RU" altLang="ru-RU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ru-RU" altLang="ru-RU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    налог) </a:t>
            </a:r>
          </a:p>
          <a:p>
            <a:pPr marL="344488" lvl="1" defTabSz="914400">
              <a:lnSpc>
                <a:spcPct val="80000"/>
              </a:lnSpc>
              <a:spcBef>
                <a:spcPct val="20000"/>
              </a:spcBef>
              <a:buClr>
                <a:srgbClr val="3B812F"/>
              </a:buClr>
              <a:buSzPct val="60000"/>
            </a:pPr>
            <a:endParaRPr lang="ru-RU" altLang="ru-RU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344488" lvl="1" defTabSz="914400">
              <a:lnSpc>
                <a:spcPct val="80000"/>
              </a:lnSpc>
              <a:spcBef>
                <a:spcPct val="20000"/>
              </a:spcBef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</a:pPr>
            <a:r>
              <a:rPr lang="ru-RU" altLang="ru-RU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Система </a:t>
            </a:r>
            <a:r>
              <a:rPr lang="ru-RU" altLang="ru-RU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налогообложения в </a:t>
            </a:r>
            <a:r>
              <a:rPr lang="ru-RU" altLang="ru-RU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виде</a:t>
            </a:r>
          </a:p>
          <a:p>
            <a:pPr marL="344488" lvl="1" defTabSz="914400">
              <a:lnSpc>
                <a:spcPct val="80000"/>
              </a:lnSpc>
              <a:spcBef>
                <a:spcPct val="20000"/>
              </a:spcBef>
              <a:buClr>
                <a:srgbClr val="3B812F"/>
              </a:buClr>
              <a:buSzPct val="60000"/>
            </a:pPr>
            <a:r>
              <a:rPr lang="ru-RU" altLang="ru-RU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altLang="ru-RU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единого налога </a:t>
            </a:r>
            <a:r>
              <a:rPr lang="ru-RU" altLang="ru-RU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 вмененный</a:t>
            </a:r>
          </a:p>
          <a:p>
            <a:pPr marL="344488" lvl="1" defTabSz="914400">
              <a:lnSpc>
                <a:spcPct val="80000"/>
              </a:lnSpc>
              <a:spcBef>
                <a:spcPct val="20000"/>
              </a:spcBef>
              <a:buClr>
                <a:srgbClr val="3B812F"/>
              </a:buClr>
              <a:buSzPct val="60000"/>
            </a:pPr>
            <a:r>
              <a:rPr lang="ru-RU" altLang="ru-RU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altLang="ru-RU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 </a:t>
            </a:r>
            <a:r>
              <a:rPr lang="ru-RU" altLang="ru-RU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доход для определенных </a:t>
            </a:r>
            <a:r>
              <a:rPr lang="ru-RU" altLang="ru-RU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видов деятельности </a:t>
            </a:r>
            <a:endParaRPr lang="ru-RU" altLang="ru-RU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344488" lvl="1" defTabSz="914400">
              <a:lnSpc>
                <a:spcPct val="80000"/>
              </a:lnSpc>
              <a:spcBef>
                <a:spcPct val="20000"/>
              </a:spcBef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</a:pPr>
            <a:endParaRPr lang="ru-RU" altLang="ru-RU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344488" lvl="1" defTabSz="914400">
              <a:lnSpc>
                <a:spcPct val="80000"/>
              </a:lnSpc>
              <a:spcBef>
                <a:spcPct val="20000"/>
              </a:spcBef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</a:pPr>
            <a:r>
              <a:rPr lang="ru-RU" altLang="ru-RU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Система </a:t>
            </a:r>
            <a:r>
              <a:rPr lang="ru-RU" altLang="ru-RU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налогообложения при выполнении </a:t>
            </a:r>
            <a:br>
              <a:rPr lang="ru-RU" altLang="ru-RU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ru-RU" altLang="ru-RU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    соглашений о разделе продукции</a:t>
            </a:r>
          </a:p>
          <a:p>
            <a:pPr marL="344488" lvl="1" defTabSz="914400">
              <a:lnSpc>
                <a:spcPct val="80000"/>
              </a:lnSpc>
              <a:spcBef>
                <a:spcPct val="20000"/>
              </a:spcBef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</a:pPr>
            <a:endParaRPr lang="ru-RU" altLang="ru-RU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344488" lvl="1" defTabSz="914400">
              <a:lnSpc>
                <a:spcPct val="80000"/>
              </a:lnSpc>
              <a:spcBef>
                <a:spcPct val="20000"/>
              </a:spcBef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</a:pPr>
            <a:r>
              <a:rPr lang="ru-RU" altLang="ru-RU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Патентная </a:t>
            </a:r>
            <a:r>
              <a:rPr lang="ru-RU" altLang="ru-RU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система налогообложения</a:t>
            </a:r>
          </a:p>
        </p:txBody>
      </p:sp>
    </p:spTree>
    <p:extLst>
      <p:ext uri="{BB962C8B-B14F-4D97-AF65-F5344CB8AC3E}">
        <p14:creationId xmlns:p14="http://schemas.microsoft.com/office/powerpoint/2010/main" val="81009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201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6</a:t>
            </a: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268963" y="415290"/>
            <a:ext cx="796780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</a:rPr>
              <a:t>Срок давности привлечения к ответственности за </a:t>
            </a:r>
            <a:r>
              <a:rPr lang="ru-RU" sz="2400" b="1" dirty="0" smtClean="0">
                <a:solidFill>
                  <a:prstClr val="white"/>
                </a:solidFill>
                <a:latin typeface="Myriad Pro"/>
              </a:rPr>
              <a:t>совершение налогового правонарушения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" y="1586204"/>
            <a:ext cx="5610386" cy="4598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>
              <a:spcBef>
                <a:spcPct val="2000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</a:pPr>
            <a:r>
              <a:rPr lang="ru-RU" altLang="ru-RU" sz="24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Лицо не может быть привлечено к ответственности за совершение налогового правонарушения, если со дня его совершения либо со следующего дня после окончания налогового периода, в течение которого было совершено это правонарушение, и до момента вынесения решения о привлечении к ответственности истекли </a:t>
            </a:r>
            <a:r>
              <a:rPr lang="ru-RU" altLang="ru-RU" sz="24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три года</a:t>
            </a:r>
            <a:r>
              <a:rPr lang="ru-RU" altLang="ru-RU" sz="24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(срок давности</a:t>
            </a:r>
            <a:r>
              <a:rPr lang="ru-RU" altLang="ru-RU" sz="24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).</a:t>
            </a:r>
          </a:p>
          <a:p>
            <a:pPr marL="342900" lvl="0" indent="-342900" defTabSz="914400">
              <a:spcBef>
                <a:spcPct val="2000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</a:pPr>
            <a:endParaRPr lang="ru-RU" altLang="ru-RU" sz="240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0387" y="1952786"/>
            <a:ext cx="3363131" cy="292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3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201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6</a:t>
            </a: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268963" y="578498"/>
            <a:ext cx="7967802" cy="24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ＭＳ Ｐゴシック"/>
              </a:rPr>
              <a:t>Ответственность налогоплательщика за нарушение налогового законодательства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5588" y="1847461"/>
            <a:ext cx="84592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</a:pPr>
            <a:r>
              <a:rPr lang="ru-RU" altLang="ru-RU" sz="2400" dirty="0">
                <a:solidFill>
                  <a:srgbClr val="000000"/>
                </a:solidFill>
                <a:latin typeface="Arial"/>
                <a:cs typeface="+mn-cs"/>
              </a:rPr>
              <a:t>Налоговая санкция (штраф) является мерой ответственности за совершение налогового правонарушения, повлекшее задолженность по налогу (сбору</a:t>
            </a:r>
            <a:r>
              <a:rPr lang="ru-RU" altLang="ru-RU" sz="2400" dirty="0" smtClean="0">
                <a:solidFill>
                  <a:srgbClr val="000000"/>
                </a:solidFill>
                <a:latin typeface="Arial"/>
                <a:cs typeface="+mn-cs"/>
              </a:rPr>
              <a:t>).</a:t>
            </a:r>
          </a:p>
          <a:p>
            <a:pPr marL="342900" lvl="0" indent="-342900" defTabSz="9144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</a:pPr>
            <a:endParaRPr lang="ru-RU" altLang="ru-RU" sz="2400" dirty="0">
              <a:solidFill>
                <a:srgbClr val="000000"/>
              </a:solidFill>
              <a:latin typeface="Arial"/>
              <a:cs typeface="+mn-cs"/>
            </a:endParaRPr>
          </a:p>
          <a:p>
            <a:pPr marL="342900" lvl="0" indent="-342900" defTabSz="9144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</a:pPr>
            <a:r>
              <a:rPr lang="ru-RU" altLang="ru-RU" sz="24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Виды </a:t>
            </a:r>
            <a:r>
              <a:rPr lang="ru-RU" altLang="ru-RU" sz="24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ответственности:</a:t>
            </a:r>
          </a:p>
          <a:p>
            <a:pPr marL="342900" lvl="0" indent="-342900" defTabSz="9144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65000"/>
            </a:pPr>
            <a:r>
              <a:rPr lang="ru-RU" altLang="ru-RU" sz="24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	- Финансовая по НК РФ </a:t>
            </a:r>
          </a:p>
          <a:p>
            <a:pPr marL="342900" lvl="0" indent="-342900" defTabSz="9144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65000"/>
            </a:pPr>
            <a:r>
              <a:rPr lang="ru-RU" altLang="ru-RU" sz="24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		- за нарушение «процедурных вопросов» 		- за неправильное исчисление налогов 	</a:t>
            </a:r>
          </a:p>
          <a:p>
            <a:pPr marL="342900" lvl="0" indent="-342900" defTabSz="9144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65000"/>
            </a:pPr>
            <a:r>
              <a:rPr lang="ru-RU" altLang="ru-RU" sz="24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	- Административная ответственность 	должностных лиц – КоАП РФ</a:t>
            </a:r>
          </a:p>
          <a:p>
            <a:pPr marL="342900" lvl="0" indent="-342900" defTabSz="9144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65000"/>
            </a:pPr>
            <a:r>
              <a:rPr lang="ru-RU" altLang="ru-RU" sz="24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	- Уголовная – УК РФ (Ст. 198</a:t>
            </a:r>
            <a:r>
              <a:rPr lang="en-US" altLang="ru-RU" sz="24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,199)</a:t>
            </a:r>
            <a:r>
              <a:rPr lang="ru-RU" altLang="ru-RU" sz="24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058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Высшая школа экономики, Москва,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201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6</a:t>
            </a: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  <a:cs typeface="+mn-cs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676400" y="188640"/>
            <a:ext cx="692804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Налоги, которые платят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физические лица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  <a:cs typeface="+mn-cs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  <a:cs typeface="+mn-cs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  <a:cs typeface="+mn-cs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47785" y="1444488"/>
            <a:ext cx="4333460" cy="3280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1. налог на доходы физических лиц,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2</a:t>
            </a:r>
            <a:r>
              <a:rPr kumimoji="0" lang="ru-RU" alt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. налог на </a:t>
            </a: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имущество физических лиц, </a:t>
            </a:r>
            <a:endParaRPr kumimoji="0" lang="ru-RU" altLang="ru-RU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3</a:t>
            </a:r>
            <a:r>
              <a:rPr kumimoji="0" lang="ru-RU" alt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. налог на землю,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4</a:t>
            </a:r>
            <a:r>
              <a:rPr kumimoji="0" lang="ru-RU" alt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. транспортный </a:t>
            </a: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налог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Налоговый период - год</a:t>
            </a:r>
            <a:endParaRPr kumimoji="0" lang="ru-RU" alt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97283"/>
            <a:ext cx="4398963" cy="36574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7000" y="4946252"/>
            <a:ext cx="8813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ИНН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– Идентификационный номер налогоплательщика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77ННххххххРР</a:t>
            </a:r>
            <a:b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77 – код субъекта Российской федерации</a:t>
            </a:r>
            <a:b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НН –  номер местной налоговой инспекции</a:t>
            </a:r>
            <a:b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шесть ХХХХХХ — номер налоговой записи налогоплательщика </a:t>
            </a:r>
            <a:b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две РР — контрольные цифры для проверки правильности записи.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0520" y="5187178"/>
            <a:ext cx="2520280" cy="135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62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954" y="274639"/>
            <a:ext cx="3858556" cy="4092645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03510" y="274638"/>
            <a:ext cx="4708478" cy="624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0008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201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6</a:t>
            </a: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325217" y="415290"/>
            <a:ext cx="791154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ＭＳ Ｐゴシック"/>
              </a:rPr>
              <a:t>Налог на доходы физических лиц (НДФЛ)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199"/>
          <a:ext cx="8229600" cy="4520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1073321638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4032684233"/>
                    </a:ext>
                  </a:extLst>
                </a:gridCol>
              </a:tblGrid>
              <a:tr h="7574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Налогоплательщики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Объект налогообложения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2308965640"/>
                  </a:ext>
                </a:extLst>
              </a:tr>
              <a:tr h="267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Налоговые –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резиденты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РФ (нахождение на территории РФ не менее 183 дней в течении 12 месяцев)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Доходы, полученные от источников в РФ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Доходы, полученные от источников за пределами РФ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4100731917"/>
                  </a:ext>
                </a:extLst>
              </a:tr>
              <a:tr h="10868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Налоговые – </a:t>
                      </a: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нерезиденты </a:t>
                      </a: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РФ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Доходы, полученные от источников в РФ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8085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757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201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6</a:t>
            </a: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325217" y="415290"/>
            <a:ext cx="791154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ＭＳ Ｐゴシック"/>
              </a:rPr>
              <a:t>Налог на доходы физических лиц (НДФЛ)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410817" y="1468298"/>
            <a:ext cx="831612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Tx/>
              <a:buNone/>
              <a:tabLst/>
              <a:defRPr/>
            </a:pPr>
            <a:r>
              <a:rPr kumimoji="0" lang="ru-RU" alt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Ставки </a:t>
            </a:r>
            <a:r>
              <a:rPr kumimoji="0" lang="ru-RU" alt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налога.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Tx/>
              <a:buNone/>
              <a:tabLst/>
              <a:defRPr/>
            </a:pPr>
            <a:endParaRPr kumimoji="0" lang="ru-RU" altLang="ru-RU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454081" y="2034074"/>
          <a:ext cx="8229600" cy="4080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4253436558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3155924162"/>
                    </a:ext>
                  </a:extLst>
                </a:gridCol>
              </a:tblGrid>
              <a:tr h="7884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Налоговая база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Ставка, %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265098014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Основные доходы резидентов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13%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2903901625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Доходы, получаемые нерезидентами,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Дивиденды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378921738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Дивиденды резидентов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13%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640626137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Материальная выгода, призы и т.д.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35%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2858590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026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201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6</a:t>
            </a: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325217" y="415290"/>
            <a:ext cx="791154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ＭＳ Ｐゴシック"/>
              </a:rPr>
              <a:t>Налог на доходы физических лиц (НДФЛ)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410817" y="1468298"/>
            <a:ext cx="83161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Garamond"/>
                <a:ea typeface="ＭＳ Ｐゴシック"/>
                <a:cs typeface="+mj-cs"/>
              </a:rPr>
              <a:t>Доходы, не подлежащие налогообложению (освобождаемые от налогообложения)</a:t>
            </a:r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7078" y="2812485"/>
            <a:ext cx="846258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государственные пособия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пенсии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стипендии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вознаграждения донорам за сданную кровь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материальной помощи, оказываемой: налогоплательщикам в связи со стихийным бедствием или другим чрезвычайным обстоятельством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компенсационные выплаты (суточные в пределах норм и иные подобные), др.</a:t>
            </a:r>
          </a:p>
        </p:txBody>
      </p:sp>
    </p:spTree>
    <p:extLst>
      <p:ext uri="{BB962C8B-B14F-4D97-AF65-F5344CB8AC3E}">
        <p14:creationId xmlns:p14="http://schemas.microsoft.com/office/powerpoint/2010/main" val="33699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201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6</a:t>
            </a: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325217" y="415290"/>
            <a:ext cx="791154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ＭＳ Ｐゴシック"/>
              </a:rPr>
              <a:t>Налог на доходы физических лиц (НДФЛ)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410817" y="1468298"/>
            <a:ext cx="8316128" cy="177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 algn="ctr" defTabSz="914400">
              <a:spcBef>
                <a:spcPct val="20000"/>
              </a:spcBef>
              <a:buClr>
                <a:srgbClr val="CC9900"/>
              </a:buClr>
              <a:buSzPct val="65000"/>
            </a:pPr>
            <a:r>
              <a:rPr lang="ru-RU" altLang="ru-RU" sz="3000" b="1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налог </a:t>
            </a:r>
            <a:r>
              <a:rPr lang="ru-RU" altLang="ru-RU" sz="30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= </a:t>
            </a:r>
            <a:r>
              <a:rPr lang="ru-RU" altLang="ru-RU" sz="3000" b="1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налоговая </a:t>
            </a:r>
            <a:r>
              <a:rPr lang="ru-RU" altLang="ru-RU" sz="30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база * ставка налога.</a:t>
            </a:r>
          </a:p>
          <a:p>
            <a:pPr marL="344487" lvl="1" defTabSz="914400" eaLnBrk="0" hangingPunct="0">
              <a:spcBef>
                <a:spcPct val="20000"/>
              </a:spcBef>
              <a:defRPr/>
            </a:pPr>
            <a:r>
              <a:rPr lang="ru-RU" altLang="ru-RU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Заработная </a:t>
            </a:r>
            <a:r>
              <a:rPr lang="ru-RU" altLang="ru-RU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20 000 рублей в месяц. </a:t>
            </a:r>
          </a:p>
          <a:p>
            <a:pPr marL="344487" lvl="1" defTabSz="914400" eaLnBrk="0" hangingPunct="0">
              <a:spcBef>
                <a:spcPct val="20000"/>
              </a:spcBef>
              <a:defRPr/>
            </a:pPr>
            <a:r>
              <a:rPr lang="ru-RU" altLang="ru-RU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НДФЛ год </a:t>
            </a:r>
            <a:r>
              <a:rPr lang="ru-RU" altLang="ru-RU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20 000 х 12 х 0,13 = 31 200 р.</a:t>
            </a:r>
          </a:p>
          <a:p>
            <a:pPr marL="342900" lvl="0" indent="-342900" algn="ctr" defTabSz="914400">
              <a:spcBef>
                <a:spcPct val="20000"/>
              </a:spcBef>
              <a:buClr>
                <a:srgbClr val="CC9900"/>
              </a:buClr>
              <a:buSzPct val="65000"/>
            </a:pPr>
            <a:endParaRPr lang="ru-RU" altLang="ru-RU" sz="3000" b="1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68881" y="351809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defTabSz="914400">
              <a:spcBef>
                <a:spcPct val="2000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</a:pPr>
            <a:r>
              <a:rPr lang="ru-RU" altLang="ru-RU" sz="24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Вычеты</a:t>
            </a:r>
            <a:r>
              <a:rPr lang="ru-RU" altLang="ru-RU" sz="24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:</a:t>
            </a:r>
          </a:p>
          <a:p>
            <a:pPr marL="669925" lvl="1" indent="-325438" defTabSz="914400">
              <a:spcBef>
                <a:spcPct val="20000"/>
              </a:spcBef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</a:pPr>
            <a:r>
              <a:rPr lang="ru-RU" altLang="ru-RU" sz="24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Стандартные		</a:t>
            </a:r>
          </a:p>
          <a:p>
            <a:pPr marL="669925" lvl="1" indent="-325438" defTabSz="914400">
              <a:spcBef>
                <a:spcPct val="20000"/>
              </a:spcBef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</a:pPr>
            <a:r>
              <a:rPr lang="ru-RU" altLang="ru-RU" sz="24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Социальные</a:t>
            </a:r>
          </a:p>
          <a:p>
            <a:pPr marL="669925" lvl="1" indent="-325438" defTabSz="914400">
              <a:spcBef>
                <a:spcPct val="20000"/>
              </a:spcBef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</a:pPr>
            <a:r>
              <a:rPr lang="ru-RU" altLang="ru-RU" sz="24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Инвестиционные</a:t>
            </a:r>
          </a:p>
          <a:p>
            <a:pPr marL="669925" lvl="1" indent="-325438" defTabSz="914400">
              <a:spcBef>
                <a:spcPct val="20000"/>
              </a:spcBef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</a:pPr>
            <a:r>
              <a:rPr lang="ru-RU" altLang="ru-RU" sz="24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Имущественные</a:t>
            </a:r>
          </a:p>
          <a:p>
            <a:pPr marL="669925" lvl="1" indent="-325438" defTabSz="914400">
              <a:spcBef>
                <a:spcPct val="20000"/>
              </a:spcBef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</a:pPr>
            <a:r>
              <a:rPr lang="ru-RU" altLang="ru-RU" sz="24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Профессиональные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817" y="2959100"/>
            <a:ext cx="3803374" cy="321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3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Высшая школа экономики, Москва,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201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6</a:t>
            </a: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  <a:cs typeface="+mn-cs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2115403" y="415290"/>
            <a:ext cx="396876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  <a:cs typeface="+mn-cs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  <a:cs typeface="+mn-cs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  <a:cs typeface="+mn-cs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  <a:cs typeface="+mn-cs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9557" y="1482811"/>
            <a:ext cx="845202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25" y="1907543"/>
            <a:ext cx="8055626" cy="1089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5588" y="1816100"/>
            <a:ext cx="8665990" cy="441404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 algn="just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безвозмездный платёж, который специальные органы государства взимают с физических и юридических лиц по установленным законом основаниям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законодательно установленный обязательный платёж, который периодически взимается в денежной форме с юридических и физических лиц для финансирования деятельности государства.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45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201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6</a:t>
            </a: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676400" y="415290"/>
            <a:ext cx="675132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ＭＳ Ｐゴシック"/>
              </a:rPr>
              <a:t>НДФЛ (стандартные вычеты)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554182" y="1335673"/>
            <a:ext cx="7873538" cy="568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На содержание ребенка: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1 400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руб. в месяц - на первого ребенка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1 400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руб. в месяц – на второго ребенка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3 000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руб. в месяц – на третьего и каждого следующего ребенка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12 </a:t>
            </a: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000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руб. – на каждого ребенка, если в возрасте </a:t>
            </a: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до 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18 лет является ребенком </a:t>
            </a: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– инвалидом</a:t>
            </a:r>
            <a:endParaRPr kumimoji="0" lang="ru-RU" alt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пока сумма дохода не превысит </a:t>
            </a: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350 </a:t>
            </a: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тыс.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Отдельным категориям налогоплательщиков:</a:t>
            </a:r>
          </a:p>
          <a:p>
            <a:pPr marL="669925" marR="0" lvl="1" indent="-3254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3 000 руб. в месяц (инвалиды ВОВ и т.п.)</a:t>
            </a:r>
          </a:p>
          <a:p>
            <a:pPr marL="669925" marR="0" lvl="1" indent="-3254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500 руб. в месяц (инвалиды 1 и 2 гр. и т.п</a:t>
            </a: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.)</a:t>
            </a:r>
          </a:p>
          <a:p>
            <a:pPr marL="344487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344487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Задача</a:t>
            </a:r>
          </a:p>
          <a:p>
            <a:pPr marL="344487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Заработная плата 20 000 рублей в месяц. Налогоплательщик имеет троих детей (студент дневного отделения 23 лет и двое учатся в 9 классе)</a:t>
            </a:r>
          </a:p>
          <a:p>
            <a:pPr marL="344487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НДФЛ = 20 000 х 12 х 0,13 = 31 200 р.</a:t>
            </a:r>
          </a:p>
          <a:p>
            <a:pPr marL="344487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НДФЛ = (20 000 х 12 – (1400 + 1400 + 3000) х 12 ) х 0,13 = 22 152 </a:t>
            </a:r>
            <a:endParaRPr kumimoji="0" lang="ru-RU" alt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altLang="ru-RU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51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201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6</a:t>
            </a: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676400" y="415290"/>
            <a:ext cx="675132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ＭＳ Ｐゴシック"/>
              </a:rPr>
              <a:t>НДФЛ (социальные вычеты)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415636" y="1335673"/>
            <a:ext cx="8582590" cy="240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22350" marR="0" lvl="2" indent="-350838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на обучение налогоплательщика </a:t>
            </a:r>
          </a:p>
          <a:p>
            <a:pPr marL="1022350" marR="0" lvl="2" indent="-350838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медицинские расходы или расходы на медицинское страхование </a:t>
            </a:r>
          </a:p>
          <a:p>
            <a:pPr marL="1022350" marR="0" lvl="2" indent="-350838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по договорам на добровольное пенсионное страхование (ДПС</a:t>
            </a: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)</a:t>
            </a:r>
            <a:endParaRPr kumimoji="0" lang="ru-RU" alt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Совокупная </a:t>
            </a:r>
            <a:r>
              <a: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сумма вычетов применяется в размере фактически произведенных расходов , </a:t>
            </a: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но не более 120 тыс. руб. 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alt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Кроме того вычеты предоставляются:</a:t>
            </a:r>
          </a:p>
          <a:p>
            <a:pPr marL="1022350" marR="0" lvl="2" indent="-350838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на обучение детей (до </a:t>
            </a: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50 тыс. руб</a:t>
            </a:r>
            <a:r>
              <a: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. на обоих родителей)</a:t>
            </a:r>
          </a:p>
          <a:p>
            <a:pPr marL="1022350" marR="0" lvl="2" indent="-350838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на оплату дорогостоящего лечения (по перечню Правительства в размере фактически произведенных расходов)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5588" y="3742485"/>
            <a:ext cx="85146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Задача. Рассчитайте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НДФЛ за 2016 год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(у налогового агента и по итогам декларирования доходов физическим лицом) при следующих условиях: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1. В семье налогоплательщика имеющего двоих детей учится сын 23 лет на дневном отделении НИУ - ВШЭ, за обучение которого отец заплатил 83 000 руб. и дочь в музыкальной школе, за обучение которой заплатили 18 000 руб. </a:t>
            </a: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Ежемесячный доход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40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тыс. руб. </a:t>
            </a: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НДФЛ агент =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(40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000 х 12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мес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– 1400 х 2 х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8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мес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) х 0,13 =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59 488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НДФЛ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декл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(40000х12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– 1400 х 2 х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8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- 50 000 – 18 000) х 0,13 = 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50 648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3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201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6</a:t>
            </a: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704814" y="415290"/>
            <a:ext cx="7268704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ＭＳ Ｐゴシック"/>
              </a:rPr>
              <a:t>НДФЛ (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ＭＳ Ｐゴシック"/>
              </a:rPr>
              <a:t>стандартные и социальные вычеты)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5587" y="1456842"/>
            <a:ext cx="871793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Рассчитайте НДФЛ за 2016 год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(у налогового агента и по итогам декларирования доходов физическим лицом) при следующих условиях: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1. В семье налогоплательщика имеющего двоих детей учится сын 23 лет на дневном отделении НИУ - ВШЭ, за обучение которого отец заплатил 83 000 руб. и дочь в музыкальной школе, за обучение которой заплатили 18 000 руб. </a:t>
            </a: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Ежемесячный доход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40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тыс. руб.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НДФЛ агент = (40 000 х 12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мес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1400 х 2 х 8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мес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х 0,13 = 59 488</a:t>
            </a:r>
          </a:p>
          <a:p>
            <a:pPr lvl="0" algn="just"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НДФЛ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декл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(40000х12 – 1400 х 2 х 8 - 50 000 – 18 000) х 0,13 =  50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648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а) Дополнительно к условию предыдущей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 налогоплательщиком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произведены расходы на оплату второго высшего образования в размере 95 тыс. руб.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НДФЛ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декл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(40000х12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– 1400 х 2 х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8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- 50 000 – 18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000 – 95 000)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х 0,13 = 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38 298р.</a:t>
            </a: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б) Дополнительно к условию предыдущей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 налогоплательщиком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произведены расходы на оплату второго высшего образования в размере 95 тыс. руб. и лечения своих родителей в размере 62 тысячи.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НДФЛ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декл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(40000х12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– 1400 х 2 х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8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- 50 000 – 18 000 –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120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000) х 0,13 = 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35 048р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84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201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6</a:t>
            </a: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676400" y="415290"/>
            <a:ext cx="675132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ＭＳ Ｐゴシック"/>
              </a:rPr>
              <a:t>НДФЛ (имущественные вычеты)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544422" y="2625725"/>
            <a:ext cx="901527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4487" marR="0" lvl="1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/>
              </a:rPr>
              <a:t>доходов</a:t>
            </a:r>
            <a:endParaRPr kumimoji="0" lang="ru-RU" altLang="ru-RU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3F82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88" y="1304139"/>
            <a:ext cx="2403956" cy="17216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97426" y="1471059"/>
            <a:ext cx="673873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/>
                <a:cs typeface="+mn-cs"/>
              </a:rPr>
              <a:t>Доходы</a:t>
            </a:r>
            <a:r>
              <a:rPr kumimoji="0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/>
                <a:cs typeface="+mn-cs"/>
              </a:rPr>
              <a:t> от продажи имущества: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87837" y="1895791"/>
            <a:ext cx="7925407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7" marR="0" lvl="1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/>
                <a:cs typeface="Times New Roman" panose="02020603050405020304" pitchFamily="18" charset="0"/>
              </a:rPr>
              <a:t>     </a:t>
            </a: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 Квартир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, жилых домов, дач, садовых домиков, </a:t>
            </a: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земельных 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участков </a:t>
            </a:r>
            <a:endParaRPr kumimoji="0" lang="ru-RU" alt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344487" marR="0" lvl="1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-при 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владении </a:t>
            </a: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менее пяти (трех) лет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– в пределах </a:t>
            </a: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1 млн.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руб.</a:t>
            </a:r>
          </a:p>
          <a:p>
            <a:pPr marL="344487" marR="0" lvl="1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- при 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владении более пяти (трех) лет – в пределах суммы продажи</a:t>
            </a:r>
          </a:p>
          <a:p>
            <a:pPr marL="344487" marR="0" lvl="1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            Иного 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имущества</a:t>
            </a:r>
          </a:p>
          <a:p>
            <a:pPr marL="671512" marR="0" lvl="2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-при 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владении </a:t>
            </a: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менее трех лет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– в пределах </a:t>
            </a: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250 тыс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. руб.</a:t>
            </a:r>
          </a:p>
          <a:p>
            <a:pPr marL="671512" marR="0" lvl="2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-при 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владении более трех лет – в пределах суммы </a:t>
            </a: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продажи</a:t>
            </a:r>
          </a:p>
          <a:p>
            <a:pPr marL="671512" marR="0" lvl="2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671512" marR="0" lvl="2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Налогоплательщик 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вправе уменьшить сумму </a:t>
            </a: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доходов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на сумму фактически произведенных им и документально подтвержденных </a:t>
            </a: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расходов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, связанных с получением этих доходов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5588" y="4876682"/>
            <a:ext cx="888841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. Ежемесячная заработная плата гражданина по основному месту работы 25000 руб. </a:t>
            </a:r>
          </a:p>
          <a:p>
            <a:pPr marL="0" marR="0" lvl="0" indent="44958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налогоплательщиком был продан автомобиль за 360 тыс. руб. (в собственности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был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2 года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marL="0" marR="0" lvl="0" indent="44958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44958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НДФЛ = 25 000 х 12 х 0,13 = 39 000 р.</a:t>
            </a:r>
          </a:p>
          <a:p>
            <a:pPr marL="0" marR="0" lvl="0" indent="44958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НДФЛ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декл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= (25 000 х 12 + (360 000 – 250 000)) х 0,13 = 53 300 (доплатить 14 300 р.)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84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201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6</a:t>
            </a: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676400" y="415290"/>
            <a:ext cx="675132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ＭＳ Ｐゴシック"/>
              </a:rPr>
              <a:t>НДФЛ (имущественные вычеты)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31900"/>
            <a:ext cx="3213100" cy="21971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15694" y="1285398"/>
            <a:ext cx="5828306" cy="2271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/>
                <a:cs typeface="+mn-cs"/>
              </a:rPr>
              <a:t>   </a:t>
            </a: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 Расходы</a:t>
            </a: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на строительство </a:t>
            </a: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или </a:t>
            </a:r>
            <a:r>
              <a: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приобретение жилья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669925" marR="0" lvl="1" indent="-325438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Фактические расходы, но не более </a:t>
            </a:r>
            <a:r>
              <a: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2 млн</a:t>
            </a: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. руб.</a:t>
            </a:r>
          </a:p>
          <a:p>
            <a:pPr marL="669925" marR="0" lvl="1" indent="-325438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ru-RU" alt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669925" marR="0" lvl="1" indent="-325438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Суммы процентов по целевым займам (кредитам), полученным от организаций РФ, и факт израсходованным, но не более </a:t>
            </a:r>
            <a:r>
              <a: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3 млн</a:t>
            </a: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. руб.</a:t>
            </a:r>
          </a:p>
          <a:p>
            <a:pPr marL="669925" marR="0" lvl="1" indent="-325438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ru-RU" alt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669925" marR="0" lvl="1" indent="-325438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Если в налоговом периоде вычет не может   быть использован полностью, его остаток может быть перенесен на последующие налоговые периоды до полного использования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3611" y="3783314"/>
            <a:ext cx="91837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Рассчитайте НДФЛ за 2016 год (у налогового агента и по итогам декларирования доходов физическим лицом) при следующих условиях:</a:t>
            </a:r>
          </a:p>
          <a:p>
            <a:pPr lvl="0" algn="just"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Ежемесячная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заработная плата гражданина 50 000 р. </a:t>
            </a:r>
          </a:p>
          <a:p>
            <a:pPr lvl="0" indent="449580" algn="just"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налогоплательщик </a:t>
            </a:r>
            <a:r>
              <a:rPr lang="ru-RU" sz="1200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купил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квартиру за 4 500 000 руб. </a:t>
            </a:r>
          </a:p>
          <a:p>
            <a:pPr lvl="0" indent="449580" algn="just"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9580" algn="just"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НДФЛ = 50 000 х 12 х 0,13 = 78 000 р.</a:t>
            </a:r>
          </a:p>
          <a:p>
            <a:pPr lvl="0" indent="449580" algn="just"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НДФЛ 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декл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(50 000 х 12 – 2 000 000) х 0,13 = 0 р. </a:t>
            </a:r>
          </a:p>
          <a:p>
            <a:pPr lvl="0" indent="449580" algn="just"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(вычет 1 400 000 переносится на следующий налоговый период)</a:t>
            </a:r>
          </a:p>
          <a:p>
            <a:pPr lvl="0"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1074" y="5127068"/>
            <a:ext cx="88259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200" i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Ежемесячная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заработная плата гражданина  20 000 руб. </a:t>
            </a:r>
          </a:p>
          <a:p>
            <a:pPr lvl="0" algn="just"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налогоплательщик </a:t>
            </a:r>
            <a:r>
              <a:rPr lang="ru-RU" sz="1200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продал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квартиру за 1 500 000 руб., которой он владел менее 3 лет.</a:t>
            </a:r>
          </a:p>
          <a:p>
            <a:pPr lvl="0" algn="just"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НДФЛ = 20 000 х 12 х 0,13 = 31 200 р.</a:t>
            </a:r>
          </a:p>
          <a:p>
            <a:pPr lvl="0" algn="just"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НДФЛ 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декл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(20 000 х 12 + (1 500 000 – 1 000 000)) х 0,13 = 96 200 р.</a:t>
            </a:r>
          </a:p>
          <a:p>
            <a:pPr lvl="0" algn="just"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                      (доплатить 65 000 р.)</a:t>
            </a:r>
          </a:p>
        </p:txBody>
      </p:sp>
    </p:spTree>
    <p:extLst>
      <p:ext uri="{BB962C8B-B14F-4D97-AF65-F5344CB8AC3E}">
        <p14:creationId xmlns:p14="http://schemas.microsoft.com/office/powerpoint/2010/main" val="319817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Высшая школа экономики, Москва,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201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6</a:t>
            </a: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  <a:cs typeface="+mn-cs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676400" y="415290"/>
            <a:ext cx="675132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Налог на имущество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  <a:cs typeface="+mn-cs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  <a:cs typeface="+mn-cs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  <a:cs typeface="+mn-cs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Налоговый вычет</a:t>
            </a:r>
          </a:p>
          <a:p>
            <a:pPr marL="0" indent="0" algn="ctr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53394"/>
              </p:ext>
            </p:extLst>
          </p:nvPr>
        </p:nvGraphicFramePr>
        <p:xfrm>
          <a:off x="827584" y="1397000"/>
          <a:ext cx="7600136" cy="3326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00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000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14034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Имущество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Уменьшается на стоимость  квадратных метров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403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Комната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Уменьшается на стоимость 10 квадратных метров этой квартиры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982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Квартира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Уменьшается на стоимость 20 квадратных метров этой квартиры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5824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Жилой дом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Уменьшается на стоимость 50 квадратных метров дома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2801" y="4424146"/>
            <a:ext cx="3804920" cy="199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52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201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6</a:t>
            </a: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676400" y="415290"/>
            <a:ext cx="675132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ＭＳ Ｐゴシック"/>
              </a:rPr>
              <a:t>Налоги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5588" y="1460501"/>
            <a:ext cx="8761412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65000"/>
            </a:pPr>
            <a:r>
              <a:rPr lang="ru-RU" altLang="ru-RU" sz="2000" b="1" dirty="0">
                <a:solidFill>
                  <a:srgbClr val="000000"/>
                </a:solidFill>
                <a:latin typeface="Arial"/>
                <a:cs typeface="+mn-cs"/>
              </a:rPr>
              <a:t>Налоги </a:t>
            </a:r>
            <a:r>
              <a:rPr lang="ru-RU" altLang="ru-RU" sz="2000" dirty="0">
                <a:solidFill>
                  <a:srgbClr val="000000"/>
                </a:solidFill>
                <a:latin typeface="Arial"/>
                <a:cs typeface="+mn-cs"/>
              </a:rPr>
              <a:t>— это цена, которую мы платим за возможность жить в цивилизованном обществе. (Оливер </a:t>
            </a:r>
            <a:r>
              <a:rPr lang="ru-RU" altLang="ru-RU" sz="2000" dirty="0" err="1">
                <a:solidFill>
                  <a:srgbClr val="000000"/>
                </a:solidFill>
                <a:latin typeface="Arial"/>
                <a:cs typeface="+mn-cs"/>
              </a:rPr>
              <a:t>Уэндел</a:t>
            </a:r>
            <a:r>
              <a:rPr lang="ru-RU" altLang="ru-RU" sz="2000" dirty="0">
                <a:solidFill>
                  <a:srgbClr val="000000"/>
                </a:solidFill>
                <a:latin typeface="Arial"/>
                <a:cs typeface="+mn-cs"/>
              </a:rPr>
              <a:t> Холмс)</a:t>
            </a:r>
          </a:p>
          <a:p>
            <a:pPr marL="257175" lvl="0" indent="-257175" defTabSz="342900" eaLnBrk="0" hangingPunct="0">
              <a:spcBef>
                <a:spcPct val="20000"/>
              </a:spcBef>
              <a:buFont typeface="Arial" charset="0"/>
              <a:buChar char="•"/>
            </a:pPr>
            <a:endParaRPr lang="ru-RU" sz="2400" dirty="0">
              <a:solidFill>
                <a:prstClr val="black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676" y="2255838"/>
            <a:ext cx="876141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Литература:</a:t>
            </a:r>
          </a:p>
          <a:p>
            <a:pPr lvl="0"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1.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Липсиц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 И. В. Финансовая грамотность: материалы для учащихся. 5–7 классы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общеобразоват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. орг.  Дополнительное образование: Серия «Учимся разумному финансовому поведению»/ И. В.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Липсиц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, Е. А. Вигдорчик — М.: ВИТА-ПРЕСС, 2014. С. 121-137.</a:t>
            </a:r>
            <a:endParaRPr lang="ru-RU" sz="1600" dirty="0">
              <a:solidFill>
                <a:srgbClr val="000000"/>
              </a:solidFill>
              <a:latin typeface="Arial Unicode MS"/>
              <a:ea typeface="Arial Unicode MS"/>
              <a:cs typeface="Arial Unicode MS"/>
            </a:endParaRPr>
          </a:p>
          <a:p>
            <a:pPr lvl="0"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2. Вигдорчик Е.,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Липсиц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 И.,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Корлюгова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 Ю. Финансовая грамотность. 5—7 классы: методические рекомендации для учителя. — М.: ВИТА-ПРЕСС, 2014. С.39-44, 47-48. </a:t>
            </a:r>
            <a:endParaRPr lang="ru-RU" sz="1600" dirty="0">
              <a:solidFill>
                <a:srgbClr val="000000"/>
              </a:solidFill>
              <a:latin typeface="Arial Unicode MS"/>
              <a:ea typeface="Arial Unicode MS"/>
              <a:cs typeface="Arial Unicode MS"/>
            </a:endParaRPr>
          </a:p>
          <a:p>
            <a:pPr lvl="0"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3.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Липсиц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 И. В. Финансовая грамотность: материалы для учащихся. 8–9 классы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общеобразоват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. орг.  / И. В.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Липсиц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, О. И. Рязанова. — М.: ВИТА-ПРЕСС, 2014. С. 39-42, 308-333.</a:t>
            </a:r>
            <a:endParaRPr lang="ru-RU" sz="1600" dirty="0">
              <a:solidFill>
                <a:srgbClr val="000000"/>
              </a:solidFill>
              <a:latin typeface="Arial Unicode MS"/>
              <a:ea typeface="Arial Unicode MS"/>
              <a:cs typeface="Arial Unicode MS"/>
            </a:endParaRPr>
          </a:p>
          <a:p>
            <a:pPr lvl="0"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4. Рязанова О. И. Финансовая грамотность: методические рекомендации для учителя. 8–9 классы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общеобразоват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. орг. / О. И. Рязанова, И. В.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Липсиц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, Е. Б.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Лавренова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. — М.: ВИТА-ПРЕСС, 2014. С.129-138.</a:t>
            </a:r>
            <a:endParaRPr lang="ru-RU" sz="1600" dirty="0">
              <a:solidFill>
                <a:srgbClr val="000000"/>
              </a:solidFill>
              <a:latin typeface="Arial Unicode MS"/>
              <a:ea typeface="Arial Unicode MS"/>
              <a:cs typeface="Arial Unicode MS"/>
            </a:endParaRPr>
          </a:p>
          <a:p>
            <a:pPr lvl="0"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5. Брехова Ю.,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Алмосов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 А., Завьялов Д. Финансовая грамотность: материалы для учащихся 10–11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кл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. – М.: ВИТА-ПРЕСС, 2014. С.134-187,262-263, 292-303.</a:t>
            </a:r>
            <a:endParaRPr lang="ru-RU" sz="1600" dirty="0">
              <a:solidFill>
                <a:srgbClr val="000000"/>
              </a:solidFill>
              <a:latin typeface="Arial Unicode MS"/>
              <a:ea typeface="Arial Unicode MS"/>
              <a:cs typeface="Arial Unicode MS"/>
            </a:endParaRPr>
          </a:p>
          <a:p>
            <a:pPr lvl="0"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6. Брехова, Ю. В. Финансовая грамотность: методические рекомендации для учителя. 10– 11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кл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общеобразоват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. орг. / Ю. В. Брехова, А. П.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Алмосов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, Д. Ю. Завьялов. — М.: ВИТА-ПРЕСС, 2014. С. 27-36, 57-59. </a:t>
            </a:r>
            <a:endParaRPr lang="ru-RU" sz="1600" dirty="0">
              <a:solidFill>
                <a:srgbClr val="000000"/>
              </a:solidFill>
              <a:latin typeface="Arial Unicode MS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6613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3954" y="294468"/>
            <a:ext cx="8125097" cy="5831697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1.Налоговый кодекс Российской Федерации. Части первая и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вторая.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2.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Липсиц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И.В. Экономика: история и современная организация хозяйственной деятельности / И.В.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Липсиц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. — М.: ВИТА-ПРЕСС, 2014.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3. Экономика: Основы потребительских знаний / под ред. Е. Кузнецовой, Д. Сорк: учебник для 9-го класса. — М.: ВИТА-ПРЕСС, 2013.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4. Экономика: моя роль в обществе: учебное пособие для 8-го класса. — М.: ВИТА-ПРЕСС, 2016.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5. Вигдорчик Е. Финансовая грамотность: материалы для родителей. 5—7-е классы / Е. Вигдорчик, И.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Липсиц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, Ю.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Корлюгова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. — М.: ВИТА-ПРЕСС, 2016.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6. Рязанова О.И. Финансовая грамотность: материалы для родителей. 8—9-е классы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общеобразоват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. орг. / О.И. Рязанова, И.В.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Липсиц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, Е.Б.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Лавренова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. — М.: ВИТА-ПРЕСС, 2014.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7. Брехова Ю.В. Финансовая грамотность: материалы для родителей. 10—11-е классы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общеобразоват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. орг.  / Ю.В. Брехова, А.П.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Алмосов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, Д.Ю. Завьялов. — М.: ВИТА-ПРЕСС, 2014</a:t>
            </a:r>
            <a:r>
              <a:rPr lang="ru-RU" sz="160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. 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 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Интернет-ресурсы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www.minfin.ru – сайт Министерства финансов РФ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www.nalog.ru – сайт Федеральной налоговой службы РФ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www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. mosnalog.ru - сайт налоговой службы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www.cnfp.ru/fun/aphorisms_sayings_and_jokes_about_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taxes_and_tax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/ - сайт афоризмы,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изречении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шутки о налогах и налогообложении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www.taxru.com -  сайт «Налоги России»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www.vopreco.ru – журнал «Вопросы экономики»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http:// maxpark.com/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community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– «Налог на доходы граждан в разных странах мира»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http://ce-na.ru/articles/summary/nalogi_v_raznih_stranah_mira Налоги в разных странах мира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 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101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>
          <a:xfrm>
            <a:off x="1371600" y="4468813"/>
            <a:ext cx="6400800" cy="908050"/>
          </a:xfrm>
        </p:spPr>
        <p:txBody>
          <a:bodyPr/>
          <a:lstStyle/>
          <a:p>
            <a:r>
              <a:rPr lang="ru-RU" sz="120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101000, Россия, Москва, Мясницкая ул., д. 20</a:t>
            </a:r>
          </a:p>
          <a:p>
            <a:r>
              <a:rPr lang="ru-RU" sz="120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Тел.: (495) 621-7983, факс: (495) 628-7931</a:t>
            </a:r>
            <a:endParaRPr lang="en-US" sz="1200" smtClean="0">
              <a:solidFill>
                <a:srgbClr val="003F82"/>
              </a:solidFill>
              <a:latin typeface="Myriad Pro"/>
              <a:ea typeface="ＭＳ Ｐゴシック"/>
              <a:cs typeface="ＭＳ Ｐゴシック"/>
            </a:endParaRPr>
          </a:p>
          <a:p>
            <a:r>
              <a:rPr lang="en-US" sz="120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www.hse.ru</a:t>
            </a:r>
            <a:endParaRPr lang="ru-RU" sz="1200" smtClean="0">
              <a:solidFill>
                <a:srgbClr val="003F82"/>
              </a:solidFill>
              <a:latin typeface="Myriad Pro"/>
              <a:ea typeface="ＭＳ Ｐゴシック"/>
              <a:cs typeface="ＭＳ Ｐゴシック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8874" y="108489"/>
            <a:ext cx="3316637" cy="313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7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201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6</a:t>
            </a: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2115403" y="415290"/>
            <a:ext cx="712136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ＭＳ Ｐゴシック"/>
              </a:rPr>
              <a:t>Понятие налога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5588" y="1507524"/>
            <a:ext cx="5742256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65000"/>
            </a:pPr>
            <a:r>
              <a:rPr lang="ru-RU" altLang="ru-RU" sz="1600" b="1" dirty="0">
                <a:latin typeface="Garamond"/>
                <a:ea typeface="+mj-ea"/>
                <a:cs typeface="+mj-cs"/>
              </a:rPr>
              <a:t>Статья 57 Конституции</a:t>
            </a:r>
            <a:endParaRPr lang="ru-RU" altLang="ru-RU" sz="1600" dirty="0" smtClean="0">
              <a:latin typeface="Arial"/>
              <a:ea typeface="+mn-ea"/>
              <a:cs typeface="+mn-cs"/>
            </a:endParaRPr>
          </a:p>
          <a:p>
            <a:pPr lvl="0" defTabSz="9144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65000"/>
            </a:pPr>
            <a:r>
              <a:rPr lang="ru-RU" altLang="ru-RU" sz="16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Каждый обязан платить законно установленные налоги и сборы. Законы, устанавливающие новые налоги или ухудшающие положение налогоплательщиков, обратной силы не имеют.</a:t>
            </a:r>
          </a:p>
          <a:p>
            <a:pPr lvl="0" defTabSz="9144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65000"/>
            </a:pPr>
            <a:endParaRPr lang="ru-RU" altLang="ru-RU" sz="16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lvl="0" defTabSz="9144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65000"/>
            </a:pPr>
            <a:r>
              <a:rPr lang="ru-RU" altLang="ru-RU" sz="16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Под </a:t>
            </a:r>
            <a:r>
              <a:rPr lang="ru-RU" altLang="ru-RU" sz="16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налогом</a:t>
            </a:r>
            <a:r>
              <a:rPr lang="ru-RU" altLang="ru-RU" sz="16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понимается обязательный, индивидуально безвозмездный платеж, взимаемый с организаций и физических лиц в форме отчуждения принадлежащих им на праве собственности, хозяйственного ведения или оперативного управления денежных средств в целях финансового обеспечения деятельности государства и (или) муниципальных образований</a:t>
            </a:r>
            <a:r>
              <a:rPr lang="ru-RU" altLang="ru-RU" sz="16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(Ст.8 НК РФ) </a:t>
            </a:r>
          </a:p>
          <a:p>
            <a:pPr lvl="0" defTabSz="9144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65000"/>
            </a:pPr>
            <a:endParaRPr lang="ru-RU" altLang="ru-RU" sz="16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lvl="0" defTabSz="9144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65000"/>
            </a:pPr>
            <a:r>
              <a:rPr lang="ru-RU" altLang="ru-RU" sz="16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Таким образом, в понятие налог заложены важные элементы юридического характера:</a:t>
            </a:r>
          </a:p>
          <a:p>
            <a:pPr marL="285750" lvl="0" indent="-285750" defTabSz="9144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65000"/>
              <a:buFontTx/>
              <a:buChar char="-"/>
            </a:pPr>
            <a:r>
              <a:rPr lang="ru-RU" altLang="ru-RU" sz="16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Уплата налога – обязанность налогоплательщика;</a:t>
            </a:r>
          </a:p>
          <a:p>
            <a:pPr marL="285750" lvl="0" indent="-285750" defTabSz="9144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65000"/>
              <a:buFontTx/>
              <a:buChar char="-"/>
            </a:pPr>
            <a:r>
              <a:rPr lang="ru-RU" altLang="ru-RU" sz="16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Налог взыскивается на условиях безвозмездности;</a:t>
            </a:r>
          </a:p>
          <a:p>
            <a:pPr marL="285750" lvl="0" indent="-285750" defTabSz="9144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65000"/>
              <a:buFontTx/>
              <a:buChar char="-"/>
            </a:pPr>
            <a:r>
              <a:rPr lang="ru-RU" altLang="ru-RU" sz="16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Целью взимания налога является обеспечение расходных обязательств государства в целом.</a:t>
            </a:r>
            <a:endParaRPr lang="ru-RU" altLang="ru-RU" sz="24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8324" y="1301858"/>
            <a:ext cx="2975675" cy="26653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4854" y="4151313"/>
            <a:ext cx="3239145" cy="217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37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201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6</a:t>
            </a: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2115403" y="415290"/>
            <a:ext cx="712136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ＭＳ Ｐゴシック"/>
              </a:rPr>
              <a:t>Методы взимания налогов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881206"/>
              </p:ext>
            </p:extLst>
          </p:nvPr>
        </p:nvGraphicFramePr>
        <p:xfrm>
          <a:off x="-1692696" y="1340768"/>
          <a:ext cx="11233150" cy="410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Документ" r:id="rId4" imgW="5866175" imgH="1325568" progId="Word.Document.8">
                  <p:embed/>
                </p:oleObj>
              </mc:Choice>
              <mc:Fallback>
                <p:oleObj name="Документ" r:id="rId4" imgW="5866175" imgH="1325568" progId="Word.Document.8">
                  <p:embed/>
                  <p:pic>
                    <p:nvPicPr>
                      <p:cNvPr id="1229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692696" y="1340768"/>
                        <a:ext cx="11233150" cy="410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6388" y="3606149"/>
            <a:ext cx="2946449" cy="275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24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Высшая школа экономики, Москва,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201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6</a:t>
            </a: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  <a:cs typeface="+mn-cs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2711184" y="415290"/>
            <a:ext cx="396876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Функции налогов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  <a:cs typeface="+mn-cs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  <a:cs typeface="+mn-cs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  <a:cs typeface="+mn-cs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  <a:cs typeface="+mn-cs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9557" y="1482811"/>
            <a:ext cx="845202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63700"/>
            <a:ext cx="8229600" cy="4645620"/>
          </a:xfrm>
        </p:spPr>
        <p:txBody>
          <a:bodyPr/>
          <a:lstStyle/>
          <a:p>
            <a:pPr marL="0" lvl="0" indent="0" algn="just" defTabSz="914400">
              <a:buClr>
                <a:srgbClr val="CC9900"/>
              </a:buClr>
              <a:buSzPct val="65000"/>
              <a:buNone/>
            </a:pPr>
            <a:r>
              <a:rPr lang="ru-RU" altLang="ru-RU" sz="2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Фискальная </a:t>
            </a:r>
            <a:r>
              <a:rPr lang="ru-RU" alt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пополнение бюджета государства для осуществления государственных расходов</a:t>
            </a:r>
            <a:endParaRPr lang="ru-RU" altLang="ru-RU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defTabSz="914400">
              <a:buClr>
                <a:srgbClr val="CC9900"/>
              </a:buClr>
              <a:buSzPct val="65000"/>
              <a:buNone/>
            </a:pPr>
            <a:r>
              <a:rPr lang="ru-RU" altLang="ru-RU" sz="2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Перераспределительная</a:t>
            </a:r>
            <a:r>
              <a:rPr lang="ru-RU" alt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снижение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неравенства 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стабильности в обществе</a:t>
            </a:r>
            <a:endParaRPr lang="ru-RU" altLang="ru-RU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defTabSz="914400">
              <a:buClr>
                <a:srgbClr val="CC9900"/>
              </a:buClr>
              <a:buSzPct val="65000"/>
              <a:buNone/>
            </a:pPr>
            <a:r>
              <a:rPr lang="ru-RU" altLang="ru-RU" sz="2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Стимулирующая</a:t>
            </a:r>
            <a:r>
              <a:rPr lang="ru-RU" altLang="ru-RU" sz="2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стимулирование или сдерживание темпов производства.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еализуется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систему налоговых преференций для этих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видов деятельности: льготные режимы налогообложения, пониженные налоговые ставки, налоговые кредиты и каникулы, различные освобождения, вычеты и т.д. </a:t>
            </a:r>
            <a:endParaRPr lang="ru-RU" altLang="ru-RU" sz="2200" i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defTabSz="914400">
              <a:buClr>
                <a:srgbClr val="CC9900"/>
              </a:buClr>
              <a:buSzPct val="65000"/>
              <a:buNone/>
            </a:pPr>
            <a:r>
              <a:rPr lang="ru-RU" altLang="ru-RU" sz="2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Контрольная</a:t>
            </a:r>
            <a:r>
              <a:rPr lang="ru-RU" sz="2200" dirty="0"/>
              <a:t> </a:t>
            </a:r>
            <a:r>
              <a:rPr lang="ru-RU" alt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контроль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деятельностью фирм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граждан, а также за источниками доходов, их легитимностью и направлениями расходов.</a:t>
            </a:r>
            <a:endParaRPr lang="ru-RU" altLang="ru-RU" sz="2200" i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3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201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6</a:t>
            </a: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15143" y="371748"/>
            <a:ext cx="782162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ＭＳ Ｐゴシック"/>
              </a:rPr>
              <a:t>Основные принципы налогообложения.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3376" y="1166396"/>
            <a:ext cx="8736012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spcBef>
                <a:spcPts val="0"/>
              </a:spcBef>
              <a:buClr>
                <a:srgbClr val="CC9900"/>
              </a:buClr>
              <a:buSzPct val="65000"/>
            </a:pP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Смит налогообложения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книге</a:t>
            </a:r>
          </a:p>
          <a:p>
            <a:pPr lvl="0" algn="ctr" defTabSz="914400">
              <a:spcBef>
                <a:spcPts val="0"/>
              </a:spcBef>
              <a:buClr>
                <a:srgbClr val="CC9900"/>
              </a:buClr>
              <a:buSzPct val="65000"/>
            </a:pP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"Исследование о природе и причинах богатства народов" (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XVIII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в.) </a:t>
            </a:r>
            <a:endParaRPr lang="ru-RU" b="1" i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ctr" defTabSz="914400">
              <a:spcBef>
                <a:spcPts val="0"/>
              </a:spcBef>
              <a:buClr>
                <a:srgbClr val="CC9900"/>
              </a:buClr>
              <a:buSzPct val="65000"/>
            </a:pP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сформулировал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основополагающих, ставших классическими, принципа </a:t>
            </a: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>
              <a:spcBef>
                <a:spcPts val="0"/>
              </a:spcBef>
              <a:buClr>
                <a:srgbClr val="CC9900"/>
              </a:buClr>
              <a:buSzPct val="65000"/>
            </a:pPr>
            <a:endParaRPr lang="ru-RU" altLang="ru-RU" sz="2800" b="1" i="1" dirty="0" smtClean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defTabSz="914400">
              <a:spcBef>
                <a:spcPts val="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</a:pPr>
            <a:r>
              <a:rPr lang="ru-RU" alt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Справедливость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(подданные государства должны участвовать в содержании правительства соответственно доходу, каким они пользуются под покровительством и защитой государства. Соблюдение этого положения или пренебрежение им приводит к так называемому равенству или неравенству налогообложения.)</a:t>
            </a:r>
          </a:p>
          <a:p>
            <a:pPr lvl="0" defTabSz="914400">
              <a:spcBef>
                <a:spcPts val="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spcBef>
                <a:spcPts val="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</a:pP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ru-RU" alt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Определенность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(н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алог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обязывается уплачивать каждое отдельное лицо должен быть точно определен (срок уплаты, способ платежа, сумма платежа).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lvl="0" defTabSz="914400">
              <a:spcBef>
                <a:spcPts val="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</a:pPr>
            <a:endParaRPr lang="ru-RU" altLang="ru-RU" dirty="0" smtClean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defTabSz="914400">
              <a:spcBef>
                <a:spcPts val="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alt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Простота </a:t>
            </a:r>
            <a:r>
              <a:rPr lang="ru-RU" alt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взимания 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(к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аждый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должен взиматься тем способом или в то время, когда плательщику удобнее всего оплатить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его).</a:t>
            </a:r>
          </a:p>
          <a:p>
            <a:pPr lvl="0" defTabSz="914400">
              <a:spcBef>
                <a:spcPts val="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spcBef>
                <a:spcPts val="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</a:pP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alt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Эффективность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(к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аждый налог должен быть так задуман и разработан, чтобы он брал и удерживал из кармана народа как можно меньше сверх того, что он приносит казне государства). 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lvl="0" defTabSz="914400">
              <a:spcBef>
                <a:spcPct val="20000"/>
              </a:spcBef>
              <a:buClr>
                <a:srgbClr val="CC9900"/>
              </a:buClr>
              <a:buSzPct val="65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endParaRPr lang="ru-RU" altLang="ru-RU" sz="20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26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201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6</a:t>
            </a: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2115403" y="415290"/>
            <a:ext cx="712136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ＭＳ Ｐゴシック"/>
              </a:rPr>
              <a:t>Элементы налогообложения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" y="1174581"/>
            <a:ext cx="9356271" cy="574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20000"/>
              </a:spcBef>
              <a:buClr>
                <a:srgbClr val="CC9900"/>
              </a:buClr>
              <a:buSzPct val="65000"/>
            </a:pPr>
            <a:r>
              <a:rPr lang="ru-RU" altLang="ru-RU" sz="16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Налог считается </a:t>
            </a:r>
            <a:r>
              <a:rPr lang="ru-RU" altLang="ru-RU" sz="16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установленным, </a:t>
            </a:r>
            <a:r>
              <a:rPr lang="ru-RU" altLang="ru-RU" sz="16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когда опреде</a:t>
            </a:r>
            <a:r>
              <a:rPr lang="ru-RU" altLang="ru-RU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лены </a:t>
            </a:r>
            <a:r>
              <a:rPr lang="ru-RU" altLang="ru-RU" b="1" u="sng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налогоплательщики</a:t>
            </a:r>
            <a:r>
              <a:rPr lang="ru-RU" altLang="ru-RU" u="sng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altLang="ru-RU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</a:t>
            </a:r>
            <a:r>
              <a:rPr lang="ru-RU" altLang="ru-RU" sz="16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элементы налогообложения, а именно:</a:t>
            </a:r>
            <a:endParaRPr lang="ru-RU" altLang="ru-RU" sz="1600" b="1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342900" lvl="0" indent="-342900" defTabSz="91440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Ø"/>
            </a:pPr>
            <a:r>
              <a:rPr lang="ru-RU" altLang="ru-RU" b="1" u="sng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объект налогообложения </a:t>
            </a:r>
            <a:r>
              <a:rPr lang="ru-RU" altLang="ru-RU" sz="1600" u="sng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(</a:t>
            </a:r>
            <a:r>
              <a:rPr lang="ru-RU" altLang="ru-RU" sz="16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реализация </a:t>
            </a:r>
            <a:r>
              <a:rPr lang="ru-RU" altLang="ru-RU" sz="16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товаров (работ, услуг), имущество, прибыль, доход, расход или иное обстоятельство, имеющее стоимостную, количественную или физическую характеристику, с наличием которого законодательство о налогах и сборах связывает возникновение у налогоплательщика обязанности по уплате </a:t>
            </a:r>
            <a:r>
              <a:rPr lang="ru-RU" altLang="ru-RU" sz="16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налога)</a:t>
            </a:r>
            <a:r>
              <a:rPr lang="ru-RU" altLang="ru-RU" u="sng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;</a:t>
            </a:r>
            <a:endParaRPr lang="ru-RU" altLang="ru-RU" u="sng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342900" lvl="0" indent="-342900" defTabSz="914400">
              <a:spcBef>
                <a:spcPct val="2000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Ø"/>
            </a:pPr>
            <a:r>
              <a:rPr lang="ru-RU" altLang="ru-RU" u="sng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altLang="ru-RU" b="1" u="sng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налоговая </a:t>
            </a:r>
            <a:r>
              <a:rPr lang="ru-RU" altLang="ru-RU" b="1" u="sng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база </a:t>
            </a:r>
            <a:r>
              <a:rPr lang="ru-RU" altLang="ru-RU" sz="1600" u="sng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(</a:t>
            </a:r>
            <a:r>
              <a:rPr lang="ru-RU" altLang="ru-RU" sz="16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стоимостная, физическая </a:t>
            </a:r>
            <a:r>
              <a:rPr lang="ru-RU" altLang="ru-RU" sz="16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или </a:t>
            </a:r>
            <a:r>
              <a:rPr lang="ru-RU" altLang="ru-RU" sz="16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иная характеристика </a:t>
            </a:r>
            <a:r>
              <a:rPr lang="ru-RU" altLang="ru-RU" sz="16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объекта </a:t>
            </a:r>
            <a:r>
              <a:rPr lang="ru-RU" altLang="ru-RU" sz="16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налогообложения); </a:t>
            </a:r>
          </a:p>
          <a:p>
            <a:pPr marL="342900" lvl="0" indent="-342900" defTabSz="914400">
              <a:spcBef>
                <a:spcPct val="2000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Ø"/>
            </a:pPr>
            <a:r>
              <a:rPr lang="ru-RU" altLang="ru-RU" b="1" u="sng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налоговый период </a:t>
            </a:r>
            <a:r>
              <a:rPr lang="ru-RU" altLang="ru-RU" sz="1600" u="sng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(</a:t>
            </a:r>
            <a:r>
              <a:rPr lang="ru-RU" altLang="ru-RU" sz="16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календарный </a:t>
            </a:r>
            <a:r>
              <a:rPr lang="ru-RU" altLang="ru-RU" sz="16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год или иной период времени применительно к отдельным налогам, по окончании которого определяется налоговая база и исчисляется сумма налога, подлежащая </a:t>
            </a:r>
            <a:r>
              <a:rPr lang="ru-RU" altLang="ru-RU" sz="16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уплате);</a:t>
            </a:r>
          </a:p>
          <a:p>
            <a:pPr marL="342900" lvl="0" indent="-342900" defTabSz="914400">
              <a:spcBef>
                <a:spcPct val="2000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Ø"/>
            </a:pPr>
            <a:r>
              <a:rPr lang="ru-RU" altLang="ru-RU" b="1" u="sng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налоговая ставка</a:t>
            </a:r>
            <a:r>
              <a:rPr lang="ru-RU" altLang="ru-RU" b="1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altLang="ru-RU" sz="16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(величина </a:t>
            </a:r>
            <a:r>
              <a:rPr lang="ru-RU" altLang="ru-RU" sz="16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налоговых начислений на единицу измерения налоговой </a:t>
            </a:r>
            <a:r>
              <a:rPr lang="ru-RU" altLang="ru-RU" sz="16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базы);</a:t>
            </a:r>
          </a:p>
          <a:p>
            <a:pPr marL="342900" lvl="0" indent="-342900" defTabSz="914400">
              <a:spcBef>
                <a:spcPct val="2000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Ø"/>
            </a:pPr>
            <a:r>
              <a:rPr lang="ru-RU" altLang="ru-RU" b="1" u="sng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порядок </a:t>
            </a:r>
            <a:r>
              <a:rPr lang="ru-RU" altLang="ru-RU" b="1" u="sng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исчисления </a:t>
            </a:r>
            <a:r>
              <a:rPr lang="ru-RU" altLang="ru-RU" b="1" u="sng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налога </a:t>
            </a:r>
            <a:r>
              <a:rPr lang="ru-RU" altLang="ru-RU" sz="1600" u="sng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(н</a:t>
            </a:r>
            <a:r>
              <a:rPr lang="ru-RU" altLang="ru-RU" sz="16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алогоплательщик </a:t>
            </a:r>
            <a:r>
              <a:rPr lang="ru-RU" altLang="ru-RU" sz="16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самостоятельно исчисляет сумму налога, подлежащую уплате за налоговый период, исходя из налоговой базы, налоговой ставки и налоговых </a:t>
            </a:r>
            <a:r>
              <a:rPr lang="ru-RU" altLang="ru-RU" sz="16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льгот);</a:t>
            </a:r>
          </a:p>
          <a:p>
            <a:pPr marL="342900" lvl="0" indent="-342900" defTabSz="914400">
              <a:spcBef>
                <a:spcPct val="2000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Ø"/>
            </a:pPr>
            <a:r>
              <a:rPr lang="ru-RU" altLang="ru-RU" b="1" u="sng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порядок </a:t>
            </a:r>
            <a:r>
              <a:rPr lang="ru-RU" altLang="ru-RU" b="1" u="sng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 сроки уплаты </a:t>
            </a:r>
            <a:r>
              <a:rPr lang="ru-RU" altLang="ru-RU" b="1" u="sng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налога</a:t>
            </a:r>
            <a:r>
              <a:rPr lang="ru-RU" altLang="ru-RU" b="1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altLang="ru-RU" sz="16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(уплата </a:t>
            </a:r>
            <a:r>
              <a:rPr lang="ru-RU" altLang="ru-RU" sz="16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налога производится в наличной или безналичной </a:t>
            </a:r>
            <a:r>
              <a:rPr lang="ru-RU" altLang="ru-RU" sz="16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форме, сроки </a:t>
            </a:r>
            <a:r>
              <a:rPr lang="ru-RU" altLang="ru-RU" sz="16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уплаты налогов и сборов устанавливаются применительно к каждому налогу и </a:t>
            </a:r>
            <a:r>
              <a:rPr lang="ru-RU" altLang="ru-RU" sz="16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сбору);</a:t>
            </a:r>
          </a:p>
          <a:p>
            <a:pPr lvl="0" defTabSz="914400">
              <a:spcBef>
                <a:spcPct val="20000"/>
              </a:spcBef>
              <a:buClr>
                <a:srgbClr val="CC9900"/>
              </a:buClr>
              <a:buSzPct val="65000"/>
            </a:pPr>
            <a:r>
              <a:rPr lang="ru-RU" altLang="ru-RU" sz="16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могут </a:t>
            </a:r>
            <a:r>
              <a:rPr lang="ru-RU" altLang="ru-RU" sz="16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также предусматриваться </a:t>
            </a:r>
            <a:r>
              <a:rPr lang="ru-RU" altLang="ru-RU" sz="1600" u="sng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налоговые льготы</a:t>
            </a:r>
            <a:r>
              <a:rPr lang="ru-RU" altLang="ru-RU" sz="16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основания для их использования налогоплательщиком.</a:t>
            </a:r>
          </a:p>
        </p:txBody>
      </p:sp>
    </p:spTree>
    <p:extLst>
      <p:ext uri="{BB962C8B-B14F-4D97-AF65-F5344CB8AC3E}">
        <p14:creationId xmlns:p14="http://schemas.microsoft.com/office/powerpoint/2010/main" val="306500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201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6</a:t>
            </a: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2400" y="415290"/>
            <a:ext cx="781436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ＭＳ Ｐゴシック"/>
              </a:rPr>
              <a:t>Участники отношений, регулируемых законодательством о налогах и сборах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5587" y="1524000"/>
            <a:ext cx="8058679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65000"/>
            </a:pPr>
            <a:r>
              <a:rPr lang="ru-RU" altLang="ru-RU" sz="2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1) </a:t>
            </a:r>
            <a:r>
              <a:rPr lang="ru-RU" altLang="ru-RU" sz="20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налогоплательщики</a:t>
            </a:r>
            <a:r>
              <a:rPr lang="ru-RU" altLang="ru-RU" sz="2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altLang="ru-RU" sz="2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(</a:t>
            </a:r>
            <a:r>
              <a:rPr lang="ru-RU" sz="2000" dirty="0" smtClean="0"/>
              <a:t>организации </a:t>
            </a:r>
            <a:r>
              <a:rPr lang="ru-RU" sz="2000" dirty="0"/>
              <a:t>и физические лица, на которых в соответствии с НК РФ возложена обязанность уплачивать </a:t>
            </a:r>
            <a:r>
              <a:rPr lang="ru-RU" sz="2000" dirty="0" smtClean="0"/>
              <a:t>налоги и сборы</a:t>
            </a:r>
            <a:r>
              <a:rPr lang="ru-RU" altLang="ru-RU" sz="2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);</a:t>
            </a:r>
            <a:endParaRPr lang="ru-RU" altLang="ru-RU" sz="2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342900" lvl="0" indent="-342900" defTabSz="9144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</a:pPr>
            <a:endParaRPr lang="ru-RU" altLang="ru-RU" sz="2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lvl="0" defTabSz="9144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65000"/>
            </a:pPr>
            <a:r>
              <a:rPr lang="ru-RU" altLang="ru-RU" sz="2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2)</a:t>
            </a:r>
            <a:r>
              <a:rPr lang="ru-RU" altLang="ru-RU" sz="2000" b="1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налоговые агенты </a:t>
            </a:r>
            <a:r>
              <a:rPr lang="ru-RU" altLang="ru-RU" sz="2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(</a:t>
            </a:r>
            <a:r>
              <a:rPr lang="ru-RU" sz="2000" dirty="0" smtClean="0"/>
              <a:t>признаются </a:t>
            </a:r>
            <a:r>
              <a:rPr lang="ru-RU" sz="2000" dirty="0"/>
              <a:t>лица, на которых </a:t>
            </a:r>
            <a:r>
              <a:rPr lang="ru-RU" sz="2000" dirty="0" smtClean="0"/>
              <a:t>в    соответствии </a:t>
            </a:r>
            <a:r>
              <a:rPr lang="ru-RU" sz="2000" dirty="0"/>
              <a:t>с </a:t>
            </a:r>
            <a:r>
              <a:rPr lang="ru-RU" sz="2000" dirty="0" smtClean="0"/>
              <a:t>НК РФ возложены </a:t>
            </a:r>
            <a:r>
              <a:rPr lang="ru-RU" sz="2000" dirty="0"/>
              <a:t>обязанности по исчислению, удержанию у налогоплательщика и перечислению налогов в бюджетную систему </a:t>
            </a:r>
            <a:r>
              <a:rPr lang="ru-RU" sz="2000" dirty="0" smtClean="0"/>
              <a:t>РФ);</a:t>
            </a:r>
          </a:p>
          <a:p>
            <a:pPr marL="457200" lvl="0" indent="-457200" defTabSz="9144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65000"/>
              <a:buAutoNum type="arabicParenR" startAt="2"/>
            </a:pPr>
            <a:endParaRPr lang="ru-RU" altLang="ru-RU" sz="2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342900" lvl="0" indent="-342900" defTabSz="9144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65000"/>
            </a:pPr>
            <a:r>
              <a:rPr lang="ru-RU" altLang="ru-RU" sz="2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3) </a:t>
            </a:r>
            <a:r>
              <a:rPr lang="ru-RU" altLang="ru-RU" sz="20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налоговые органы</a:t>
            </a:r>
            <a:r>
              <a:rPr lang="ru-RU" altLang="ru-RU" sz="2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(федеральный орган исполнительной власти, уполномоченный по контролю и надзору в области налогов и сборов, и его территориальные органы);</a:t>
            </a:r>
          </a:p>
          <a:p>
            <a:pPr marL="342900" lvl="0" indent="-342900" defTabSz="9144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</a:pPr>
            <a:endParaRPr lang="ru-RU" altLang="ru-RU" sz="2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342900" lvl="0" indent="-342900" defTabSz="9144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65000"/>
            </a:pPr>
            <a:r>
              <a:rPr lang="ru-RU" altLang="ru-RU" sz="2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4) </a:t>
            </a:r>
            <a:r>
              <a:rPr lang="ru-RU" altLang="ru-RU" sz="20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таможенные органы</a:t>
            </a:r>
            <a:r>
              <a:rPr lang="ru-RU" altLang="ru-RU" sz="2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(федеральный орган исполнительной власти, уполномоченный в области таможенного дела, подчиненные ему таможенные органы </a:t>
            </a:r>
            <a:r>
              <a:rPr lang="ru-RU" altLang="ru-RU" sz="2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РФ);</a:t>
            </a:r>
            <a:endParaRPr lang="ru-RU" altLang="ru-RU" sz="2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99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201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6</a:t>
            </a: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2115403" y="415290"/>
            <a:ext cx="712136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ＭＳ Ｐゴシック"/>
              </a:rPr>
              <a:t>Федеральные налоги и сборы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023" y="1392174"/>
            <a:ext cx="8515879" cy="5022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5000"/>
            </a:pPr>
            <a:r>
              <a:rPr lang="ru-RU" altLang="ru-RU" b="1" dirty="0" smtClean="0">
                <a:solidFill>
                  <a:srgbClr val="00B050"/>
                </a:solidFill>
                <a:latin typeface="Arial"/>
                <a:ea typeface="+mn-ea"/>
                <a:cs typeface="+mn-cs"/>
              </a:rPr>
              <a:t>Федеральные налоги и сборы</a:t>
            </a:r>
          </a:p>
          <a:p>
            <a:pPr defTabSz="91440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5000"/>
            </a:pP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Устанавливаются НК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обязательны к уплате на всей территории РФ</a:t>
            </a:r>
          </a:p>
          <a:p>
            <a:pPr lvl="0" defTabSz="91440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5000"/>
            </a:pPr>
            <a:endParaRPr lang="ru-RU" altLang="ru-RU" b="1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lvl="0" defTabSz="9144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ru-RU" altLang="ru-RU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altLang="ru-RU" sz="2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Налог на добавленную </a:t>
            </a:r>
            <a:r>
              <a:rPr lang="ru-RU" altLang="ru-RU" sz="2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стоимость</a:t>
            </a:r>
          </a:p>
          <a:p>
            <a:pPr lvl="0" defTabSz="9144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65000"/>
            </a:pPr>
            <a:r>
              <a:rPr lang="ru-RU" altLang="ru-RU" sz="2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endParaRPr lang="ru-RU" altLang="ru-RU" sz="2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lvl="0" defTabSz="9144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ru-RU" altLang="ru-RU" sz="2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Акцизы</a:t>
            </a:r>
            <a:endParaRPr lang="ru-RU" altLang="ru-RU" sz="2000" b="1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lvl="0" defTabSz="91440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5000"/>
            </a:pPr>
            <a:endParaRPr lang="ru-RU" altLang="ru-RU" sz="2000" b="1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lvl="0" defTabSz="914400">
              <a:lnSpc>
                <a:spcPct val="80000"/>
              </a:lnSpc>
              <a:buClr>
                <a:srgbClr val="0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altLang="ru-RU" sz="2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Налог на доходы с физических лиц</a:t>
            </a:r>
          </a:p>
          <a:p>
            <a:pPr lvl="0" defTabSz="914400">
              <a:lnSpc>
                <a:spcPct val="80000"/>
              </a:lnSpc>
              <a:buClr>
                <a:srgbClr val="000000"/>
              </a:buClr>
              <a:buSzPct val="65000"/>
              <a:buFont typeface="Wingdings" panose="05000000000000000000" pitchFamily="2" charset="2"/>
              <a:buChar char="Ø"/>
            </a:pPr>
            <a:endParaRPr lang="ru-RU" altLang="ru-RU" sz="2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lvl="0" defTabSz="914400">
              <a:lnSpc>
                <a:spcPct val="80000"/>
              </a:lnSpc>
              <a:buClr>
                <a:srgbClr val="0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ru-RU" altLang="ru-RU" sz="2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Налог на прибыль организаций</a:t>
            </a:r>
          </a:p>
          <a:p>
            <a:pPr lvl="0" defTabSz="914400">
              <a:lnSpc>
                <a:spcPct val="80000"/>
              </a:lnSpc>
              <a:buClr>
                <a:srgbClr val="000000"/>
              </a:buClr>
              <a:buSzPct val="65000"/>
              <a:buFont typeface="Wingdings" panose="05000000000000000000" pitchFamily="2" charset="2"/>
              <a:buChar char="Ø"/>
            </a:pPr>
            <a:endParaRPr lang="ru-RU" altLang="ru-RU" sz="2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lvl="0" defTabSz="914400">
              <a:lnSpc>
                <a:spcPct val="80000"/>
              </a:lnSpc>
              <a:buClr>
                <a:srgbClr val="0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ru-RU" altLang="ru-RU" sz="2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Налог на добычу полезных ископаемых</a:t>
            </a:r>
          </a:p>
          <a:p>
            <a:pPr lvl="0" defTabSz="914400">
              <a:lnSpc>
                <a:spcPct val="80000"/>
              </a:lnSpc>
              <a:buClr>
                <a:srgbClr val="000000"/>
              </a:buClr>
              <a:buSzPct val="65000"/>
              <a:buFont typeface="Wingdings" panose="05000000000000000000" pitchFamily="2" charset="2"/>
              <a:buChar char="Ø"/>
            </a:pPr>
            <a:endParaRPr lang="ru-RU" altLang="ru-RU" sz="2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lvl="0" defTabSz="914400">
              <a:lnSpc>
                <a:spcPct val="80000"/>
              </a:lnSpc>
              <a:buClr>
                <a:srgbClr val="0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ru-RU" altLang="ru-RU" sz="2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Водный налог</a:t>
            </a:r>
          </a:p>
          <a:p>
            <a:pPr lvl="0" defTabSz="914400">
              <a:lnSpc>
                <a:spcPct val="80000"/>
              </a:lnSpc>
              <a:buClr>
                <a:srgbClr val="000000"/>
              </a:buClr>
              <a:buSzPct val="65000"/>
              <a:buFont typeface="Wingdings" panose="05000000000000000000" pitchFamily="2" charset="2"/>
              <a:buChar char="Ø"/>
            </a:pPr>
            <a:endParaRPr lang="ru-RU" altLang="ru-RU" sz="2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lvl="0" defTabSz="914400">
              <a:lnSpc>
                <a:spcPct val="80000"/>
              </a:lnSpc>
              <a:buClr>
                <a:srgbClr val="0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ru-RU" altLang="ru-RU" sz="2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Сборы за пользование животного мира и за пользование водных биологических ресурсов</a:t>
            </a:r>
          </a:p>
          <a:p>
            <a:pPr lvl="0" defTabSz="914400">
              <a:lnSpc>
                <a:spcPct val="80000"/>
              </a:lnSpc>
              <a:buClr>
                <a:srgbClr val="000000"/>
              </a:buClr>
              <a:buSzPct val="65000"/>
              <a:buFont typeface="Wingdings" panose="05000000000000000000" pitchFamily="2" charset="2"/>
              <a:buChar char="Ø"/>
            </a:pPr>
            <a:endParaRPr lang="ru-RU" altLang="ru-RU" sz="2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lvl="0" defTabSz="914400">
              <a:lnSpc>
                <a:spcPct val="80000"/>
              </a:lnSpc>
              <a:buClr>
                <a:srgbClr val="0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ru-RU" altLang="ru-RU" sz="2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Государственная пошлина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9951" y="1540934"/>
            <a:ext cx="2131515" cy="318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98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2237</TotalTime>
  <Words>2450</Words>
  <Application>Microsoft Office PowerPoint</Application>
  <PresentationFormat>Экран (4:3)</PresentationFormat>
  <Paragraphs>399</Paragraphs>
  <Slides>28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Office Theme</vt:lpstr>
      <vt:lpstr>1_Office Theme</vt:lpstr>
      <vt:lpstr>Край</vt:lpstr>
      <vt:lpstr>2_Office Theme</vt:lpstr>
      <vt:lpstr>Документ</vt:lpstr>
      <vt:lpstr>Содержание и методика изучения вопросов, посвященных  взаимоотношению  человека с государством:  налоги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Татьяна Копылова</cp:lastModifiedBy>
  <cp:revision>175</cp:revision>
  <dcterms:created xsi:type="dcterms:W3CDTF">2010-09-30T06:45:29Z</dcterms:created>
  <dcterms:modified xsi:type="dcterms:W3CDTF">2018-11-27T10:26:16Z</dcterms:modified>
</cp:coreProperties>
</file>