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402" r:id="rId2"/>
    <p:sldId id="280" r:id="rId3"/>
    <p:sldId id="328" r:id="rId4"/>
    <p:sldId id="316" r:id="rId5"/>
    <p:sldId id="317" r:id="rId6"/>
    <p:sldId id="318" r:id="rId7"/>
    <p:sldId id="281" r:id="rId8"/>
    <p:sldId id="411" r:id="rId9"/>
    <p:sldId id="419" r:id="rId10"/>
    <p:sldId id="412" r:id="rId11"/>
    <p:sldId id="414" r:id="rId12"/>
    <p:sldId id="422" r:id="rId13"/>
    <p:sldId id="415" r:id="rId14"/>
    <p:sldId id="416" r:id="rId15"/>
    <p:sldId id="417" r:id="rId16"/>
    <p:sldId id="418" r:id="rId17"/>
    <p:sldId id="421" r:id="rId18"/>
    <p:sldId id="425" r:id="rId19"/>
    <p:sldId id="426" r:id="rId20"/>
    <p:sldId id="319" r:id="rId21"/>
    <p:sldId id="337" r:id="rId22"/>
    <p:sldId id="314" r:id="rId23"/>
    <p:sldId id="347" r:id="rId24"/>
    <p:sldId id="410" r:id="rId25"/>
    <p:sldId id="283" r:id="rId26"/>
    <p:sldId id="295" r:id="rId27"/>
    <p:sldId id="370" r:id="rId28"/>
    <p:sldId id="296" r:id="rId29"/>
    <p:sldId id="365" r:id="rId30"/>
    <p:sldId id="300" r:id="rId31"/>
    <p:sldId id="371" r:id="rId32"/>
    <p:sldId id="299" r:id="rId33"/>
    <p:sldId id="377" r:id="rId34"/>
    <p:sldId id="384" r:id="rId35"/>
    <p:sldId id="303" r:id="rId36"/>
    <p:sldId id="403" r:id="rId37"/>
    <p:sldId id="405" r:id="rId38"/>
    <p:sldId id="408" r:id="rId39"/>
    <p:sldId id="292" r:id="rId40"/>
    <p:sldId id="407" r:id="rId41"/>
    <p:sldId id="284" r:id="rId42"/>
    <p:sldId id="385" r:id="rId43"/>
    <p:sldId id="393" r:id="rId44"/>
    <p:sldId id="310" r:id="rId45"/>
    <p:sldId id="399" r:id="rId46"/>
    <p:sldId id="305" r:id="rId47"/>
    <p:sldId id="330" r:id="rId48"/>
    <p:sldId id="424" r:id="rId4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A737"/>
    <a:srgbClr val="009999"/>
    <a:srgbClr val="9933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70" autoAdjust="0"/>
  </p:normalViewPr>
  <p:slideViewPr>
    <p:cSldViewPr>
      <p:cViewPr varScale="1">
        <p:scale>
          <a:sx n="90" d="100"/>
          <a:sy n="90" d="100"/>
        </p:scale>
        <p:origin x="-9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III.</a:t>
            </a:r>
            <a:r>
              <a:rPr lang="en-US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Кибермошенничество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8962105815591666"/>
          <c:y val="1.8653846723908931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7024376083327883E-2"/>
          <c:y val="0.10903425886068414"/>
          <c:w val="0.55578725744124102"/>
          <c:h val="0.8487912825061977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9"/>
          <c:cat>
            <c:strRef>
              <c:f>Лист1!$A$2:$A$13</c:f>
              <c:strCache>
                <c:ptCount val="12"/>
                <c:pt idx="0">
                  <c:v>фишинг</c:v>
                </c:pt>
                <c:pt idx="1">
                  <c:v>вишинг, смишинг</c:v>
                </c:pt>
                <c:pt idx="2">
                  <c:v>фарминг</c:v>
                </c:pt>
                <c:pt idx="3">
                  <c:v>нигерийские письма</c:v>
                </c:pt>
                <c:pt idx="4">
                  <c:v>интернет-аукцион</c:v>
                </c:pt>
                <c:pt idx="5">
                  <c:v>электронная торговля</c:v>
                </c:pt>
                <c:pt idx="6">
                  <c:v>скандинавский аукцион</c:v>
                </c:pt>
                <c:pt idx="7">
                  <c:v>семь кошельков</c:v>
                </c:pt>
                <c:pt idx="8">
                  <c:v>с помощью платежной системы</c:v>
                </c:pt>
                <c:pt idx="9">
                  <c:v>кликфрод, кликджекинг</c:v>
                </c:pt>
                <c:pt idx="10">
                  <c:v>РАММ-счета</c:v>
                </c:pt>
                <c:pt idx="11">
                  <c:v>ХАЙП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1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FE-42A8-A8C4-1FEC9A7063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559618130406757"/>
          <c:y val="5.6565260658320432E-2"/>
          <c:w val="0.37436401728305335"/>
          <c:h val="0.94179456948046492"/>
        </c:manualLayout>
      </c:layout>
      <c:overlay val="1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78C10-BF1C-4343-A703-E1782F6212B6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6D5E2-2CA8-4D11-BB16-09A4198E85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06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6D5E2-2CA8-4D11-BB16-09A4198E854A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645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gif"/><Relationship Id="rId4" Type="http://schemas.openxmlformats.org/officeDocument/2006/relationships/image" Target="../media/image26.jpeg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42886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Тема 8.1.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Финансовое мошенничество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474629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Статистика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: скругленные углы 2"/>
          <p:cNvSpPr/>
          <p:nvPr/>
        </p:nvSpPr>
        <p:spPr>
          <a:xfrm>
            <a:off x="2857488" y="1857364"/>
            <a:ext cx="3787354" cy="7778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6,6 млн. DDoS-атак</a:t>
            </a:r>
            <a:endParaRPr lang="ru-RU" sz="2800" dirty="0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786050" y="5214950"/>
            <a:ext cx="3787354" cy="777880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1214422"/>
            <a:ext cx="4643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2015 году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Cisco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зафиксировало: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2714620"/>
            <a:ext cx="84964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«Лаборатории Касперского» во втором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квартале 2016 г.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были зафиксированы DDoS-атаки на объекты: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: скругленные углы 2"/>
          <p:cNvSpPr/>
          <p:nvPr/>
        </p:nvSpPr>
        <p:spPr>
          <a:xfrm>
            <a:off x="2786050" y="3714752"/>
            <a:ext cx="3787354" cy="7778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70-ти странах мира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571736" y="4643446"/>
            <a:ext cx="4643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2020 году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Cisco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прогнозирует: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00364" y="5357826"/>
            <a:ext cx="3345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17,7 млн. DDoS-атак</a:t>
            </a:r>
            <a:endParaRPr lang="ru-RU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0430" y="571480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Статистика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714488"/>
            <a:ext cx="75009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2015 году в России было совершено 38 тысяч преступлений мошеннического характера с использованием средств мобильной связи.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Рост по сравнению с 2014 г. – более чем на 50 %.</a:t>
            </a:r>
          </a:p>
          <a:p>
            <a:pPr indent="457200" algn="just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Ущерб от подобных преступлений в 2015 году составил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1,5 млрд. рублей.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87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2" descr="https://im4.kommersant.ru/ISSUES.PHOTO/MONEY/2016/015/oertrat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0490" b="4546"/>
          <a:stretch>
            <a:fillRect/>
          </a:stretch>
        </p:blipFill>
        <p:spPr bwMode="auto">
          <a:xfrm>
            <a:off x="785813" y="1285875"/>
            <a:ext cx="7643812" cy="478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072438" y="4286250"/>
            <a:ext cx="285750" cy="178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7893" name="TextBox 4"/>
          <p:cNvSpPr txBox="1">
            <a:spLocks noChangeArrowheads="1"/>
          </p:cNvSpPr>
          <p:nvPr/>
        </p:nvSpPr>
        <p:spPr bwMode="auto">
          <a:xfrm>
            <a:off x="714375" y="214313"/>
            <a:ext cx="764381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Количество служащих частных компаний, готовых продать свои рабочие пароли,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7554" y="500042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Статистика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000109"/>
            <a:ext cx="750099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: скругленные углы 4"/>
          <p:cNvSpPr/>
          <p:nvPr/>
        </p:nvSpPr>
        <p:spPr>
          <a:xfrm>
            <a:off x="785786" y="4293096"/>
            <a:ext cx="7215238" cy="1636234"/>
          </a:xfrm>
          <a:prstGeom prst="roundRect">
            <a:avLst>
              <a:gd name="adj" fmla="val 44683"/>
            </a:avLst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29454" y="6143644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ACI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Worldwide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1998960"/>
            <a:ext cx="57606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1/3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владельцев банковских карт в мире сталкивалась с мошенничеством за последние пять лет*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21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474629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Статистика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: скругленные углы 2"/>
          <p:cNvSpPr/>
          <p:nvPr/>
        </p:nvSpPr>
        <p:spPr>
          <a:xfrm>
            <a:off x="2928926" y="2214554"/>
            <a:ext cx="3787354" cy="7778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781 млрд. руб.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1142984"/>
            <a:ext cx="65008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данным НАДТ в 2015 году объем рынка электронной коммерции в России: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00496" y="3214686"/>
            <a:ext cx="18151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2016 году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: скругленные углы 2"/>
          <p:cNvSpPr/>
          <p:nvPr/>
        </p:nvSpPr>
        <p:spPr>
          <a:xfrm>
            <a:off x="3000364" y="3929066"/>
            <a:ext cx="3787354" cy="77788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трлн. 3 млрд. руб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85852" y="5072074"/>
            <a:ext cx="7358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Аналогичную тенденцию показывают и данные АКИТ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474629"/>
            <a:ext cx="6572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Статистика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2428868"/>
            <a:ext cx="63579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2016 году глобальный объем рынка страхования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киберрисков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оценивается в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чем $ 2,5 млрд. страховых сборов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643570" y="4572008"/>
            <a:ext cx="2857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Департамент страхования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финансовых линий СК «Альянс»</a:t>
            </a: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7554" y="500042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Статистика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000109"/>
            <a:ext cx="75009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данным Центра мониторинга и реагирования на компьютерные атаки в кредитно-финансовой сфере ЦБ РФ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FinCERT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с июня 2015 по май 2016 года зафиксировано более 20 крупных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кибератак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платежные системы российских банков.</a:t>
            </a:r>
          </a:p>
          <a:p>
            <a:pPr indent="4572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72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Ежегодные потери мировой экономики 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кибератак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Всемирный банк оценивает в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$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445 млрд. </a:t>
            </a:r>
          </a:p>
          <a:p>
            <a:pPr indent="457200" algn="just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1214414" y="3000372"/>
            <a:ext cx="3286148" cy="857256"/>
          </a:xfrm>
          <a:prstGeom prst="roundRect">
            <a:avLst>
              <a:gd name="adj" fmla="val 622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мошенников: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 млрд. руб.</a:t>
            </a:r>
          </a:p>
          <a:p>
            <a:pPr algn="ctr"/>
            <a:endParaRPr lang="ru-RU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: скругленные углы 4"/>
          <p:cNvSpPr/>
          <p:nvPr/>
        </p:nvSpPr>
        <p:spPr>
          <a:xfrm>
            <a:off x="4786314" y="3000372"/>
            <a:ext cx="3286148" cy="857256"/>
          </a:xfrm>
          <a:prstGeom prst="roundRect">
            <a:avLst>
              <a:gd name="adj" fmla="val 622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Похищено: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 2 млрд. руб.</a:t>
            </a:r>
          </a:p>
          <a:p>
            <a:pPr algn="ctr"/>
            <a:endParaRPr lang="ru-RU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Box 2"/>
          <p:cNvSpPr txBox="1">
            <a:spLocks noChangeArrowheads="1"/>
          </p:cNvSpPr>
          <p:nvPr/>
        </p:nvSpPr>
        <p:spPr bwMode="auto">
          <a:xfrm>
            <a:off x="3357563" y="500063"/>
            <a:ext cx="3143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Статистика</a:t>
            </a:r>
          </a:p>
        </p:txBody>
      </p:sp>
      <p:sp>
        <p:nvSpPr>
          <p:cNvPr id="46084" name="Прямоугольник 3"/>
          <p:cNvSpPr>
            <a:spLocks noChangeArrowheads="1"/>
          </p:cNvSpPr>
          <p:nvPr/>
        </p:nvSpPr>
        <p:spPr bwMode="auto">
          <a:xfrm>
            <a:off x="1000125" y="1785938"/>
            <a:ext cx="72866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 eaLnBrk="1" hangingPunct="1"/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Хакерские атаки с использованием вируса </a:t>
            </a:r>
            <a:r>
              <a:rPr lang="en-US" altLang="ru-RU" sz="2400" dirty="0" err="1">
                <a:latin typeface="Times New Roman" pitchFamily="18" charset="0"/>
                <a:cs typeface="Times New Roman" pitchFamily="18" charset="0"/>
              </a:rPr>
              <a:t>WannaCry</a:t>
            </a:r>
            <a:r>
              <a:rPr lang="en-US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затронули компьютерные системы по всему миру 12 мая 2017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года. По данным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Malware Tech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акерской атаке подверглись более 511 тыс. компьютеров в 150 странах мира. </a:t>
            </a:r>
          </a:p>
          <a:p>
            <a:pPr indent="449263" algn="just" eaLnBrk="1" hangingPunct="1"/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России хакеры атаковали сервера СКР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  МВД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МЧС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Минздрава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РЖД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, телекоммуникационных компаний и Сбербанка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9263" algn="just" eaLnBrk="1" hangingPunct="1"/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На 27.06.2017 г. злоумышленникам поступило 302 платежа на общую сумму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$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116,5 тыс.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398901"/>
            <a:ext cx="32670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683568" y="1484784"/>
            <a:ext cx="7286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 eaLnBrk="1" hangingPunct="1"/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По предварительным данным от хакерской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атаки с использованием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вируса </a:t>
            </a:r>
            <a:r>
              <a:rPr lang="en-US" altLang="ru-RU" sz="2400" dirty="0" err="1" smtClean="0">
                <a:latin typeface="Times New Roman" pitchFamily="18" charset="0"/>
                <a:cs typeface="Times New Roman" pitchFamily="18" charset="0"/>
              </a:rPr>
              <a:t>Petya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пострадало несколько десятков тысяч компьютеров  в ряде европейских стран, основные потери пришлись на Украину и Российскую Федерацию.</a:t>
            </a:r>
          </a:p>
          <a:p>
            <a:pPr indent="449263" algn="just" eaLnBrk="1" hangingPunct="1"/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В РФ среди наиболее пострадавших оказались компании Роснефть,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Башнефть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Банк «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Хоум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Кредит». </a:t>
            </a:r>
          </a:p>
          <a:p>
            <a:pPr indent="449263" algn="just" eaLnBrk="1" hangingPunct="1"/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На 27.06.2017 г.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а 19.00 совокупные доходы хакеров составили 1,5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биткоина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или 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$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3,6 тыс.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80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Box 2"/>
          <p:cNvSpPr txBox="1">
            <a:spLocks noChangeArrowheads="1"/>
          </p:cNvSpPr>
          <p:nvPr/>
        </p:nvSpPr>
        <p:spPr bwMode="auto">
          <a:xfrm>
            <a:off x="3357563" y="500063"/>
            <a:ext cx="3143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Статистика</a:t>
            </a:r>
          </a:p>
        </p:txBody>
      </p:sp>
      <p:sp>
        <p:nvSpPr>
          <p:cNvPr id="46084" name="Прямоугольник 3"/>
          <p:cNvSpPr>
            <a:spLocks noChangeArrowheads="1"/>
          </p:cNvSpPr>
          <p:nvPr/>
        </p:nvSpPr>
        <p:spPr bwMode="auto">
          <a:xfrm>
            <a:off x="395536" y="1012485"/>
            <a:ext cx="8280919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49263" algn="just" eaLnBrk="1" hangingPunct="1"/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Наиболее резонансные хакерские атаки за 2015-2016 гг.: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ü"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юль 2015 г. – Управление по персоналу США взлом базы данных сведений о 22 млн. служащих и их семей;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ü"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арт 2016 г. – взлом счетов Центрального банка Бангладеш, попытка вывода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$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551 млн.</a:t>
            </a:r>
            <a:endParaRPr lang="en-US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1" hangingPunct="1">
              <a:buFont typeface="Wingdings" panose="05000000000000000000" pitchFamily="2" charset="2"/>
              <a:buChar char="ü"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арт 2016 г. – 13 хакерских атак на российские банки с помощью вируса </a:t>
            </a:r>
            <a:r>
              <a:rPr lang="en-US" altLang="ru-RU" sz="2400" dirty="0" err="1" smtClean="0">
                <a:latin typeface="Times New Roman" pitchFamily="18" charset="0"/>
                <a:cs typeface="Times New Roman" pitchFamily="18" charset="0"/>
              </a:rPr>
              <a:t>Buhtrap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похищено 1,8 млрд. руб.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ü"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прель 2016 г. – взлом базы персональных данных более 50 млн. граждан Турции, в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. премьер-министра;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ü"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сентябрь 2016 г. – </a:t>
            </a:r>
            <a:r>
              <a:rPr lang="en-US" altLang="ru-RU" sz="2400" dirty="0" err="1" smtClean="0">
                <a:latin typeface="Times New Roman" pitchFamily="18" charset="0"/>
                <a:cs typeface="Times New Roman" pitchFamily="18" charset="0"/>
              </a:rPr>
              <a:t>Ddos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атака французской телекоммуникационной компании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OVH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мощностью 1,5 Тб\с. Организовано через скомпрометированные камеры наружного наблюдения;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ü"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екабрь 2016 г. – кража личной и финансовой информации о 203 млн. клиентов консалтинговой компании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Experian. 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5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428604"/>
            <a:ext cx="7072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Предпосылки роста финансового мошенничества в современном мире (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643050"/>
            <a:ext cx="79296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увеличение объема финансовых транзакций у каждого из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повышение доступности персональных данных;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увеличение объема сделок вне личного контакта участников (интернет-торговля) и снижение возраста участников товарно-денежных и иных видов сделок;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исчезновение границ для свободного перемещения денег, товаров, услуг в процессе глобализации (рост транснациональной финансовой преступности);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резкое ускорение процессов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технологизации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нашей жизни (технологическая сингулярность);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ime56.ru/userfiles/news/large/33477_v-orenburge-politseyskie-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85860"/>
            <a:ext cx="7429552" cy="521497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285728"/>
            <a:ext cx="6858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мошенничества и способы минимизации рисков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8662" y="1285860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Финансовые пирамиды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285728"/>
            <a:ext cx="6858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мошенничества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способы минимизации рисков</a:t>
            </a:r>
          </a:p>
        </p:txBody>
      </p:sp>
      <p:sp>
        <p:nvSpPr>
          <p:cNvPr id="5" name="Скругленный прямоугольник 22"/>
          <p:cNvSpPr/>
          <p:nvPr/>
        </p:nvSpPr>
        <p:spPr>
          <a:xfrm>
            <a:off x="323528" y="2791235"/>
            <a:ext cx="2322512" cy="920435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offline:</a:t>
            </a:r>
          </a:p>
        </p:txBody>
      </p:sp>
      <p:sp>
        <p:nvSpPr>
          <p:cNvPr id="8" name="Прямоугольник: усеченные верхние углы 7"/>
          <p:cNvSpPr/>
          <p:nvPr/>
        </p:nvSpPr>
        <p:spPr>
          <a:xfrm>
            <a:off x="323528" y="1415975"/>
            <a:ext cx="2322512" cy="909201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Мошенничество с использованием банковских карт</a:t>
            </a:r>
          </a:p>
        </p:txBody>
      </p:sp>
      <p:sp>
        <p:nvSpPr>
          <p:cNvPr id="9" name="Прямоугольник: усеченные верхние углы 8"/>
          <p:cNvSpPr/>
          <p:nvPr/>
        </p:nvSpPr>
        <p:spPr>
          <a:xfrm>
            <a:off x="3185592" y="1415975"/>
            <a:ext cx="5706887" cy="909201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Способы минимизации рисков</a:t>
            </a:r>
          </a:p>
        </p:txBody>
      </p:sp>
      <p:sp>
        <p:nvSpPr>
          <p:cNvPr id="12" name="Скругленный прямоугольник 22"/>
          <p:cNvSpPr/>
          <p:nvPr/>
        </p:nvSpPr>
        <p:spPr>
          <a:xfrm>
            <a:off x="3185592" y="2467764"/>
            <a:ext cx="5706887" cy="4248472"/>
          </a:xfrm>
          <a:prstGeom prst="roundRect">
            <a:avLst>
              <a:gd name="adj" fmla="val 2847"/>
            </a:avLst>
          </a:prstGeom>
          <a:solidFill>
            <a:srgbClr val="8CA73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только банкоматами, установленными в безопасных местах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осматривать банкомат, перед его использованием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закрывать клавиатуру при вводе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пин-кода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оформить услугу SMS-оповещения о проведенных операциях по карте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давать согласие на получение карты по почте и ее активации по телефону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хранить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-код вместе с картой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сообщать по мобильным или стационарным телефонам реквизиты карты и ее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-код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лимит суточного снятия наличных по карте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блокировать карту немедленно в случае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утери/хищения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915816" y="1239835"/>
            <a:ext cx="0" cy="5501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22"/>
          <p:cNvSpPr/>
          <p:nvPr/>
        </p:nvSpPr>
        <p:spPr>
          <a:xfrm>
            <a:off x="634771" y="3933842"/>
            <a:ext cx="2007713" cy="920435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банкоматы и терминалы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скимминг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22"/>
          <p:cNvSpPr/>
          <p:nvPr/>
        </p:nvSpPr>
        <p:spPr>
          <a:xfrm>
            <a:off x="634771" y="5076449"/>
            <a:ext cx="2007713" cy="920435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оплата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магазинах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или ресторанах</a:t>
            </a:r>
          </a:p>
        </p:txBody>
      </p:sp>
      <p:pic>
        <p:nvPicPr>
          <p:cNvPr id="1026" name="Picture 2" descr="http://bankigid.net/wp-content/uploads/2015/07/pinkod-karta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67836" y="75720"/>
            <a:ext cx="1468660" cy="96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berbanktut.ru/wp-content/uploads/2016/04/%D0%9D%D0%B5-%D1%81%D0%BE%D0%BE%D0%B1%D1%89%D0%B0%D0%B9%D1%82%D0%B5-%D0%9F%D0%98%D0%9D-%D0%BA%D0%BE%D0%B4-%D1%82%D1%80%D0%B5%D1%82%D1%8C%D0%B8%D0%BC-%D0%BB%D0%B8%D1%86%D0%B0%D0%BC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2681" y="111939"/>
            <a:ext cx="1703015" cy="104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нак умножения 1"/>
          <p:cNvSpPr/>
          <p:nvPr/>
        </p:nvSpPr>
        <p:spPr>
          <a:xfrm>
            <a:off x="7654094" y="-143953"/>
            <a:ext cx="1296144" cy="1339227"/>
          </a:xfrm>
          <a:prstGeom prst="mathMultiply">
            <a:avLst>
              <a:gd name="adj1" fmla="val 8157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05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24744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Скимминг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установка на банкоматы нештатного оборудования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скиммеров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которое позволяет фиксировать данные банковской карты (информацию с магнитной полосы банковской карты и вводимый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-код) для последующего хищения денежных средств со счета банковской карты.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0232" y="428604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Терминология</a:t>
            </a:r>
          </a:p>
        </p:txBody>
      </p:sp>
      <p:pic>
        <p:nvPicPr>
          <p:cNvPr id="1026" name="Picture 2" descr="http://informburo.kz/img/article/78/96_m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904" y="3789040"/>
            <a:ext cx="4572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143768" y="6455266"/>
            <a:ext cx="11144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</a:rPr>
              <a:t>informburo.kz</a:t>
            </a:r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6132100"/>
            <a:ext cx="2168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-92075"/>
            <a:r>
              <a:rPr lang="ru-RU" dirty="0">
                <a:latin typeface="Times New Roman" pitchFamily="18" charset="0"/>
                <a:cs typeface="Times New Roman" pitchFamily="18" charset="0"/>
              </a:rPr>
              <a:t>*от англ.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skim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снимать сливки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285728"/>
            <a:ext cx="6858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мошенничества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способы минимизации рисков</a:t>
            </a:r>
          </a:p>
        </p:txBody>
      </p:sp>
      <p:sp>
        <p:nvSpPr>
          <p:cNvPr id="5" name="Скругленный прямоугольник 22"/>
          <p:cNvSpPr/>
          <p:nvPr/>
        </p:nvSpPr>
        <p:spPr>
          <a:xfrm>
            <a:off x="395536" y="3428214"/>
            <a:ext cx="2250504" cy="776419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online: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: усеченные верхние углы 7"/>
          <p:cNvSpPr/>
          <p:nvPr/>
        </p:nvSpPr>
        <p:spPr>
          <a:xfrm>
            <a:off x="405036" y="1415975"/>
            <a:ext cx="2236460" cy="909201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Мошенничество с использованием банковских карт</a:t>
            </a:r>
          </a:p>
        </p:txBody>
      </p:sp>
      <p:sp>
        <p:nvSpPr>
          <p:cNvPr id="9" name="Прямоугольник: усеченные верхние углы 8"/>
          <p:cNvSpPr/>
          <p:nvPr/>
        </p:nvSpPr>
        <p:spPr>
          <a:xfrm>
            <a:off x="3185593" y="1415975"/>
            <a:ext cx="5553226" cy="909201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Способы минимизации рисков</a:t>
            </a:r>
          </a:p>
        </p:txBody>
      </p:sp>
      <p:sp>
        <p:nvSpPr>
          <p:cNvPr id="12" name="Скругленный прямоугольник 22"/>
          <p:cNvSpPr/>
          <p:nvPr/>
        </p:nvSpPr>
        <p:spPr>
          <a:xfrm>
            <a:off x="3185593" y="2592288"/>
            <a:ext cx="5553226" cy="4077072"/>
          </a:xfrm>
          <a:prstGeom prst="roundRect">
            <a:avLst>
              <a:gd name="adj" fmla="val 11361"/>
            </a:avLst>
          </a:prstGeom>
          <a:solidFill>
            <a:srgbClr val="8CA73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 программы защиты и обеспечения безопасности компьютера в Интернете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финансовые операции только с защищенных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веб-сайтов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сообщать пароль доступа к своему счету через интернет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надежные пароли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окончании работы выходить из учетной записи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отвечать на электронные сообщения с запросом на изменение параметров защиты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разные инструменты для разных видов расчетов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915816" y="1239835"/>
            <a:ext cx="0" cy="5501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22"/>
          <p:cNvSpPr/>
          <p:nvPr/>
        </p:nvSpPr>
        <p:spPr>
          <a:xfrm>
            <a:off x="625272" y="4365104"/>
            <a:ext cx="2016224" cy="776419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интернет-мошенничества</a:t>
            </a:r>
          </a:p>
        </p:txBody>
      </p:sp>
      <p:pic>
        <p:nvPicPr>
          <p:cNvPr id="2050" name="Picture 2" descr="http://blogocms.ru/wp-content/uploads/2016/03/index-300x133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3" y="109588"/>
            <a:ext cx="1106340" cy="49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rublacklist.net/media/httpS_sm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127327"/>
            <a:ext cx="1357146" cy="94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74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285728"/>
            <a:ext cx="6858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мошенничества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способы минимизации рисков</a:t>
            </a:r>
          </a:p>
        </p:txBody>
      </p:sp>
      <p:sp>
        <p:nvSpPr>
          <p:cNvPr id="5" name="Скругленный прямоугольник 22"/>
          <p:cNvSpPr/>
          <p:nvPr/>
        </p:nvSpPr>
        <p:spPr>
          <a:xfrm>
            <a:off x="928662" y="2857496"/>
            <a:ext cx="3286148" cy="1143008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Через сотрудников отделения банка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: усеченные верхние углы 8"/>
          <p:cNvSpPr/>
          <p:nvPr/>
        </p:nvSpPr>
        <p:spPr>
          <a:xfrm>
            <a:off x="2000232" y="1428736"/>
            <a:ext cx="5553226" cy="909201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заблокировать карту на примере ЦБ РФ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blogocms.ru/wp-content/uploads/2016/03/index-300x133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3" y="109588"/>
            <a:ext cx="1106340" cy="49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rublacklist.net/media/httpS_sm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127327"/>
            <a:ext cx="1357146" cy="94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Скругленный прямоугольник 22"/>
          <p:cNvSpPr/>
          <p:nvPr/>
        </p:nvSpPr>
        <p:spPr>
          <a:xfrm>
            <a:off x="4929190" y="2857496"/>
            <a:ext cx="3286148" cy="1143008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Через контактный центр или клиентскую службу*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22"/>
          <p:cNvSpPr/>
          <p:nvPr/>
        </p:nvSpPr>
        <p:spPr>
          <a:xfrm>
            <a:off x="928662" y="4429132"/>
            <a:ext cx="3286148" cy="1143008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Через сервис Мобильный банк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22"/>
          <p:cNvSpPr/>
          <p:nvPr/>
        </p:nvSpPr>
        <p:spPr>
          <a:xfrm>
            <a:off x="5000628" y="4429132"/>
            <a:ext cx="3286148" cy="1143008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Через Сбербанк-Онлайн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57554" y="5929330"/>
            <a:ext cx="492922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ru-RU" sz="1400" dirty="0" smtClean="0"/>
          </a:p>
          <a:p>
            <a:pPr algn="just"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Позвонив по номеру 8-800-555-55-50; 8-800-200-37-47  </a:t>
            </a:r>
          </a:p>
          <a:p>
            <a:pPr algn="just"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заблокировать карту при ее нахождении может и третье лицо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4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317654028"/>
              </p:ext>
            </p:extLst>
          </p:nvPr>
        </p:nvGraphicFramePr>
        <p:xfrm>
          <a:off x="71406" y="500042"/>
          <a:ext cx="8929750" cy="628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1538" y="0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мошенничества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28794" y="428604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Терминология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8501" y="1116786"/>
            <a:ext cx="84969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Фишинг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(англ.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phishing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–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технология интернет-мошенничества, заключающаяся в краже личных конфиденциальных данных, таких как пароли доступа, данные банковских и идентификационных карт, посредством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спамерской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рассылки или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почтовых червей.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10" name="Picture 14" descr="https://content.foto.my.mail.ru/mail/vald_de_murr/_blogs/i-431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2786058"/>
            <a:ext cx="5395766" cy="36061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s://content.foto.my.mail.ru/mail/vald_de_murr/_blogs/i-8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71802" y="3071810"/>
            <a:ext cx="5867190" cy="36376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285728"/>
            <a:ext cx="6858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мошенничества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способы минимизации рисков</a:t>
            </a:r>
          </a:p>
        </p:txBody>
      </p:sp>
      <p:sp>
        <p:nvSpPr>
          <p:cNvPr id="5" name="Скругленный прямоугольник 22"/>
          <p:cNvSpPr/>
          <p:nvPr/>
        </p:nvSpPr>
        <p:spPr>
          <a:xfrm>
            <a:off x="593304" y="2960704"/>
            <a:ext cx="3744416" cy="647584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Фишинг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Прямоугольник: усеченные верхние углы 7"/>
          <p:cNvSpPr/>
          <p:nvPr/>
        </p:nvSpPr>
        <p:spPr>
          <a:xfrm>
            <a:off x="593304" y="1916832"/>
            <a:ext cx="3744416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Кибермошенничество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: усеченные верхние углы 8"/>
          <p:cNvSpPr/>
          <p:nvPr/>
        </p:nvSpPr>
        <p:spPr>
          <a:xfrm>
            <a:off x="4930886" y="1916832"/>
            <a:ext cx="3807932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Способы минимизации рисков</a:t>
            </a:r>
          </a:p>
        </p:txBody>
      </p:sp>
      <p:sp>
        <p:nvSpPr>
          <p:cNvPr id="12" name="Скругленный прямоугольник 22"/>
          <p:cNvSpPr/>
          <p:nvPr/>
        </p:nvSpPr>
        <p:spPr>
          <a:xfrm>
            <a:off x="4932041" y="2960704"/>
            <a:ext cx="3807932" cy="3241336"/>
          </a:xfrm>
          <a:prstGeom prst="roundRect">
            <a:avLst>
              <a:gd name="adj" fmla="val 2847"/>
            </a:avLst>
          </a:prstGeom>
          <a:solidFill>
            <a:srgbClr val="8CA73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проявлять осторожность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застраховать карту от риска мошенничества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разные инструменты для разных видов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расчетов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метод многофакторной аутентификации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644008" y="1772816"/>
            <a:ext cx="0" cy="4608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22"/>
          <p:cNvSpPr/>
          <p:nvPr/>
        </p:nvSpPr>
        <p:spPr>
          <a:xfrm>
            <a:off x="1394872" y="3825288"/>
            <a:ext cx="2942848" cy="647584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а) почтовый</a:t>
            </a:r>
          </a:p>
        </p:txBody>
      </p:sp>
      <p:sp>
        <p:nvSpPr>
          <p:cNvPr id="11" name="Скругленный прямоугольник 22"/>
          <p:cNvSpPr/>
          <p:nvPr/>
        </p:nvSpPr>
        <p:spPr>
          <a:xfrm>
            <a:off x="1403648" y="4689872"/>
            <a:ext cx="2942848" cy="647584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б) онлайновый</a:t>
            </a:r>
          </a:p>
        </p:txBody>
      </p:sp>
      <p:sp>
        <p:nvSpPr>
          <p:cNvPr id="13" name="Скругленный прямоугольник 22"/>
          <p:cNvSpPr/>
          <p:nvPr/>
        </p:nvSpPr>
        <p:spPr>
          <a:xfrm>
            <a:off x="1394872" y="5554456"/>
            <a:ext cx="2942848" cy="647584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в) комбинированный</a:t>
            </a:r>
          </a:p>
        </p:txBody>
      </p:sp>
    </p:spTree>
    <p:extLst>
      <p:ext uri="{BB962C8B-B14F-4D97-AF65-F5344CB8AC3E}">
        <p14:creationId xmlns:p14="http://schemas.microsoft.com/office/powerpoint/2010/main" val="164760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0232" y="428604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Терминология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357298"/>
            <a:ext cx="778674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200" b="1" dirty="0" err="1">
                <a:latin typeface="Times New Roman" pitchFamily="18" charset="0"/>
                <a:cs typeface="Times New Roman" pitchFamily="18" charset="0"/>
              </a:rPr>
              <a:t>Вишинг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(англ.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vishing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 –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это технология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интернет-мошенничества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заключающаяся в использовании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автонабирателей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и возможностей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интернет-телефонии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для кражи личных конфиденциальных данных, таких как пароли доступа, номера банковских и идентификационных карт 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т.д.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/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Смишинг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– это вид мошенничества, при котором пользователь получает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СМС-сообщение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в котором с виду надежный отправитель просит указать какую-либо ценную персональную информацию (например, пароль или данные кредитной карты).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Смишинг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представляет собой подобие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фишинга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при котором мошенниками с той же целью рассылают электронные письма. 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www.monway.ru/wp-content/uploads/2015/01/%D1%81%D0%BC%D1%8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5143512"/>
            <a:ext cx="2428892" cy="15716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blog.kaspersky.ru/files/2014/07/sms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3" y="142852"/>
            <a:ext cx="2143140" cy="12858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285728"/>
            <a:ext cx="6858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мошенничества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способы минимизации рисков</a:t>
            </a:r>
          </a:p>
        </p:txBody>
      </p:sp>
      <p:sp>
        <p:nvSpPr>
          <p:cNvPr id="5" name="Скругленный прямоугольник 22"/>
          <p:cNvSpPr/>
          <p:nvPr/>
        </p:nvSpPr>
        <p:spPr>
          <a:xfrm>
            <a:off x="571472" y="2714620"/>
            <a:ext cx="2908076" cy="1496499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Вишинг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: усеченные верхние углы 7"/>
          <p:cNvSpPr/>
          <p:nvPr/>
        </p:nvSpPr>
        <p:spPr>
          <a:xfrm>
            <a:off x="593304" y="1656184"/>
            <a:ext cx="2908076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Кибермошенничество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: усеченные верхние углы 8"/>
          <p:cNvSpPr/>
          <p:nvPr/>
        </p:nvSpPr>
        <p:spPr>
          <a:xfrm>
            <a:off x="4072323" y="1656184"/>
            <a:ext cx="4666495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Способы минимизации рисков</a:t>
            </a:r>
          </a:p>
        </p:txBody>
      </p:sp>
      <p:sp>
        <p:nvSpPr>
          <p:cNvPr id="12" name="Скругленный прямоугольник 22"/>
          <p:cNvSpPr/>
          <p:nvPr/>
        </p:nvSpPr>
        <p:spPr>
          <a:xfrm>
            <a:off x="4081823" y="2592288"/>
            <a:ext cx="4656995" cy="3888431"/>
          </a:xfrm>
          <a:prstGeom prst="roundRect">
            <a:avLst>
              <a:gd name="adj" fmla="val 2847"/>
            </a:avLst>
          </a:prstGeom>
          <a:solidFill>
            <a:srgbClr val="8CA73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внимательно изучить правила безопасного использования банковской карты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сообщать никому, в том числе сотруднику банка, ваши персональные данные и данные банковской карты;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возникновении факта мошенничества обратиться в ваше отделение банка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необходимости заблокировать карту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звонить по предложенному в смс  номеру телефона по вопросам безопасности вашей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779912" y="1621884"/>
            <a:ext cx="0" cy="4975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22"/>
          <p:cNvSpPr/>
          <p:nvPr/>
        </p:nvSpPr>
        <p:spPr>
          <a:xfrm>
            <a:off x="571472" y="4429132"/>
            <a:ext cx="2908076" cy="1496499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Смишинг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91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428604"/>
            <a:ext cx="7072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Предпосылки роста финансового мошенничества в современном мире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(II)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714488"/>
            <a:ext cx="80010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разнообразие видов денег и ценных бумаг;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отставание технологий защиты функционирования финансовых систем всех уровней перед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кибермошенниками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поведенческий и интеллектуальный разрыв между организаторами мошеннических схем и другими участниками финансовых отношений;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сверхвысокие доходы участников финансовых афер при весьма умеренном наказании в большинстве стран мира;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несоответствие поведенческих стереотипов участников финансово-денежных отношений новому уровню рисков.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428604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Терминология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268760"/>
            <a:ext cx="77867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Фарминг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(англ.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pharming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–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более продвинутая версия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фишинга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заключающаяся в переводе пользователей на фальшивый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веб-сайт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краже конфиденциальной информации. </a:t>
            </a:r>
          </a:p>
        </p:txBody>
      </p:sp>
      <p:pic>
        <p:nvPicPr>
          <p:cNvPr id="4" name="Picture 4" descr="https://www.hackzone.ru/content/users/1/articles/fishing/screen1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3284984"/>
            <a:ext cx="5532983" cy="29622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animatika.ru/netcat_files/userfiles/3/vkontakte-feik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3933056"/>
            <a:ext cx="3881987" cy="27005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285728"/>
            <a:ext cx="6858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мошенничества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способы минимизации рисков</a:t>
            </a:r>
          </a:p>
        </p:txBody>
      </p:sp>
      <p:sp>
        <p:nvSpPr>
          <p:cNvPr id="5" name="Скругленный прямоугольник 22"/>
          <p:cNvSpPr/>
          <p:nvPr/>
        </p:nvSpPr>
        <p:spPr>
          <a:xfrm>
            <a:off x="583804" y="3688862"/>
            <a:ext cx="3744416" cy="1496499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Фарминг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: усеченные верхние углы 7"/>
          <p:cNvSpPr/>
          <p:nvPr/>
        </p:nvSpPr>
        <p:spPr>
          <a:xfrm>
            <a:off x="593304" y="1916832"/>
            <a:ext cx="3744416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Кибермошенничество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: усеченные верхние углы 8"/>
          <p:cNvSpPr/>
          <p:nvPr/>
        </p:nvSpPr>
        <p:spPr>
          <a:xfrm>
            <a:off x="4930886" y="1916832"/>
            <a:ext cx="3807932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Способы минимизации рисков</a:t>
            </a:r>
          </a:p>
        </p:txBody>
      </p:sp>
      <p:sp>
        <p:nvSpPr>
          <p:cNvPr id="12" name="Скругленный прямоугольник 22"/>
          <p:cNvSpPr/>
          <p:nvPr/>
        </p:nvSpPr>
        <p:spPr>
          <a:xfrm>
            <a:off x="4929190" y="3071810"/>
            <a:ext cx="3807932" cy="2862079"/>
          </a:xfrm>
          <a:prstGeom prst="roundRect">
            <a:avLst>
              <a:gd name="adj" fmla="val 2847"/>
            </a:avLst>
          </a:prstGeom>
          <a:solidFill>
            <a:srgbClr val="8CA73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антивирусной программы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обновлений от производителей  ПО и поставщика услуг Интернета.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 URL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адреса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переходе на страницу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630129" y="1844824"/>
            <a:ext cx="13879" cy="4680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58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428604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Терминология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78629" y="1031245"/>
            <a:ext cx="778674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«Нигерийские письма»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(англ. «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Nigerianscam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») – электронное письмо с просьбой о помощи в переводе крупной денежной суммы, из которой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20-30% должно получить лицо, предоставляющее счет. При этом получателю необходимо срочно 6-10 тысяч долларов США отправить по системе электронных платежей по требованию адвоката.</a:t>
            </a:r>
          </a:p>
          <a:p>
            <a:pPr indent="342900"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 разновидность используется рассылка о выгодном капиталовложении или устройстве на высокооплачиваемую работу, получении наследства или иных способах быстрого обогащения при условии совершения  предварительных платежей.</a:t>
            </a:r>
          </a:p>
          <a:p>
            <a:pPr indent="342900"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s5.pikabu.ru/post_img/big/2014/07/02/10/1404314452_140147402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4216875"/>
            <a:ext cx="3672408" cy="253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img0.liveinternet.ru/images/attach/c/7/97/34/97034930_3248420_613_1_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4509372"/>
            <a:ext cx="4248472" cy="224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285728"/>
            <a:ext cx="6858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мошенничества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способы минимизации рисков</a:t>
            </a:r>
          </a:p>
        </p:txBody>
      </p:sp>
      <p:sp>
        <p:nvSpPr>
          <p:cNvPr id="5" name="Скругленный прямоугольник 22"/>
          <p:cNvSpPr/>
          <p:nvPr/>
        </p:nvSpPr>
        <p:spPr>
          <a:xfrm>
            <a:off x="642910" y="3429000"/>
            <a:ext cx="3744416" cy="1496499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«Нигерийские письма»</a:t>
            </a:r>
          </a:p>
        </p:txBody>
      </p:sp>
      <p:sp>
        <p:nvSpPr>
          <p:cNvPr id="8" name="Прямоугольник: усеченные верхние углы 7"/>
          <p:cNvSpPr/>
          <p:nvPr/>
        </p:nvSpPr>
        <p:spPr>
          <a:xfrm>
            <a:off x="642910" y="2214554"/>
            <a:ext cx="3744416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Кибермошенничество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: усеченные верхние углы 8"/>
          <p:cNvSpPr/>
          <p:nvPr/>
        </p:nvSpPr>
        <p:spPr>
          <a:xfrm>
            <a:off x="4929190" y="2214554"/>
            <a:ext cx="3807932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Способы минимизации рисков</a:t>
            </a:r>
          </a:p>
        </p:txBody>
      </p:sp>
      <p:sp>
        <p:nvSpPr>
          <p:cNvPr id="12" name="Скругленный прямоугольник 22"/>
          <p:cNvSpPr/>
          <p:nvPr/>
        </p:nvSpPr>
        <p:spPr>
          <a:xfrm>
            <a:off x="4929190" y="3000372"/>
            <a:ext cx="3857651" cy="3643338"/>
          </a:xfrm>
          <a:prstGeom prst="roundRect">
            <a:avLst>
              <a:gd name="adj" fmla="val 2847"/>
            </a:avLst>
          </a:prstGeom>
          <a:solidFill>
            <a:srgbClr val="8CA73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антиспамерские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программы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критически относиться к предложениям получения быстрого и необоснованного дохода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консультацию экспертов в области финансового мошенничества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проявлять осмотрительность при принятии быстрых финансовых решений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3000365" y="4071941"/>
            <a:ext cx="3286148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24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285728"/>
            <a:ext cx="6858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мошенничества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способы минимизации рисков</a:t>
            </a:r>
          </a:p>
        </p:txBody>
      </p:sp>
      <p:sp>
        <p:nvSpPr>
          <p:cNvPr id="5" name="Скругленный прямоугольник 22"/>
          <p:cNvSpPr/>
          <p:nvPr/>
        </p:nvSpPr>
        <p:spPr>
          <a:xfrm>
            <a:off x="604724" y="2868605"/>
            <a:ext cx="3744416" cy="560395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Интернет-аукцион</a:t>
            </a:r>
          </a:p>
        </p:txBody>
      </p:sp>
      <p:sp>
        <p:nvSpPr>
          <p:cNvPr id="6" name="Скругленный прямоугольник 22"/>
          <p:cNvSpPr/>
          <p:nvPr/>
        </p:nvSpPr>
        <p:spPr>
          <a:xfrm>
            <a:off x="604724" y="3595901"/>
            <a:ext cx="3744416" cy="553179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Электронная торговля</a:t>
            </a:r>
          </a:p>
        </p:txBody>
      </p:sp>
      <p:sp>
        <p:nvSpPr>
          <p:cNvPr id="7" name="Скругленный прямоугольник 22"/>
          <p:cNvSpPr/>
          <p:nvPr/>
        </p:nvSpPr>
        <p:spPr>
          <a:xfrm>
            <a:off x="571472" y="5643578"/>
            <a:ext cx="3734524" cy="481171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помощью платежной системы</a:t>
            </a:r>
          </a:p>
        </p:txBody>
      </p:sp>
      <p:sp>
        <p:nvSpPr>
          <p:cNvPr id="8" name="Прямоугольник: усеченные верхние углы 7"/>
          <p:cNvSpPr/>
          <p:nvPr/>
        </p:nvSpPr>
        <p:spPr>
          <a:xfrm>
            <a:off x="611560" y="1912308"/>
            <a:ext cx="3744416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Кибермошенничество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: усеченные верхние углы 8"/>
          <p:cNvSpPr/>
          <p:nvPr/>
        </p:nvSpPr>
        <p:spPr>
          <a:xfrm>
            <a:off x="4932041" y="1930192"/>
            <a:ext cx="3807932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Способы минимизации рисков</a:t>
            </a:r>
          </a:p>
        </p:txBody>
      </p:sp>
      <p:sp>
        <p:nvSpPr>
          <p:cNvPr id="12" name="Скругленный прямоугольник 22"/>
          <p:cNvSpPr/>
          <p:nvPr/>
        </p:nvSpPr>
        <p:spPr>
          <a:xfrm>
            <a:off x="4932041" y="2868605"/>
            <a:ext cx="3807932" cy="3224691"/>
          </a:xfrm>
          <a:prstGeom prst="roundRect">
            <a:avLst>
              <a:gd name="adj" fmla="val 2847"/>
            </a:avLst>
          </a:prstGeom>
          <a:solidFill>
            <a:srgbClr val="8CA73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пользуйтесь проверенными мировыми  и российскими торговыми площадками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заключайте сделку только через выбранную площадку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требуйте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полной информации о продавце дешевого товара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возможности оплачивайте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 по факту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4644008" y="1772816"/>
            <a:ext cx="1" cy="4464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22"/>
          <p:cNvSpPr/>
          <p:nvPr/>
        </p:nvSpPr>
        <p:spPr>
          <a:xfrm>
            <a:off x="604724" y="4964053"/>
            <a:ext cx="3734524" cy="481171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Семь кошельков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22"/>
          <p:cNvSpPr/>
          <p:nvPr/>
        </p:nvSpPr>
        <p:spPr>
          <a:xfrm>
            <a:off x="571472" y="4286256"/>
            <a:ext cx="3734524" cy="481171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Скандинавский аукцион </a:t>
            </a:r>
          </a:p>
        </p:txBody>
      </p:sp>
    </p:spTree>
    <p:extLst>
      <p:ext uri="{BB962C8B-B14F-4D97-AF65-F5344CB8AC3E}">
        <p14:creationId xmlns:p14="http://schemas.microsoft.com/office/powerpoint/2010/main" val="29038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738433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Мошенничество с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PayPal*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углом вверх 5"/>
          <p:cNvSpPr/>
          <p:nvPr/>
        </p:nvSpPr>
        <p:spPr>
          <a:xfrm>
            <a:off x="3871222" y="4316489"/>
            <a:ext cx="3083524" cy="750288"/>
          </a:xfrm>
          <a:prstGeom prst="bentUpArrow">
            <a:avLst>
              <a:gd name="adj1" fmla="val 17603"/>
              <a:gd name="adj2" fmla="val 17603"/>
              <a:gd name="adj3" fmla="val 32397"/>
            </a:avLst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2" name="Picture 8" descr="iMac ico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1852" y="4429834"/>
            <a:ext cx="1018463" cy="101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Pad laying down icon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04400" y="4005053"/>
            <a:ext cx="1254528" cy="1361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357158" y="2143116"/>
            <a:ext cx="3287216" cy="72008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Вы разместили объявление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о продаже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355976" y="2093747"/>
            <a:ext cx="453650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Мошенник высылает Вам письмо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с предложением купить товар,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иногда за большую цену и не для себя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05788" y="3054665"/>
            <a:ext cx="3287216" cy="53023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Вы просите перевести деньги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355976" y="3054665"/>
            <a:ext cx="4536504" cy="11203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Мошенник просит вас указать адрес, зарегистрированный в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PayPal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говорит что выслал деньги туда, но они появятся на счёте в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PayPal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когда вы введете номер почтового отправления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11202" y="3814598"/>
            <a:ext cx="3287216" cy="61747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 вам приходит письмо, похожее на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PayPal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05788" y="4600285"/>
            <a:ext cx="3287216" cy="720080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Вы отправляете товар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вводите номер отправления  в указанную в письме страницу</a:t>
            </a:r>
          </a:p>
        </p:txBody>
      </p:sp>
      <p:sp>
        <p:nvSpPr>
          <p:cNvPr id="14" name="Овал 13"/>
          <p:cNvSpPr/>
          <p:nvPr/>
        </p:nvSpPr>
        <p:spPr>
          <a:xfrm>
            <a:off x="229672" y="1916832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ru-RU" dirty="0"/>
          </a:p>
        </p:txBody>
      </p:sp>
      <p:sp>
        <p:nvSpPr>
          <p:cNvPr id="26" name="Овал 25"/>
          <p:cNvSpPr/>
          <p:nvPr/>
        </p:nvSpPr>
        <p:spPr>
          <a:xfrm>
            <a:off x="4211960" y="1863593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229700" y="2884164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  <p:sp>
        <p:nvSpPr>
          <p:cNvPr id="28" name="Овал 27"/>
          <p:cNvSpPr/>
          <p:nvPr/>
        </p:nvSpPr>
        <p:spPr>
          <a:xfrm>
            <a:off x="4175956" y="2863961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225768" y="3645013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ru-RU" dirty="0"/>
          </a:p>
        </p:txBody>
      </p:sp>
      <p:sp>
        <p:nvSpPr>
          <p:cNvPr id="30" name="Овал 29"/>
          <p:cNvSpPr/>
          <p:nvPr/>
        </p:nvSpPr>
        <p:spPr>
          <a:xfrm>
            <a:off x="225768" y="4444666"/>
            <a:ext cx="360040" cy="36004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05788" y="5490031"/>
            <a:ext cx="8482789" cy="46682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5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Товара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вас нет. Претензии выставлять некому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8596" y="6072206"/>
            <a:ext cx="6587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PayPal 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крупнейшая дебетовая электронная платёжная система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Аналоги в РФ: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Яндекс.Деньги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WebMoney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19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857233"/>
            <a:ext cx="79296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Кликфрод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(от англ.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сlick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fraud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 — один из видов сетевого мошенничества, представляющий собой обманные клики на рекламную ссылку лицом, не заинтересованным в рекламном объявлении. Может осуществляться с помощью автоматизированных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скриптов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или программ, имитирующих клик пользователя по рекламным объявлениям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Pay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per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click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7200"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Кликджекинг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(от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с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lickjacking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механизм обмана пользователей интернета, при котором злоумышленник может получить доступ к конфиденциальной информации или даже получить доступ к компьютеру пользователя, заманив его на внешне безобидную страницу или внедрив вредоносный код на безопасную страницу.</a:t>
            </a:r>
          </a:p>
          <a:p>
            <a:pPr indent="45720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00232" y="428604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Терминология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0232" y="428604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кликфрода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: скругленные углы 1"/>
          <p:cNvSpPr/>
          <p:nvPr/>
        </p:nvSpPr>
        <p:spPr>
          <a:xfrm>
            <a:off x="251520" y="2420888"/>
            <a:ext cx="2520280" cy="1368152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технические клики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2857488" y="4357694"/>
            <a:ext cx="3240360" cy="1368152"/>
          </a:xfrm>
          <a:prstGeom prst="roundRect">
            <a:avLst/>
          </a:prstGeom>
          <a:solidFill>
            <a:srgbClr val="9966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клики со стороны недобросовестных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веб-мастеров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6228184" y="2420888"/>
            <a:ext cx="2520280" cy="1368152"/>
          </a:xfrm>
          <a:prstGeom prst="roundRect">
            <a:avLst/>
          </a:prstGeom>
          <a:solidFill>
            <a:srgbClr val="009999"/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клики конкурентов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3311860" y="2420888"/>
            <a:ext cx="2520280" cy="1368152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клики рекламодателей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0232" y="428604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Терминология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1214422"/>
            <a:ext cx="74295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PAMM-счета (от англ.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Percent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Allocation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Module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модуль управления процентным распределением) – специфичный механизм функционирования торгового счёта, технически упрощающий процесс передачи средств на торговом счёте в доверительное управление выбранному доверенному управляющему для проведения операций на финансовых рынках.   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finteks.ru/wp-content/uploads/2014/11/pamm-inves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7686" y="4000504"/>
            <a:ext cx="4093947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14536" y="1430980"/>
            <a:ext cx="7114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Хайп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(англ.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HYIP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High yield investment program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–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 высокодоходная  инвестиционная программа, капитал которой формируется из взносов пользователей сети Интернет.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2976" y="285728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Терминология</a:t>
            </a:r>
          </a:p>
        </p:txBody>
      </p:sp>
      <p:pic>
        <p:nvPicPr>
          <p:cNvPr id="2050" name="Picture 2" descr="http://svrv.xyz/uploads/posts/2016-01/1453849151_screenshot_1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296" y="3135784"/>
            <a:ext cx="3810000" cy="24955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lifewatch.ru/wp-content/uploads/2013/04/hyip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134327"/>
            <a:ext cx="4078932" cy="24346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kubelance.ru/uploads/posts/2013-12/1387468261_screenshot-3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6984" y="4274245"/>
            <a:ext cx="3575946" cy="24932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investgoldlion.ru/images/hyip_mon/fresh-invest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25256" y="4274245"/>
            <a:ext cx="3342788" cy="24932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29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Основные общие признаки указывающие на риски финансового мошенничества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1142984"/>
            <a:ext cx="80010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вознаграждение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существенно превышает деловую практику по данному типу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сделок;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технологий «социальной инженерии» и манипулирование такими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интересами как жадность, желание быстро разбогатеть,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зависть;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предложение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решить все финансовые проблемы в короткий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срок;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первоначальных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выплат;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анонимность контрагента;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мгновенного принятия сложного финансового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решения;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несоответствие складывающейся ситуации стандартной схеме;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наличие указания на эксклюзивный,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кастомизированный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характер предложения.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285728"/>
            <a:ext cx="6858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мошенничества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способы минимизации рисков</a:t>
            </a:r>
          </a:p>
        </p:txBody>
      </p:sp>
      <p:sp>
        <p:nvSpPr>
          <p:cNvPr id="5" name="Скругленный прямоугольник 22"/>
          <p:cNvSpPr/>
          <p:nvPr/>
        </p:nvSpPr>
        <p:spPr>
          <a:xfrm>
            <a:off x="583804" y="3788253"/>
            <a:ext cx="3196108" cy="1496499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Хайп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: усеченные верхние углы 7"/>
          <p:cNvSpPr/>
          <p:nvPr/>
        </p:nvSpPr>
        <p:spPr>
          <a:xfrm>
            <a:off x="593304" y="1656184"/>
            <a:ext cx="3186608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Кибермошенничество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: усеченные верхние углы 8"/>
          <p:cNvSpPr/>
          <p:nvPr/>
        </p:nvSpPr>
        <p:spPr>
          <a:xfrm>
            <a:off x="4427984" y="1656184"/>
            <a:ext cx="4310834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Способы минимизации рисков</a:t>
            </a:r>
          </a:p>
        </p:txBody>
      </p:sp>
      <p:sp>
        <p:nvSpPr>
          <p:cNvPr id="12" name="Скругленный прямоугольник 22"/>
          <p:cNvSpPr/>
          <p:nvPr/>
        </p:nvSpPr>
        <p:spPr>
          <a:xfrm>
            <a:off x="4429124" y="2786058"/>
            <a:ext cx="4310834" cy="3479918"/>
          </a:xfrm>
          <a:prstGeom prst="roundRect">
            <a:avLst>
              <a:gd name="adj" fmla="val 2847"/>
            </a:avLst>
          </a:prstGeom>
          <a:solidFill>
            <a:srgbClr val="8CA73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«тестовый режим» участия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хайп-проекте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анализировать информацию сайтов-мониторингов и форумов, освещающих состояние дел по интересующему вас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хайп-проекту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распределять денежные средства между несколькими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хайп-проектами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инвестировать заемные средства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инвестировать «последние деньги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139952" y="1508660"/>
            <a:ext cx="0" cy="5088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82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428604"/>
            <a:ext cx="5143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Современные тенденции в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кибермошенничестве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2285992"/>
            <a:ext cx="77867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Социальное манипулирование (социальная инженерия) это метод управления действиями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человека, основанный на использовании его слабостей и индивидуальных особенностей.</a:t>
            </a:r>
          </a:p>
          <a:p>
            <a:pPr indent="3429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Техническая и технологическая инфраструктура используется только для обеспечения контакта.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285728"/>
            <a:ext cx="6858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мошенничества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способы минимизации рисков</a:t>
            </a:r>
          </a:p>
        </p:txBody>
      </p:sp>
      <p:sp>
        <p:nvSpPr>
          <p:cNvPr id="5" name="Скругленный прямоугольник 22"/>
          <p:cNvSpPr/>
          <p:nvPr/>
        </p:nvSpPr>
        <p:spPr>
          <a:xfrm>
            <a:off x="611560" y="3140969"/>
            <a:ext cx="3744416" cy="720080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Сетевые домушники</a:t>
            </a:r>
          </a:p>
        </p:txBody>
      </p:sp>
      <p:sp>
        <p:nvSpPr>
          <p:cNvPr id="6" name="Скругленный прямоугольник 22"/>
          <p:cNvSpPr/>
          <p:nvPr/>
        </p:nvSpPr>
        <p:spPr>
          <a:xfrm>
            <a:off x="611560" y="4099956"/>
            <a:ext cx="3744416" cy="720080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342900"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Интернет-угонщики</a:t>
            </a:r>
          </a:p>
        </p:txBody>
      </p:sp>
      <p:sp>
        <p:nvSpPr>
          <p:cNvPr id="7" name="Скругленный прямоугольник 22"/>
          <p:cNvSpPr/>
          <p:nvPr/>
        </p:nvSpPr>
        <p:spPr>
          <a:xfrm>
            <a:off x="621452" y="5058943"/>
            <a:ext cx="3734524" cy="720080"/>
          </a:xfrm>
          <a:prstGeom prst="round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Сетевые грабители</a:t>
            </a:r>
          </a:p>
        </p:txBody>
      </p:sp>
      <p:sp>
        <p:nvSpPr>
          <p:cNvPr id="8" name="Прямоугольник: усеченные верхние углы 7"/>
          <p:cNvSpPr/>
          <p:nvPr/>
        </p:nvSpPr>
        <p:spPr>
          <a:xfrm>
            <a:off x="611560" y="2056324"/>
            <a:ext cx="3744416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IV.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Мошенничество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в социальных сетях</a:t>
            </a:r>
          </a:p>
        </p:txBody>
      </p:sp>
      <p:sp>
        <p:nvSpPr>
          <p:cNvPr id="9" name="Прямоугольник: усеченные верхние углы 8"/>
          <p:cNvSpPr/>
          <p:nvPr/>
        </p:nvSpPr>
        <p:spPr>
          <a:xfrm>
            <a:off x="4932041" y="2074208"/>
            <a:ext cx="3807932" cy="668992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Способы минимизации рисков</a:t>
            </a:r>
          </a:p>
        </p:txBody>
      </p:sp>
      <p:sp>
        <p:nvSpPr>
          <p:cNvPr id="12" name="Скругленный прямоугольник 22"/>
          <p:cNvSpPr/>
          <p:nvPr/>
        </p:nvSpPr>
        <p:spPr>
          <a:xfrm>
            <a:off x="4929190" y="3000372"/>
            <a:ext cx="3857652" cy="3286148"/>
          </a:xfrm>
          <a:prstGeom prst="roundRect">
            <a:avLst>
              <a:gd name="adj" fmla="val 2847"/>
            </a:avLst>
          </a:prstGeom>
          <a:solidFill>
            <a:srgbClr val="8CA737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проявлять должную осмотрительность при выкладывании в сеть личных данных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ограничить доступ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незнакомых людей к информации, потенциально интересной для мошенников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публиковать «горячую» информацию, находясь в отпуске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644009" y="1916832"/>
            <a:ext cx="0" cy="4176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38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332656"/>
            <a:ext cx="5143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Другие виды финансового мошенничества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230090"/>
              </p:ext>
            </p:extLst>
          </p:nvPr>
        </p:nvGraphicFramePr>
        <p:xfrm>
          <a:off x="785786" y="1571612"/>
          <a:ext cx="8072494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46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87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>
                          <a:latin typeface="Times New Roman" pitchFamily="18" charset="0"/>
                          <a:cs typeface="Times New Roman" pitchFamily="18" charset="0"/>
                        </a:rPr>
                        <a:t>Финансовое мошенничество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>
                          <a:latin typeface="Times New Roman" pitchFamily="18" charset="0"/>
                          <a:cs typeface="Times New Roman" pitchFamily="18" charset="0"/>
                        </a:rPr>
                        <a:t>Способы минимизации рисков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 обмен валюты</a:t>
                      </a:r>
                      <a:endParaRPr lang="ru-RU" sz="18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овершать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валютно-обменные операции в банках;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минимизировать данные операции в обменных пунктах;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быть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внимательным, так как к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урс может быть указан без учета комиссии, либо выгодным он является исключительно при обмене очень больших сумм;</a:t>
                      </a:r>
                    </a:p>
                    <a:p>
                      <a:pPr marL="0" indent="-285750">
                        <a:buFontTx/>
                        <a:buChar char="-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всегда пересчитывать</a:t>
                      </a:r>
                      <a:r>
                        <a:rPr lang="ru-R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денежную сумму.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нелегальные кредиты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изучить официальную информацию о компании (реквизиты, юридический и фактический адрес) ;</a:t>
                      </a:r>
                    </a:p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проверить наличие информации о финансовой компании на сайте надзорного органа – ЦБ РФ;</a:t>
                      </a:r>
                    </a:p>
                    <a:p>
                      <a:pPr marL="0" indent="0" algn="just" defTabSz="914400" rtl="0" eaLnBrk="1" latinLnBrk="0" hangingPunct="1">
                        <a:buNone/>
                      </a:pPr>
                      <a:r>
                        <a:rPr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посмотреть отзывы о компании в независимых </a:t>
                      </a:r>
                      <a:r>
                        <a:rPr lang="ru-RU" sz="18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блогах</a:t>
                      </a:r>
                      <a:r>
                        <a:rPr lang="ru-RU" sz="18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социальных сетях.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0232" y="428604"/>
            <a:ext cx="5143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V.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Другие виды финансового мошенничества</a:t>
            </a:r>
          </a:p>
        </p:txBody>
      </p:sp>
      <p:sp>
        <p:nvSpPr>
          <p:cNvPr id="2" name="Прямоугольник: скругленные углы 1"/>
          <p:cNvSpPr/>
          <p:nvPr/>
        </p:nvSpPr>
        <p:spPr>
          <a:xfrm>
            <a:off x="251520" y="2420888"/>
            <a:ext cx="2520280" cy="1368152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брачные аферы</a:t>
            </a:r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1115616" y="4437112"/>
            <a:ext cx="3240360" cy="1368152"/>
          </a:xfrm>
          <a:prstGeom prst="roundRect">
            <a:avLst/>
          </a:prstGeom>
          <a:solidFill>
            <a:srgbClr val="996600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 махинации с арендой/покупкой недвижимости или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автомобилей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6228184" y="2420888"/>
            <a:ext cx="2520280" cy="1368152"/>
          </a:xfrm>
          <a:prstGeom prst="roundRect">
            <a:avLst/>
          </a:prstGeom>
          <a:solidFill>
            <a:srgbClr val="009999"/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раздолжнители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4716016" y="4437112"/>
            <a:ext cx="3240360" cy="1368152"/>
          </a:xfrm>
          <a:prstGeom prst="roundRect">
            <a:avLst/>
          </a:prstGeom>
          <a:solidFill>
            <a:srgbClr val="993300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чужих паспортов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сомнительных сделок</a:t>
            </a:r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3311860" y="2420888"/>
            <a:ext cx="2520280" cy="1368152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нелегальные азартные игры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1928802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Уголовное законодательство многих зарубежных стран имеет специальные нормы, посвященные уголовной ответственности за мошенничество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14480" y="357166"/>
            <a:ext cx="61613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Современный опыт законодательной борьбы с финансовым мошенничеством</a:t>
            </a:r>
          </a:p>
        </p:txBody>
      </p:sp>
      <p:pic>
        <p:nvPicPr>
          <p:cNvPr id="5" name="Picture 4" descr="http://studproject.com/studpics/germanskiyflag15101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43042" y="3357562"/>
            <a:ext cx="2030458" cy="128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kapterka.com.ua/image/cache/data/1flag/netherlands-flag-60-max-500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8" y="3357562"/>
            <a:ext cx="2071702" cy="125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://to-name.ru/images/historical-events/flag-franci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1604" y="5214950"/>
            <a:ext cx="2043013" cy="105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o-planete.ru/wp-content/uploads/2013/03/%D1%84%D0%BB%D0%B0%D0%B3-%D0%A1%D0%A8%D0%90-.gi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8" y="5214950"/>
            <a:ext cx="2071702" cy="1143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c.weare1.info/russia-flag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357166"/>
            <a:ext cx="1694067" cy="108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8" y="1785935"/>
            <a:ext cx="8545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algn="just"/>
            <a:r>
              <a:rPr lang="ru-RU" sz="2400" dirty="0">
                <a:latin typeface="Times New Roman" panose="02020603050405020304" pitchFamily="18" charset="0"/>
                <a:cs typeface="Times New Roman" pitchFamily="18" charset="0"/>
              </a:rPr>
              <a:t>Особенностью российского законодательства является то, что в нем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нет специальных норм по противодействию финансовому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мошенничеству.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501008"/>
            <a:ext cx="8545418" cy="5755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Статья 159 УК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РФ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Мошенничество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9" y="4149080"/>
            <a:ext cx="1830410" cy="86409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Штраф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69551" y="4149080"/>
            <a:ext cx="3312368" cy="86409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>исправительные  работы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>принудительные работами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653927" y="4149080"/>
            <a:ext cx="3215020" cy="864096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>ограничение свободы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>арест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>лишение свободы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5106075"/>
            <a:ext cx="2175105" cy="86409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>один </a:t>
            </a:r>
            <a:b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>или группой лиц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57583" y="5106075"/>
            <a:ext cx="2664295" cy="86409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>с использованием служебного положения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332566" y="5106075"/>
            <a:ext cx="3536381" cy="86409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itchFamily="18" charset="0"/>
              </a:rPr>
              <a:t>мошенничество с недвижимостью и в сфере предпринимательской деятельности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768380" y="207736"/>
            <a:ext cx="61613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Современный опыт законодательной борьбы с финансовым мошенничеством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8380" y="207736"/>
            <a:ext cx="61613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Современный опыт законодательной борьбы с финансовым мошенничеством</a:t>
            </a:r>
          </a:p>
        </p:txBody>
      </p:sp>
      <p:pic>
        <p:nvPicPr>
          <p:cNvPr id="3" name="Picture 2" descr="http://www.c.weare1.info/russia-flag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357166"/>
            <a:ext cx="1694067" cy="108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71604" y="2143116"/>
            <a:ext cx="5715040" cy="5755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Статья 159.1 УК РФ Мошенничество в сфере кредитования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71604" y="2928934"/>
            <a:ext cx="5715040" cy="5755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Статья 159.2 УК РФ Мошенничество при получении выплат</a:t>
            </a:r>
          </a:p>
          <a:p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71604" y="3786190"/>
            <a:ext cx="5715040" cy="5755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Статья 159.3 УК РФ Мошенничество с использованием платежных карт</a:t>
            </a:r>
          </a:p>
          <a:p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4572008"/>
            <a:ext cx="5715040" cy="5755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Статья 159.5 УК РФ Мошенничество в сфере страхования 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71604" y="5357826"/>
            <a:ext cx="5715040" cy="5755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Статья 159.6 УК РФ Мошенничество в сфере компьютерной информации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8380" y="207736"/>
            <a:ext cx="61613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Современное состояние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законодательной борьбы с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киберпреступлениями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www.c.weare1.info/russia-flag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357166"/>
            <a:ext cx="1694067" cy="108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00034" y="2793751"/>
            <a:ext cx="8429684" cy="1573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Статья 272 УК РФ.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Неправомерный доступ к компьютерной информации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48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21429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Поведенческие стереотипы потерпевших от финансовых мошенничеств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(I)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214422"/>
            <a:ext cx="82868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нацеленность на высокий гарантированный доход, несоразмерный объему  инвестиций или затратами труда;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неадекватно высокий уровень доверия к контрагентам, граничащий с наивностью;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отсутствие критического взгляда на фактическое состояние ситуации;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нарушение регламента пользования финансовыми инструментами;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невнимательность при осуществлении транзакций с банкоматами или с использованием программных продуктов;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низкая финансовая грамотность;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нежелание  погружаться в детали сделки или читать условия договора в полном объеме;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21429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Поведенческие стереотипы потерпевших от финансовых мошенничеств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(II)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500174"/>
            <a:ext cx="8286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отказ от советов и консультаций профессиональных юристов и экономистов при оценке и заключении сделки;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готовность к принятию быстрых необдуманных финансовых решений;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игнорирование предупреждений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дисклеймеров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контролирующих и правоохранительных органов;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потеря бдительности при взаимодействии с незнакомыми или малознакомыми контрагентами;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технологическая отсталость в условиях современных финансовых взаимодействий;</a:t>
            </a:r>
          </a:p>
          <a:p>
            <a:pPr indent="457200" algn="just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высокая готовность к риску, зачастую на грани «русской рулетки».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428604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Финансовое мошенничество</a:t>
            </a:r>
          </a:p>
        </p:txBody>
      </p:sp>
      <p:sp>
        <p:nvSpPr>
          <p:cNvPr id="4" name="Прямоугольник: скругленные углы 3"/>
          <p:cNvSpPr/>
          <p:nvPr/>
        </p:nvSpPr>
        <p:spPr>
          <a:xfrm>
            <a:off x="611560" y="2062134"/>
            <a:ext cx="3384376" cy="3095058"/>
          </a:xfrm>
          <a:prstGeom prst="roundRect">
            <a:avLst>
              <a:gd name="adj" fmla="val 59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Мошенничество 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«хищение чужого имущества или приобретение права на чужое имущества путем обмана или злоупотребления доверием»</a:t>
            </a:r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5303668" y="2062133"/>
            <a:ext cx="3384376" cy="3095059"/>
          </a:xfrm>
          <a:prstGeom prst="roundRect">
            <a:avLst>
              <a:gd name="adj" fmla="val 622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Финансовое </a:t>
            </a:r>
            <a: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мошенничество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совершение противоправных действий в сфере денежного обращения путем обмана, злоупотребления доверием и других манипуляций с целью незаконного обогащения.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98990" y="1884796"/>
            <a:ext cx="1830410" cy="3546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Статья 159 УК РФ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571612"/>
            <a:ext cx="77153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преступлений, совершенных в форме мошенничества (статьи 159 – 159.6 УК РФ) по итогам 2016 года увеличилось на 4,2 % и составило 208 926 преступлений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500430" y="571480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Статистика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3714752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Ущерб от данного вида преступлений за первое полугодие 2016 г. составил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232,8 млрд. рублей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что на 22,8 % больше аналогичного показателя 2015 года.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72198" y="6143644"/>
            <a:ext cx="26432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Портал правовой статистики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0430" y="571480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Статистика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714488"/>
            <a:ext cx="75009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году в России было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зафиксировано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213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случаев утечки конфиденциальной информации и персональных данных, что на 80 % больше, чем в 2015 году.</a:t>
            </a:r>
          </a:p>
          <a:p>
            <a:pPr indent="457200" algn="just"/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Всего в мире зарегистрировано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1556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подобных случаев в 2016 году, что в 85,6 % связано с кражей персональных данных.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29454" y="5929330"/>
            <a:ext cx="128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InfoWatch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3563</TotalTime>
  <Words>2172</Words>
  <Application>Microsoft Office PowerPoint</Application>
  <PresentationFormat>Экран (4:3)</PresentationFormat>
  <Paragraphs>312</Paragraphs>
  <Slides>48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4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Мошенничество с PayPal*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Суровушкина Екатерина Николаевна</dc:creator>
  <cp:lastModifiedBy>Татьяна Копылова</cp:lastModifiedBy>
  <cp:revision>399</cp:revision>
  <dcterms:created xsi:type="dcterms:W3CDTF">2016-02-25T11:41:37Z</dcterms:created>
  <dcterms:modified xsi:type="dcterms:W3CDTF">2018-11-27T11:01:17Z</dcterms:modified>
</cp:coreProperties>
</file>