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79" r:id="rId2"/>
    <p:sldId id="320" r:id="rId3"/>
    <p:sldId id="315" r:id="rId4"/>
    <p:sldId id="333" r:id="rId5"/>
    <p:sldId id="363" r:id="rId6"/>
    <p:sldId id="348" r:id="rId7"/>
    <p:sldId id="349" r:id="rId8"/>
    <p:sldId id="351" r:id="rId9"/>
    <p:sldId id="353" r:id="rId10"/>
    <p:sldId id="355" r:id="rId11"/>
    <p:sldId id="390" r:id="rId12"/>
    <p:sldId id="291" r:id="rId13"/>
    <p:sldId id="361" r:id="rId14"/>
    <p:sldId id="296" r:id="rId15"/>
    <p:sldId id="376" r:id="rId16"/>
    <p:sldId id="386" r:id="rId17"/>
    <p:sldId id="294" r:id="rId18"/>
    <p:sldId id="389" r:id="rId19"/>
    <p:sldId id="300" r:id="rId20"/>
    <p:sldId id="301" r:id="rId21"/>
    <p:sldId id="299" r:id="rId22"/>
    <p:sldId id="298" r:id="rId23"/>
    <p:sldId id="278" r:id="rId24"/>
    <p:sldId id="31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CC66"/>
    <a:srgbClr val="F7F1A7"/>
    <a:srgbClr val="D15C05"/>
    <a:srgbClr val="9966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Лист2!$A$3:$A$6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Лист2!$B$3:$B$6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1.5</c:v>
                </c:pt>
                <c:pt idx="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420800"/>
        <c:axId val="185541376"/>
      </c:lineChart>
      <c:catAx>
        <c:axId val="185420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5541376"/>
        <c:crosses val="autoZero"/>
        <c:auto val="1"/>
        <c:lblAlgn val="ctr"/>
        <c:lblOffset val="100"/>
        <c:noMultiLvlLbl val="0"/>
      </c:catAx>
      <c:valAx>
        <c:axId val="1855413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542080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Лист2!$A$3:$A$6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Лист2!$B$3:$B$6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1.5</c:v>
                </c:pt>
                <c:pt idx="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104064"/>
        <c:axId val="186176640"/>
      </c:lineChart>
      <c:catAx>
        <c:axId val="186104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6176640"/>
        <c:crosses val="autoZero"/>
        <c:auto val="1"/>
        <c:lblAlgn val="ctr"/>
        <c:lblOffset val="100"/>
        <c:noMultiLvlLbl val="0"/>
      </c:catAx>
      <c:valAx>
        <c:axId val="1861766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610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Лист2!$A$3:$A$6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Лист2!$B$3:$B$6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1.5</c:v>
                </c:pt>
                <c:pt idx="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8308608"/>
        <c:axId val="218310528"/>
      </c:lineChart>
      <c:catAx>
        <c:axId val="2183086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8310528"/>
        <c:crosses val="autoZero"/>
        <c:auto val="1"/>
        <c:lblAlgn val="ctr"/>
        <c:lblOffset val="100"/>
        <c:noMultiLvlLbl val="0"/>
      </c:catAx>
      <c:valAx>
        <c:axId val="218310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830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Лист2!$A$3:$A$6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Лист2!$B$3:$B$6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1.5</c:v>
                </c:pt>
                <c:pt idx="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216000"/>
        <c:axId val="223217920"/>
      </c:lineChart>
      <c:catAx>
        <c:axId val="2232160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3217920"/>
        <c:crosses val="autoZero"/>
        <c:auto val="1"/>
        <c:lblAlgn val="ctr"/>
        <c:lblOffset val="100"/>
        <c:noMultiLvlLbl val="0"/>
      </c:catAx>
      <c:valAx>
        <c:axId val="2232179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23216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Лист2!$A$3:$A$6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Лист2!$B$3:$B$6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1.5</c:v>
                </c:pt>
                <c:pt idx="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450944"/>
        <c:axId val="236452864"/>
      </c:lineChart>
      <c:catAx>
        <c:axId val="236450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6452864"/>
        <c:crosses val="autoZero"/>
        <c:auto val="1"/>
        <c:lblAlgn val="ctr"/>
        <c:lblOffset val="100"/>
        <c:noMultiLvlLbl val="0"/>
      </c:catAx>
      <c:valAx>
        <c:axId val="2364528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6450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7FFE3E-3DE0-4C92-87ED-AFF7A0E149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87BF3B-7747-4DDD-91D8-28B3755B107A}">
      <dgm:prSet phldrT="[Текст]"/>
      <dgm:spPr>
        <a:solidFill>
          <a:srgbClr val="FF0000"/>
        </a:solidFill>
      </dgm:spPr>
      <dgm:t>
        <a:bodyPr/>
        <a:lstStyle/>
        <a:p>
          <a:pPr algn="ctr"/>
          <a:r>
            <a:rPr lang="ru-RU" dirty="0"/>
            <a:t>Постоянное привлечение денежных средств</a:t>
          </a:r>
        </a:p>
      </dgm:t>
    </dgm:pt>
    <dgm:pt modelId="{D57CB888-71A7-41E3-AE16-1D8769E2A62F}" type="parTrans" cxnId="{2AFCC96F-1894-4779-B34D-E6D52C7312D9}">
      <dgm:prSet/>
      <dgm:spPr/>
      <dgm:t>
        <a:bodyPr/>
        <a:lstStyle/>
        <a:p>
          <a:endParaRPr lang="ru-RU"/>
        </a:p>
      </dgm:t>
    </dgm:pt>
    <dgm:pt modelId="{935898E8-FD38-483A-A73C-A8D3889D4922}" type="sibTrans" cxnId="{2AFCC96F-1894-4779-B34D-E6D52C7312D9}">
      <dgm:prSet/>
      <dgm:spPr/>
      <dgm:t>
        <a:bodyPr/>
        <a:lstStyle/>
        <a:p>
          <a:endParaRPr lang="ru-RU"/>
        </a:p>
      </dgm:t>
    </dgm:pt>
    <dgm:pt modelId="{6F81CF9D-DFA9-4BBA-93BF-0040CE17F464}">
      <dgm:prSet phldrT="[Текст]"/>
      <dgm:spPr>
        <a:solidFill>
          <a:srgbClr val="996600"/>
        </a:solidFill>
      </dgm:spPr>
      <dgm:t>
        <a:bodyPr/>
        <a:lstStyle/>
        <a:p>
          <a:pPr algn="ctr"/>
          <a:r>
            <a:rPr lang="ru-RU" dirty="0"/>
            <a:t>Доход есть пока существует приток денег</a:t>
          </a:r>
        </a:p>
      </dgm:t>
    </dgm:pt>
    <dgm:pt modelId="{5BDC3615-2C9C-4C37-9BD6-58AB2F71445B}" type="parTrans" cxnId="{86131BC0-B8D1-4DE5-AF28-44E21625D180}">
      <dgm:prSet/>
      <dgm:spPr/>
      <dgm:t>
        <a:bodyPr/>
        <a:lstStyle/>
        <a:p>
          <a:endParaRPr lang="ru-RU"/>
        </a:p>
      </dgm:t>
    </dgm:pt>
    <dgm:pt modelId="{BC7A720F-94A4-46D0-B05B-C5B8F1334781}" type="sibTrans" cxnId="{86131BC0-B8D1-4DE5-AF28-44E21625D180}">
      <dgm:prSet/>
      <dgm:spPr/>
      <dgm:t>
        <a:bodyPr/>
        <a:lstStyle/>
        <a:p>
          <a:endParaRPr lang="ru-RU"/>
        </a:p>
      </dgm:t>
    </dgm:pt>
    <dgm:pt modelId="{1DF9CB69-3EB4-4ED3-9590-02ED0201CDFE}">
      <dgm:prSet phldrT="[Текст]"/>
      <dgm:spPr/>
      <dgm:t>
        <a:bodyPr/>
        <a:lstStyle/>
        <a:p>
          <a:pPr marL="0" indent="457200"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   Доход 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организаторов пирамиды и выплаты инвестиционного дохода участникам формируется до тех пор пока существует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приток от новых участников</a:t>
          </a:r>
          <a:endParaRPr lang="ru-RU" dirty="0"/>
        </a:p>
      </dgm:t>
    </dgm:pt>
    <dgm:pt modelId="{0C920281-3848-4606-A4B6-9395B21E6678}" type="parTrans" cxnId="{6A28AAA2-2933-422E-9243-05B8E9DF466A}">
      <dgm:prSet/>
      <dgm:spPr/>
      <dgm:t>
        <a:bodyPr/>
        <a:lstStyle/>
        <a:p>
          <a:endParaRPr lang="ru-RU"/>
        </a:p>
      </dgm:t>
    </dgm:pt>
    <dgm:pt modelId="{774C55E0-3B70-4ECE-99D7-033FD8E21D31}" type="sibTrans" cxnId="{6A28AAA2-2933-422E-9243-05B8E9DF466A}">
      <dgm:prSet/>
      <dgm:spPr/>
      <dgm:t>
        <a:bodyPr/>
        <a:lstStyle/>
        <a:p>
          <a:endParaRPr lang="ru-RU"/>
        </a:p>
      </dgm:t>
    </dgm:pt>
    <dgm:pt modelId="{77B9484F-B37B-49E1-8E28-445680DDFB1E}">
      <dgm:prSet phldrT="[Текст]"/>
      <dgm:spPr>
        <a:solidFill>
          <a:srgbClr val="993366"/>
        </a:solidFill>
      </dgm:spPr>
      <dgm:t>
        <a:bodyPr/>
        <a:lstStyle/>
        <a:p>
          <a:pPr algn="ctr"/>
          <a:r>
            <a:rPr lang="ru-RU" dirty="0" smtClean="0"/>
            <a:t>Стимулирование притока денег </a:t>
          </a:r>
          <a:r>
            <a:rPr lang="ru-RU" dirty="0"/>
            <a:t>из взносов новых участников</a:t>
          </a:r>
        </a:p>
      </dgm:t>
    </dgm:pt>
    <dgm:pt modelId="{CB74610F-5CCA-441A-A839-7E42CAB0D2BF}" type="parTrans" cxnId="{709372CE-BDD3-48E1-B389-1A8C092A6653}">
      <dgm:prSet/>
      <dgm:spPr/>
      <dgm:t>
        <a:bodyPr/>
        <a:lstStyle/>
        <a:p>
          <a:endParaRPr lang="ru-RU"/>
        </a:p>
      </dgm:t>
    </dgm:pt>
    <dgm:pt modelId="{7DA18839-31D3-4CAB-9D5B-8CD4ECB62558}" type="sibTrans" cxnId="{709372CE-BDD3-48E1-B389-1A8C092A6653}">
      <dgm:prSet/>
      <dgm:spPr/>
      <dgm:t>
        <a:bodyPr/>
        <a:lstStyle/>
        <a:p>
          <a:endParaRPr lang="ru-RU"/>
        </a:p>
      </dgm:t>
    </dgm:pt>
    <dgm:pt modelId="{2D314498-FBD4-46AA-BFB8-4846521CC9EE}">
      <dgm:prSet phldrT="[Текст]"/>
      <dgm:spPr/>
      <dgm:t>
        <a:bodyPr/>
        <a:lstStyle/>
        <a:p>
          <a:pPr marL="228600" indent="0" algn="l"/>
          <a:endParaRPr lang="ru-RU" sz="2000" dirty="0"/>
        </a:p>
      </dgm:t>
    </dgm:pt>
    <dgm:pt modelId="{4272CC8F-3996-43D7-A503-366A062AF64A}" type="parTrans" cxnId="{055408E0-DFBE-4A78-9968-A6F155FBF144}">
      <dgm:prSet/>
      <dgm:spPr/>
      <dgm:t>
        <a:bodyPr/>
        <a:lstStyle/>
        <a:p>
          <a:endParaRPr lang="ru-RU"/>
        </a:p>
      </dgm:t>
    </dgm:pt>
    <dgm:pt modelId="{33230371-0C69-40F7-91A8-B6FEC4819213}" type="sibTrans" cxnId="{055408E0-DFBE-4A78-9968-A6F155FBF144}">
      <dgm:prSet/>
      <dgm:spPr/>
      <dgm:t>
        <a:bodyPr/>
        <a:lstStyle/>
        <a:p>
          <a:endParaRPr lang="ru-RU"/>
        </a:p>
      </dgm:t>
    </dgm:pt>
    <dgm:pt modelId="{A67CE7DB-BF77-4931-9F2F-B0AACDBC05B1}">
      <dgm:prSet phldrT="[Текст]"/>
      <dgm:spPr/>
      <dgm:t>
        <a:bodyPr/>
        <a:lstStyle/>
        <a:p>
          <a:pPr marL="228600" indent="0" algn="l"/>
          <a:endParaRPr lang="ru-RU" dirty="0"/>
        </a:p>
      </dgm:t>
    </dgm:pt>
    <dgm:pt modelId="{38B07808-31FC-441C-BE22-4D4C1970BF41}" type="parTrans" cxnId="{64738B85-0BFC-4F90-B380-8AF87CCAC60B}">
      <dgm:prSet/>
      <dgm:spPr/>
      <dgm:t>
        <a:bodyPr/>
        <a:lstStyle/>
        <a:p>
          <a:endParaRPr lang="ru-RU"/>
        </a:p>
      </dgm:t>
    </dgm:pt>
    <dgm:pt modelId="{BCB0E010-5AC4-487A-B8C3-2C83F9B3E27F}" type="sibTrans" cxnId="{64738B85-0BFC-4F90-B380-8AF87CCAC60B}">
      <dgm:prSet/>
      <dgm:spPr/>
      <dgm:t>
        <a:bodyPr/>
        <a:lstStyle/>
        <a:p>
          <a:endParaRPr lang="ru-RU"/>
        </a:p>
      </dgm:t>
    </dgm:pt>
    <dgm:pt modelId="{4C743877-BC3E-4310-AEB0-BB66A731B277}">
      <dgm:prSet phldrT="[Текст]"/>
      <dgm:spPr/>
      <dgm:t>
        <a:bodyPr/>
        <a:lstStyle/>
        <a:p>
          <a:pPr marL="0" indent="457200"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   В 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многоуровневых пирамидах привлечение участников стимулируется денежными выплатами из взносов новых участников</a:t>
          </a:r>
          <a:endParaRPr lang="ru-RU" dirty="0"/>
        </a:p>
      </dgm:t>
    </dgm:pt>
    <dgm:pt modelId="{40CEBF8A-90F3-452A-AF1F-4A6597433FFE}" type="parTrans" cxnId="{B7AB0160-4E4C-4593-A83C-B9E904AEB286}">
      <dgm:prSet/>
      <dgm:spPr/>
      <dgm:t>
        <a:bodyPr/>
        <a:lstStyle/>
        <a:p>
          <a:endParaRPr lang="ru-RU"/>
        </a:p>
      </dgm:t>
    </dgm:pt>
    <dgm:pt modelId="{30E2F90A-CD7B-4256-A051-004D9F5FDA30}" type="sibTrans" cxnId="{B7AB0160-4E4C-4593-A83C-B9E904AEB286}">
      <dgm:prSet/>
      <dgm:spPr/>
      <dgm:t>
        <a:bodyPr/>
        <a:lstStyle/>
        <a:p>
          <a:endParaRPr lang="ru-RU"/>
        </a:p>
      </dgm:t>
    </dgm:pt>
    <dgm:pt modelId="{344A2B20-31FF-433B-A3F3-E36E2A2C3636}">
      <dgm:prSet phldrT="[Текст]" custT="1"/>
      <dgm:spPr/>
      <dgm:t>
        <a:bodyPr/>
        <a:lstStyle/>
        <a:p>
          <a:pPr marL="0" indent="457200" algn="just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  Финансовая пирамида – это социально-экономическая система, основывающаяся на постоянном привлечении денежных средств участников под обещания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нерыночно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высокой доходности, без реальной деловой цели инвестирования</a:t>
          </a:r>
          <a:endParaRPr lang="ru-RU" sz="2000" dirty="0"/>
        </a:p>
      </dgm:t>
    </dgm:pt>
    <dgm:pt modelId="{F9113F27-58F5-45FD-BB5D-CBAD7A478C07}" type="parTrans" cxnId="{AB7E82FB-C8D3-4F5F-A2D4-B8DF97D9E5DE}">
      <dgm:prSet/>
      <dgm:spPr/>
      <dgm:t>
        <a:bodyPr/>
        <a:lstStyle/>
        <a:p>
          <a:endParaRPr lang="ru-RU"/>
        </a:p>
      </dgm:t>
    </dgm:pt>
    <dgm:pt modelId="{F57C0C1C-A434-41A8-B081-A74E5EA19DFD}" type="sibTrans" cxnId="{AB7E82FB-C8D3-4F5F-A2D4-B8DF97D9E5DE}">
      <dgm:prSet/>
      <dgm:spPr/>
      <dgm:t>
        <a:bodyPr/>
        <a:lstStyle/>
        <a:p>
          <a:endParaRPr lang="ru-RU"/>
        </a:p>
      </dgm:t>
    </dgm:pt>
    <dgm:pt modelId="{152D3ED3-8BA3-4D60-B2A8-6503C12F394C}" type="pres">
      <dgm:prSet presAssocID="{EC7FFE3E-3DE0-4C92-87ED-AFF7A0E149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127824-B7F5-4A1A-9917-45C823EE62F6}" type="pres">
      <dgm:prSet presAssocID="{AD87BF3B-7747-4DDD-91D8-28B3755B107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ED46C-2A13-41B4-B286-4E9FB1B7B7B7}" type="pres">
      <dgm:prSet presAssocID="{AD87BF3B-7747-4DDD-91D8-28B3755B107A}" presName="childText" presStyleLbl="revTx" presStyleIdx="0" presStyleCnt="3" custLinFactNeighborX="403" custLinFactNeighborY="204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BD61F-D8B8-4FFB-9A3F-098122373195}" type="pres">
      <dgm:prSet presAssocID="{6F81CF9D-DFA9-4BBA-93BF-0040CE17F464}" presName="parentText" presStyleLbl="node1" presStyleIdx="1" presStyleCnt="3" custLinFactNeighborX="403" custLinFactNeighborY="-2160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1F0887-675F-4735-B115-E2DBCA4F52D2}" type="pres">
      <dgm:prSet presAssocID="{6F81CF9D-DFA9-4BBA-93BF-0040CE17F464}" presName="childText" presStyleLbl="revTx" presStyleIdx="1" presStyleCnt="3" custLinFactNeighborX="-468" custLinFactNeighborY="-7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8E643-0BE1-4ED0-888F-E9F0898D871B}" type="pres">
      <dgm:prSet presAssocID="{77B9484F-B37B-49E1-8E28-445680DDFB1E}" presName="parentText" presStyleLbl="node1" presStyleIdx="2" presStyleCnt="3" custLinFactNeighborX="-468" custLinFactNeighborY="-256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22A5A-3D3E-4B0A-96CA-ABC44EDC7C8C}" type="pres">
      <dgm:prSet presAssocID="{77B9484F-B37B-49E1-8E28-445680DDFB1E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B71255-DD1C-4086-8C3B-65113B75CB4B}" type="presOf" srcId="{344A2B20-31FF-433B-A3F3-E36E2A2C3636}" destId="{780ED46C-2A13-41B4-B286-4E9FB1B7B7B7}" srcOrd="0" destOrd="0" presId="urn:microsoft.com/office/officeart/2005/8/layout/vList2"/>
    <dgm:cxn modelId="{89476B06-6539-4F5B-A39A-E7C7A4DB7641}" type="presOf" srcId="{AD87BF3B-7747-4DDD-91D8-28B3755B107A}" destId="{72127824-B7F5-4A1A-9917-45C823EE62F6}" srcOrd="0" destOrd="0" presId="urn:microsoft.com/office/officeart/2005/8/layout/vList2"/>
    <dgm:cxn modelId="{91F99DF7-933F-45FD-8547-4A7C7CF943DA}" type="presOf" srcId="{EC7FFE3E-3DE0-4C92-87ED-AFF7A0E149C6}" destId="{152D3ED3-8BA3-4D60-B2A8-6503C12F394C}" srcOrd="0" destOrd="0" presId="urn:microsoft.com/office/officeart/2005/8/layout/vList2"/>
    <dgm:cxn modelId="{AB7E82FB-C8D3-4F5F-A2D4-B8DF97D9E5DE}" srcId="{AD87BF3B-7747-4DDD-91D8-28B3755B107A}" destId="{344A2B20-31FF-433B-A3F3-E36E2A2C3636}" srcOrd="0" destOrd="0" parTransId="{F9113F27-58F5-45FD-BB5D-CBAD7A478C07}" sibTransId="{F57C0C1C-A434-41A8-B081-A74E5EA19DFD}"/>
    <dgm:cxn modelId="{64738B85-0BFC-4F90-B380-8AF87CCAC60B}" srcId="{6F81CF9D-DFA9-4BBA-93BF-0040CE17F464}" destId="{A67CE7DB-BF77-4931-9F2F-B0AACDBC05B1}" srcOrd="1" destOrd="0" parTransId="{38B07808-31FC-441C-BE22-4D4C1970BF41}" sibTransId="{BCB0E010-5AC4-487A-B8C3-2C83F9B3E27F}"/>
    <dgm:cxn modelId="{4B4E18C7-5AD0-44E4-83AE-A0EABB2B9AE2}" type="presOf" srcId="{A67CE7DB-BF77-4931-9F2F-B0AACDBC05B1}" destId="{5C1F0887-675F-4735-B115-E2DBCA4F52D2}" srcOrd="0" destOrd="1" presId="urn:microsoft.com/office/officeart/2005/8/layout/vList2"/>
    <dgm:cxn modelId="{6A28AAA2-2933-422E-9243-05B8E9DF466A}" srcId="{6F81CF9D-DFA9-4BBA-93BF-0040CE17F464}" destId="{1DF9CB69-3EB4-4ED3-9590-02ED0201CDFE}" srcOrd="0" destOrd="0" parTransId="{0C920281-3848-4606-A4B6-9395B21E6678}" sibTransId="{774C55E0-3B70-4ECE-99D7-033FD8E21D31}"/>
    <dgm:cxn modelId="{2AFCC96F-1894-4779-B34D-E6D52C7312D9}" srcId="{EC7FFE3E-3DE0-4C92-87ED-AFF7A0E149C6}" destId="{AD87BF3B-7747-4DDD-91D8-28B3755B107A}" srcOrd="0" destOrd="0" parTransId="{D57CB888-71A7-41E3-AE16-1D8769E2A62F}" sibTransId="{935898E8-FD38-483A-A73C-A8D3889D4922}"/>
    <dgm:cxn modelId="{055408E0-DFBE-4A78-9968-A6F155FBF144}" srcId="{AD87BF3B-7747-4DDD-91D8-28B3755B107A}" destId="{2D314498-FBD4-46AA-BFB8-4846521CC9EE}" srcOrd="1" destOrd="0" parTransId="{4272CC8F-3996-43D7-A503-366A062AF64A}" sibTransId="{33230371-0C69-40F7-91A8-B6FEC4819213}"/>
    <dgm:cxn modelId="{CB09C01C-8E62-4D69-96C5-6EEC3132B544}" type="presOf" srcId="{77B9484F-B37B-49E1-8E28-445680DDFB1E}" destId="{6D38E643-0BE1-4ED0-888F-E9F0898D871B}" srcOrd="0" destOrd="0" presId="urn:microsoft.com/office/officeart/2005/8/layout/vList2"/>
    <dgm:cxn modelId="{347BE9E5-44DD-4D5D-AC95-0A5DE461C394}" type="presOf" srcId="{6F81CF9D-DFA9-4BBA-93BF-0040CE17F464}" destId="{E41BD61F-D8B8-4FFB-9A3F-098122373195}" srcOrd="0" destOrd="0" presId="urn:microsoft.com/office/officeart/2005/8/layout/vList2"/>
    <dgm:cxn modelId="{7EC4B918-844F-4199-8F5D-5F2EE25494CD}" type="presOf" srcId="{1DF9CB69-3EB4-4ED3-9590-02ED0201CDFE}" destId="{5C1F0887-675F-4735-B115-E2DBCA4F52D2}" srcOrd="0" destOrd="0" presId="urn:microsoft.com/office/officeart/2005/8/layout/vList2"/>
    <dgm:cxn modelId="{10E1E487-0FB7-46BE-9A73-D312860034BD}" type="presOf" srcId="{4C743877-BC3E-4310-AEB0-BB66A731B277}" destId="{C5F22A5A-3D3E-4B0A-96CA-ABC44EDC7C8C}" srcOrd="0" destOrd="0" presId="urn:microsoft.com/office/officeart/2005/8/layout/vList2"/>
    <dgm:cxn modelId="{709372CE-BDD3-48E1-B389-1A8C092A6653}" srcId="{EC7FFE3E-3DE0-4C92-87ED-AFF7A0E149C6}" destId="{77B9484F-B37B-49E1-8E28-445680DDFB1E}" srcOrd="2" destOrd="0" parTransId="{CB74610F-5CCA-441A-A839-7E42CAB0D2BF}" sibTransId="{7DA18839-31D3-4CAB-9D5B-8CD4ECB62558}"/>
    <dgm:cxn modelId="{C17CD0E0-EDE5-4A51-A895-422DAA66C76D}" type="presOf" srcId="{2D314498-FBD4-46AA-BFB8-4846521CC9EE}" destId="{780ED46C-2A13-41B4-B286-4E9FB1B7B7B7}" srcOrd="0" destOrd="1" presId="urn:microsoft.com/office/officeart/2005/8/layout/vList2"/>
    <dgm:cxn modelId="{B7AB0160-4E4C-4593-A83C-B9E904AEB286}" srcId="{77B9484F-B37B-49E1-8E28-445680DDFB1E}" destId="{4C743877-BC3E-4310-AEB0-BB66A731B277}" srcOrd="0" destOrd="0" parTransId="{40CEBF8A-90F3-452A-AF1F-4A6597433FFE}" sibTransId="{30E2F90A-CD7B-4256-A051-004D9F5FDA30}"/>
    <dgm:cxn modelId="{86131BC0-B8D1-4DE5-AF28-44E21625D180}" srcId="{EC7FFE3E-3DE0-4C92-87ED-AFF7A0E149C6}" destId="{6F81CF9D-DFA9-4BBA-93BF-0040CE17F464}" srcOrd="1" destOrd="0" parTransId="{5BDC3615-2C9C-4C37-9BD6-58AB2F71445B}" sibTransId="{BC7A720F-94A4-46D0-B05B-C5B8F1334781}"/>
    <dgm:cxn modelId="{B5AFE451-FBC0-4F4E-8F61-22A6C76F9BC8}" type="presParOf" srcId="{152D3ED3-8BA3-4D60-B2A8-6503C12F394C}" destId="{72127824-B7F5-4A1A-9917-45C823EE62F6}" srcOrd="0" destOrd="0" presId="urn:microsoft.com/office/officeart/2005/8/layout/vList2"/>
    <dgm:cxn modelId="{308F8699-4510-4749-B31B-711AADC7C342}" type="presParOf" srcId="{152D3ED3-8BA3-4D60-B2A8-6503C12F394C}" destId="{780ED46C-2A13-41B4-B286-4E9FB1B7B7B7}" srcOrd="1" destOrd="0" presId="urn:microsoft.com/office/officeart/2005/8/layout/vList2"/>
    <dgm:cxn modelId="{98ACA497-0868-4783-A11B-6BF93E2EF301}" type="presParOf" srcId="{152D3ED3-8BA3-4D60-B2A8-6503C12F394C}" destId="{E41BD61F-D8B8-4FFB-9A3F-098122373195}" srcOrd="2" destOrd="0" presId="urn:microsoft.com/office/officeart/2005/8/layout/vList2"/>
    <dgm:cxn modelId="{B71059B9-556C-41F5-B16A-5A619652D94E}" type="presParOf" srcId="{152D3ED3-8BA3-4D60-B2A8-6503C12F394C}" destId="{5C1F0887-675F-4735-B115-E2DBCA4F52D2}" srcOrd="3" destOrd="0" presId="urn:microsoft.com/office/officeart/2005/8/layout/vList2"/>
    <dgm:cxn modelId="{15117504-3ACD-4C78-9BA8-0881352F20D4}" type="presParOf" srcId="{152D3ED3-8BA3-4D60-B2A8-6503C12F394C}" destId="{6D38E643-0BE1-4ED0-888F-E9F0898D871B}" srcOrd="4" destOrd="0" presId="urn:microsoft.com/office/officeart/2005/8/layout/vList2"/>
    <dgm:cxn modelId="{3633C5C5-887A-4784-AEC6-FBF087C8F43C}" type="presParOf" srcId="{152D3ED3-8BA3-4D60-B2A8-6503C12F394C}" destId="{C5F22A5A-3D3E-4B0A-96CA-ABC44EDC7C8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27824-B7F5-4A1A-9917-45C823EE62F6}">
      <dsp:nvSpPr>
        <dsp:cNvPr id="0" name=""/>
        <dsp:cNvSpPr/>
      </dsp:nvSpPr>
      <dsp:spPr>
        <a:xfrm>
          <a:off x="0" y="192445"/>
          <a:ext cx="8208911" cy="575639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Постоянное привлечение денежных средств</a:t>
          </a:r>
        </a:p>
      </dsp:txBody>
      <dsp:txXfrm>
        <a:off x="28100" y="220545"/>
        <a:ext cx="8152711" cy="519439"/>
      </dsp:txXfrm>
    </dsp:sp>
    <dsp:sp modelId="{780ED46C-2A13-41B4-B286-4E9FB1B7B7B7}">
      <dsp:nvSpPr>
        <dsp:cNvPr id="0" name=""/>
        <dsp:cNvSpPr/>
      </dsp:nvSpPr>
      <dsp:spPr>
        <a:xfrm>
          <a:off x="0" y="886005"/>
          <a:ext cx="8208911" cy="1465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633" tIns="25400" rIns="142240" bIns="25400" numCol="1" spcCol="1270" anchor="t" anchorCtr="0">
          <a:noAutofit/>
        </a:bodyPr>
        <a:lstStyle/>
        <a:p>
          <a:pPr marL="0" lvl="1" indent="4572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  Финансовая пирамида – это социально-экономическая система, основывающаяся на постоянном привлечении денежных средств участников под обещания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нерыночно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высокой доходности, без реальной деловой цели инвестирования</a:t>
          </a:r>
          <a:endParaRPr lang="ru-RU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 dirty="0"/>
        </a:p>
      </dsp:txBody>
      <dsp:txXfrm>
        <a:off x="0" y="886005"/>
        <a:ext cx="8208911" cy="1465560"/>
      </dsp:txXfrm>
    </dsp:sp>
    <dsp:sp modelId="{E41BD61F-D8B8-4FFB-9A3F-098122373195}">
      <dsp:nvSpPr>
        <dsp:cNvPr id="0" name=""/>
        <dsp:cNvSpPr/>
      </dsp:nvSpPr>
      <dsp:spPr>
        <a:xfrm>
          <a:off x="0" y="1981411"/>
          <a:ext cx="8208911" cy="575639"/>
        </a:xfrm>
        <a:prstGeom prst="roundRect">
          <a:avLst/>
        </a:prstGeom>
        <a:solidFill>
          <a:srgbClr val="99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Доход есть пока существует приток денег</a:t>
          </a:r>
        </a:p>
      </dsp:txBody>
      <dsp:txXfrm>
        <a:off x="28100" y="2009511"/>
        <a:ext cx="8152711" cy="519439"/>
      </dsp:txXfrm>
    </dsp:sp>
    <dsp:sp modelId="{5C1F0887-675F-4735-B115-E2DBCA4F52D2}">
      <dsp:nvSpPr>
        <dsp:cNvPr id="0" name=""/>
        <dsp:cNvSpPr/>
      </dsp:nvSpPr>
      <dsp:spPr>
        <a:xfrm>
          <a:off x="0" y="2765819"/>
          <a:ext cx="8208911" cy="1167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633" tIns="30480" rIns="170688" bIns="30480" numCol="1" spcCol="1270" anchor="t" anchorCtr="0">
          <a:noAutofit/>
        </a:bodyPr>
        <a:lstStyle/>
        <a:p>
          <a:pPr marL="0" lvl="1" indent="457200" algn="just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  Доход </a:t>
          </a:r>
          <a:r>
            <a:rPr lang="ru-RU" sz="1900" kern="1200" dirty="0">
              <a:latin typeface="Times New Roman" pitchFamily="18" charset="0"/>
              <a:cs typeface="Times New Roman" pitchFamily="18" charset="0"/>
            </a:rPr>
            <a:t>организаторов пирамиды и выплаты инвестиционного дохода участникам формируется до тех пор пока существует </a:t>
          </a: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приток от новых участников</a:t>
          </a:r>
          <a:endParaRPr lang="ru-RU" sz="1900" kern="1200" dirty="0"/>
        </a:p>
        <a:p>
          <a:pPr marL="228600" lvl="1" indent="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900" kern="1200" dirty="0"/>
        </a:p>
      </dsp:txBody>
      <dsp:txXfrm>
        <a:off x="0" y="2765819"/>
        <a:ext cx="8208911" cy="1167480"/>
      </dsp:txXfrm>
    </dsp:sp>
    <dsp:sp modelId="{6D38E643-0BE1-4ED0-888F-E9F0898D871B}">
      <dsp:nvSpPr>
        <dsp:cNvPr id="0" name=""/>
        <dsp:cNvSpPr/>
      </dsp:nvSpPr>
      <dsp:spPr>
        <a:xfrm>
          <a:off x="0" y="3827188"/>
          <a:ext cx="8208911" cy="575639"/>
        </a:xfrm>
        <a:prstGeom prst="roundRect">
          <a:avLst/>
        </a:prstGeom>
        <a:solidFill>
          <a:srgbClr val="9933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Стимулирование притока денег </a:t>
          </a:r>
          <a:r>
            <a:rPr lang="ru-RU" sz="2400" kern="1200" dirty="0"/>
            <a:t>из взносов новых участников</a:t>
          </a:r>
        </a:p>
      </dsp:txBody>
      <dsp:txXfrm>
        <a:off x="28100" y="3855288"/>
        <a:ext cx="8152711" cy="519439"/>
      </dsp:txXfrm>
    </dsp:sp>
    <dsp:sp modelId="{C5F22A5A-3D3E-4B0A-96CA-ABC44EDC7C8C}">
      <dsp:nvSpPr>
        <dsp:cNvPr id="0" name=""/>
        <dsp:cNvSpPr/>
      </dsp:nvSpPr>
      <dsp:spPr>
        <a:xfrm>
          <a:off x="0" y="4552405"/>
          <a:ext cx="8208911" cy="583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633" tIns="30480" rIns="170688" bIns="30480" numCol="1" spcCol="1270" anchor="t" anchorCtr="0">
          <a:noAutofit/>
        </a:bodyPr>
        <a:lstStyle/>
        <a:p>
          <a:pPr marL="0" lvl="1" indent="457200" algn="just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>
              <a:latin typeface="Times New Roman" pitchFamily="18" charset="0"/>
              <a:cs typeface="Times New Roman" pitchFamily="18" charset="0"/>
            </a:rPr>
            <a:t>   В </a:t>
          </a:r>
          <a:r>
            <a:rPr lang="ru-RU" sz="1900" kern="1200" dirty="0">
              <a:latin typeface="Times New Roman" pitchFamily="18" charset="0"/>
              <a:cs typeface="Times New Roman" pitchFamily="18" charset="0"/>
            </a:rPr>
            <a:t>многоуровневых пирамидах привлечение участников стимулируется денежными выплатами из взносов новых участников</a:t>
          </a:r>
          <a:endParaRPr lang="ru-RU" sz="1900" kern="1200" dirty="0"/>
        </a:p>
      </dsp:txBody>
      <dsp:txXfrm>
        <a:off x="0" y="4552405"/>
        <a:ext cx="8208911" cy="583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0.17097</cdr:x>
      <cdr:y>0.12153</cdr:y>
    </cdr:from>
    <cdr:to>
      <cdr:x>0.46129</cdr:x>
      <cdr:y>0.23611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9650" y="333375"/>
          <a:ext cx="17145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стадия насыщения</a:t>
          </a:r>
        </a:p>
      </cdr:txBody>
    </cdr:sp>
  </cdr:relSizeAnchor>
  <cdr:relSizeAnchor xmlns:cdr="http://schemas.openxmlformats.org/drawingml/2006/chartDrawing">
    <cdr:from>
      <cdr:x>0.6129</cdr:x>
      <cdr:y>0.27431</cdr:y>
    </cdr:from>
    <cdr:to>
      <cdr:x>0.90323</cdr:x>
      <cdr:y>0.35764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19500" y="752475"/>
          <a:ext cx="17145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критическая стадия</a:t>
          </a:r>
        </a:p>
      </cdr:txBody>
    </cdr:sp>
  </cdr:relSizeAnchor>
  <cdr:relSizeAnchor xmlns:cdr="http://schemas.openxmlformats.org/drawingml/2006/chartDrawing">
    <cdr:from>
      <cdr:x>0.80484</cdr:x>
      <cdr:y>0.63158</cdr:y>
    </cdr:from>
    <cdr:to>
      <cdr:x>1</cdr:x>
      <cdr:y>0.74964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896635" y="2592288"/>
          <a:ext cx="1672317" cy="484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крах</a:t>
          </a:r>
        </a:p>
      </cdr:txBody>
    </cdr:sp>
  </cdr:relSizeAnchor>
  <cdr:relSizeAnchor xmlns:cdr="http://schemas.openxmlformats.org/drawingml/2006/chartDrawing">
    <cdr:from>
      <cdr:x>0.02742</cdr:x>
      <cdr:y>0.80208</cdr:y>
    </cdr:from>
    <cdr:to>
      <cdr:x>0.27581</cdr:x>
      <cdr:y>0.92361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61925" y="2200275"/>
          <a:ext cx="1466850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стадия зарождения</a:t>
          </a:r>
        </a:p>
      </cdr:txBody>
    </cdr:sp>
  </cdr:relSizeAnchor>
  <cdr:relSizeAnchor xmlns:cdr="http://schemas.openxmlformats.org/drawingml/2006/chartDrawing">
    <cdr:from>
      <cdr:x>0.15966</cdr:x>
      <cdr:y>0.30247</cdr:y>
    </cdr:from>
    <cdr:to>
      <cdr:x>0.81513</cdr:x>
      <cdr:y>0.49545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68152" y="1241455"/>
          <a:ext cx="5616624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0.17097</cdr:x>
      <cdr:y>0.12153</cdr:y>
    </cdr:from>
    <cdr:to>
      <cdr:x>0.46129</cdr:x>
      <cdr:y>0.23611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9650" y="333375"/>
          <a:ext cx="17145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стадия насыщения</a:t>
          </a:r>
        </a:p>
      </cdr:txBody>
    </cdr:sp>
  </cdr:relSizeAnchor>
  <cdr:relSizeAnchor xmlns:cdr="http://schemas.openxmlformats.org/drawingml/2006/chartDrawing">
    <cdr:from>
      <cdr:x>0.6129</cdr:x>
      <cdr:y>0.27431</cdr:y>
    </cdr:from>
    <cdr:to>
      <cdr:x>0.90323</cdr:x>
      <cdr:y>0.35764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19500" y="752475"/>
          <a:ext cx="17145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критическая стадия</a:t>
          </a:r>
        </a:p>
      </cdr:txBody>
    </cdr:sp>
  </cdr:relSizeAnchor>
  <cdr:relSizeAnchor xmlns:cdr="http://schemas.openxmlformats.org/drawingml/2006/chartDrawing">
    <cdr:from>
      <cdr:x>0.80484</cdr:x>
      <cdr:y>0.63158</cdr:y>
    </cdr:from>
    <cdr:to>
      <cdr:x>1</cdr:x>
      <cdr:y>0.74964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896635" y="2592288"/>
          <a:ext cx="1672317" cy="484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крах</a:t>
          </a:r>
        </a:p>
      </cdr:txBody>
    </cdr:sp>
  </cdr:relSizeAnchor>
  <cdr:relSizeAnchor xmlns:cdr="http://schemas.openxmlformats.org/drawingml/2006/chartDrawing">
    <cdr:from>
      <cdr:x>0.15966</cdr:x>
      <cdr:y>0.30247</cdr:y>
    </cdr:from>
    <cdr:to>
      <cdr:x>0.81513</cdr:x>
      <cdr:y>0.49545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68152" y="1241455"/>
          <a:ext cx="5616624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0.1039</cdr:x>
      <cdr:y>0.05513</cdr:y>
    </cdr:from>
    <cdr:to>
      <cdr:x>0.86854</cdr:x>
      <cdr:y>0.79155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890316" y="226284"/>
          <a:ext cx="6552164" cy="302260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Стадия зарождения:</a:t>
          </a:r>
        </a:p>
        <a:p xmlns:a="http://schemas.openxmlformats.org/drawingml/2006/main">
          <a:pPr algn="ctr"/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юридическое и организационное оформление</a:t>
          </a:r>
        </a:p>
        <a:p xmlns:a="http://schemas.openxmlformats.org/drawingml/2006/main">
          <a:pPr algn="ctr"/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marL="171450" indent="-171450" algn="ctr">
            <a:buFontTx/>
            <a:buChar char="-"/>
          </a:pP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н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ачало продвижения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0.17097</cdr:x>
      <cdr:y>0.12153</cdr:y>
    </cdr:from>
    <cdr:to>
      <cdr:x>0.46129</cdr:x>
      <cdr:y>0.23611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9650" y="333375"/>
          <a:ext cx="17145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стадия насыщения</a:t>
          </a:r>
        </a:p>
      </cdr:txBody>
    </cdr:sp>
  </cdr:relSizeAnchor>
  <cdr:relSizeAnchor xmlns:cdr="http://schemas.openxmlformats.org/drawingml/2006/chartDrawing">
    <cdr:from>
      <cdr:x>0.6129</cdr:x>
      <cdr:y>0.27431</cdr:y>
    </cdr:from>
    <cdr:to>
      <cdr:x>0.90323</cdr:x>
      <cdr:y>0.35764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19500" y="752475"/>
          <a:ext cx="17145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критическая стадия</a:t>
          </a:r>
        </a:p>
      </cdr:txBody>
    </cdr:sp>
  </cdr:relSizeAnchor>
  <cdr:relSizeAnchor xmlns:cdr="http://schemas.openxmlformats.org/drawingml/2006/chartDrawing">
    <cdr:from>
      <cdr:x>0.80484</cdr:x>
      <cdr:y>0.63158</cdr:y>
    </cdr:from>
    <cdr:to>
      <cdr:x>1</cdr:x>
      <cdr:y>0.74964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896635" y="2592288"/>
          <a:ext cx="1672317" cy="484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крах</a:t>
          </a:r>
        </a:p>
      </cdr:txBody>
    </cdr:sp>
  </cdr:relSizeAnchor>
  <cdr:relSizeAnchor xmlns:cdr="http://schemas.openxmlformats.org/drawingml/2006/chartDrawing">
    <cdr:from>
      <cdr:x>0.15966</cdr:x>
      <cdr:y>0.30247</cdr:y>
    </cdr:from>
    <cdr:to>
      <cdr:x>0.81513</cdr:x>
      <cdr:y>0.49545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68152" y="1241455"/>
          <a:ext cx="5616624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0.17097</cdr:x>
      <cdr:y>0.12153</cdr:y>
    </cdr:from>
    <cdr:to>
      <cdr:x>0.46129</cdr:x>
      <cdr:y>0.23611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9650" y="333375"/>
          <a:ext cx="17145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стадия насыщения</a:t>
          </a:r>
        </a:p>
      </cdr:txBody>
    </cdr:sp>
  </cdr:relSizeAnchor>
  <cdr:relSizeAnchor xmlns:cdr="http://schemas.openxmlformats.org/drawingml/2006/chartDrawing">
    <cdr:from>
      <cdr:x>0.6129</cdr:x>
      <cdr:y>0.27431</cdr:y>
    </cdr:from>
    <cdr:to>
      <cdr:x>0.90323</cdr:x>
      <cdr:y>0.35764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19500" y="752475"/>
          <a:ext cx="17145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критическая стадия</a:t>
          </a:r>
        </a:p>
      </cdr:txBody>
    </cdr:sp>
  </cdr:relSizeAnchor>
  <cdr:relSizeAnchor xmlns:cdr="http://schemas.openxmlformats.org/drawingml/2006/chartDrawing">
    <cdr:from>
      <cdr:x>0.80484</cdr:x>
      <cdr:y>0.63158</cdr:y>
    </cdr:from>
    <cdr:to>
      <cdr:x>1</cdr:x>
      <cdr:y>0.74964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896635" y="2592288"/>
          <a:ext cx="1672317" cy="484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крах</a:t>
          </a:r>
        </a:p>
      </cdr:txBody>
    </cdr:sp>
  </cdr:relSizeAnchor>
  <cdr:relSizeAnchor xmlns:cdr="http://schemas.openxmlformats.org/drawingml/2006/chartDrawing">
    <cdr:from>
      <cdr:x>0.15966</cdr:x>
      <cdr:y>0.30247</cdr:y>
    </cdr:from>
    <cdr:to>
      <cdr:x>0.81513</cdr:x>
      <cdr:y>0.49545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68152" y="1241455"/>
          <a:ext cx="5616624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0.17097</cdr:x>
      <cdr:y>0.12153</cdr:y>
    </cdr:from>
    <cdr:to>
      <cdr:x>0.46129</cdr:x>
      <cdr:y>0.23611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9650" y="333375"/>
          <a:ext cx="17145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стадия насыщения</a:t>
          </a:r>
        </a:p>
      </cdr:txBody>
    </cdr:sp>
  </cdr:relSizeAnchor>
  <cdr:relSizeAnchor xmlns:cdr="http://schemas.openxmlformats.org/drawingml/2006/chartDrawing">
    <cdr:from>
      <cdr:x>0.6129</cdr:x>
      <cdr:y>0.27431</cdr:y>
    </cdr:from>
    <cdr:to>
      <cdr:x>0.90323</cdr:x>
      <cdr:y>0.35764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19500" y="752475"/>
          <a:ext cx="17145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критическая стадия</a:t>
          </a:r>
        </a:p>
      </cdr:txBody>
    </cdr:sp>
  </cdr:relSizeAnchor>
  <cdr:relSizeAnchor xmlns:cdr="http://schemas.openxmlformats.org/drawingml/2006/chartDrawing">
    <cdr:from>
      <cdr:x>0.15966</cdr:x>
      <cdr:y>0.30247</cdr:y>
    </cdr:from>
    <cdr:to>
      <cdr:x>0.81513</cdr:x>
      <cdr:y>0.49545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368152" y="1241455"/>
          <a:ext cx="5616624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78C10-BF1C-4343-A703-E1782F6212B6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6D5E2-2CA8-4D11-BB16-09A4198E8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5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6D5E2-2CA8-4D11-BB16-09A4198E854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956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6D5E2-2CA8-4D11-BB16-09A4198E854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357430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Тема 8.2.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Финансовые пирамиды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28604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Жизненный цикл классической финансовой пирамиды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699582"/>
              </p:ext>
            </p:extLst>
          </p:nvPr>
        </p:nvGraphicFramePr>
        <p:xfrm>
          <a:off x="395536" y="1916832"/>
          <a:ext cx="85689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57290" y="2357430"/>
            <a:ext cx="6480720" cy="2928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Крах: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прекращение инвестиционных выплат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иквидация или исчезновение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7704" y="548680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Первая финансовая пирамида в Европе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new-retail.ru/upload/medialibrary/575/57541f5d28d61f782d7d4da50f9980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1785926"/>
            <a:ext cx="3000396" cy="350046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54292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(1671 -1729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://holyfund.com/wp-content/uploads/2013/07/John_Law_Paper_Money-300x1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000372"/>
            <a:ext cx="2714644" cy="130076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643570" y="18573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истема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9256" y="5429264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generale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1716-1720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548680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Виды финансовых пирамид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63688" y="1700808"/>
            <a:ext cx="63032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Понци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Ponzi scheme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Классическая (многоуровневая) пирамида</a:t>
            </a:r>
          </a:p>
          <a:p>
            <a:pPr marL="457200" indent="-457200">
              <a:buAutoNum type="arabicPeriod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Финансовая пирамида как ее распознать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5576" y="3732240"/>
            <a:ext cx="792088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0232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Понци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harles Ponzi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786" y="2000240"/>
            <a:ext cx="4307890" cy="281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5085184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Понци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первый пирамидостроитель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27909" y="889555"/>
            <a:ext cx="2488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Ponzi scheme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b="1" dirty="0"/>
          </a:p>
        </p:txBody>
      </p:sp>
      <p:sp>
        <p:nvSpPr>
          <p:cNvPr id="6" name="Овал 5"/>
          <p:cNvSpPr/>
          <p:nvPr/>
        </p:nvSpPr>
        <p:spPr>
          <a:xfrm>
            <a:off x="6858016" y="3000372"/>
            <a:ext cx="714380" cy="785818"/>
          </a:xfrm>
          <a:prstGeom prst="ellipse">
            <a:avLst/>
          </a:prstGeom>
          <a:solidFill>
            <a:srgbClr val="D15C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6" idx="4"/>
          </p:cNvCxnSpPr>
          <p:nvPr/>
        </p:nvCxnSpPr>
        <p:spPr>
          <a:xfrm rot="5400000">
            <a:off x="6965173" y="4036223"/>
            <a:ext cx="500066" cy="1588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572396" y="3429000"/>
            <a:ext cx="642942" cy="1588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6965967" y="2749545"/>
            <a:ext cx="500066" cy="1588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>
            <a:off x="6286512" y="3429000"/>
            <a:ext cx="573092" cy="1588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429520" y="3643314"/>
            <a:ext cx="571504" cy="500066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6" idx="1"/>
          </p:cNvCxnSpPr>
          <p:nvPr/>
        </p:nvCxnSpPr>
        <p:spPr>
          <a:xfrm>
            <a:off x="6357950" y="2643182"/>
            <a:ext cx="604685" cy="472270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7500958" y="2643182"/>
            <a:ext cx="500066" cy="500066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 flipV="1">
            <a:off x="6429388" y="3643314"/>
            <a:ext cx="501654" cy="500066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7072330" y="4286256"/>
            <a:ext cx="285752" cy="2857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929586" y="4071942"/>
            <a:ext cx="285752" cy="2857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8215338" y="3286124"/>
            <a:ext cx="285752" cy="2857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7929586" y="2428868"/>
            <a:ext cx="285752" cy="2857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7072330" y="2214554"/>
            <a:ext cx="285752" cy="2857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6286512" y="4000504"/>
            <a:ext cx="285752" cy="2857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6072198" y="3286124"/>
            <a:ext cx="285752" cy="2857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6215074" y="2500306"/>
            <a:ext cx="285752" cy="2857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rot="5400000">
            <a:off x="7108049" y="2464587"/>
            <a:ext cx="857256" cy="357190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786446" y="3000372"/>
            <a:ext cx="1071570" cy="285752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7572396" y="2143116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>
            <a:off x="6393669" y="3964785"/>
            <a:ext cx="928694" cy="428628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16200000" flipH="1">
            <a:off x="7108049" y="3893347"/>
            <a:ext cx="1071570" cy="571504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7500958" y="3500438"/>
            <a:ext cx="1143008" cy="500066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6200000" flipH="1">
            <a:off x="6510350" y="2509830"/>
            <a:ext cx="928694" cy="500066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Овал 47"/>
          <p:cNvSpPr/>
          <p:nvPr/>
        </p:nvSpPr>
        <p:spPr>
          <a:xfrm>
            <a:off x="6572264" y="2143116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6572264" y="4572008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7786710" y="4572008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8501090" y="3857628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5715008" y="2928934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rot="10800000" flipV="1">
            <a:off x="5857884" y="3500438"/>
            <a:ext cx="1071570" cy="500066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10800000" flipV="1">
            <a:off x="7500958" y="2857496"/>
            <a:ext cx="1071570" cy="428628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Овал 69"/>
          <p:cNvSpPr/>
          <p:nvPr/>
        </p:nvSpPr>
        <p:spPr>
          <a:xfrm>
            <a:off x="8501090" y="2714620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5786446" y="3857628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/>
          <p:cNvSpPr txBox="1"/>
          <p:nvPr/>
        </p:nvSpPr>
        <p:spPr>
          <a:xfrm>
            <a:off x="6429388" y="514351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Понци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16200000" flipH="1">
            <a:off x="6858016" y="4214818"/>
            <a:ext cx="1285884" cy="285752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6200000" flipH="1">
            <a:off x="6357950" y="2214554"/>
            <a:ext cx="1285884" cy="285752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0800000" flipV="1">
            <a:off x="7500958" y="2357430"/>
            <a:ext cx="1214446" cy="857256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5965041" y="3893347"/>
            <a:ext cx="1214446" cy="857256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643570" y="2428868"/>
            <a:ext cx="1285884" cy="785818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7500958" y="3571876"/>
            <a:ext cx="1285884" cy="785818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6750865" y="2250269"/>
            <a:ext cx="1428759" cy="357199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10800000" flipV="1">
            <a:off x="5500694" y="3500438"/>
            <a:ext cx="1357322" cy="357190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Овал 80"/>
          <p:cNvSpPr/>
          <p:nvPr/>
        </p:nvSpPr>
        <p:spPr>
          <a:xfrm>
            <a:off x="5572132" y="2357430"/>
            <a:ext cx="142876" cy="142876"/>
          </a:xfrm>
          <a:prstGeom prst="ellipse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5429256" y="3786190"/>
            <a:ext cx="142876" cy="142876"/>
          </a:xfrm>
          <a:prstGeom prst="ellipse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6786578" y="1643050"/>
            <a:ext cx="142876" cy="142876"/>
          </a:xfrm>
          <a:prstGeom prst="ellipse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7572396" y="1714488"/>
            <a:ext cx="142876" cy="142876"/>
          </a:xfrm>
          <a:prstGeom prst="ellipse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6072198" y="4857760"/>
            <a:ext cx="142876" cy="142876"/>
          </a:xfrm>
          <a:prstGeom prst="ellipse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7572396" y="4929198"/>
            <a:ext cx="142876" cy="142876"/>
          </a:xfrm>
          <a:prstGeom prst="ellipse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8715404" y="4286256"/>
            <a:ext cx="133352" cy="133352"/>
          </a:xfrm>
          <a:prstGeom prst="ellipse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8643966" y="2285992"/>
            <a:ext cx="142876" cy="142876"/>
          </a:xfrm>
          <a:prstGeom prst="ellipse">
            <a:avLst/>
          </a:prstGeom>
          <a:solidFill>
            <a:srgbClr val="33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51921" y="260648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Финансовая пирамида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Мейдоффа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BernardMadof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327935"/>
            <a:ext cx="309634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im2-tub-ru.yandex.net/i?id=85463b333af4c720b59f97f116050313&amp;n=33&amp;h=215&amp;w=289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27984" y="1349444"/>
            <a:ext cx="4392488" cy="345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66920" y="508518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Мейдофф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основатель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крупнейшей финансовой пирамиды.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0232" y="71414"/>
            <a:ext cx="5143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Классическая (многоуровневая) финансовая пирамида</a:t>
            </a:r>
          </a:p>
        </p:txBody>
      </p:sp>
      <p:sp>
        <p:nvSpPr>
          <p:cNvPr id="4" name="Овал 3"/>
          <p:cNvSpPr/>
          <p:nvPr/>
        </p:nvSpPr>
        <p:spPr>
          <a:xfrm>
            <a:off x="4214810" y="2000240"/>
            <a:ext cx="714380" cy="785818"/>
          </a:xfrm>
          <a:prstGeom prst="ellipse">
            <a:avLst/>
          </a:prstGeom>
          <a:solidFill>
            <a:srgbClr val="D15C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86182" y="1500174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Организатор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Прямая соединительная линия 72"/>
          <p:cNvCxnSpPr>
            <a:endCxn id="4" idx="4"/>
          </p:cNvCxnSpPr>
          <p:nvPr/>
        </p:nvCxnSpPr>
        <p:spPr>
          <a:xfrm rot="5400000" flipH="1" flipV="1">
            <a:off x="4214016" y="3143248"/>
            <a:ext cx="715174" cy="794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4" idx="6"/>
          </p:cNvCxnSpPr>
          <p:nvPr/>
        </p:nvCxnSpPr>
        <p:spPr>
          <a:xfrm>
            <a:off x="4929190" y="2393149"/>
            <a:ext cx="2500330" cy="1107289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5" idx="3"/>
            <a:endCxn id="496" idx="0"/>
          </p:cNvCxnSpPr>
          <p:nvPr/>
        </p:nvCxnSpPr>
        <p:spPr>
          <a:xfrm rot="5400000">
            <a:off x="1339431" y="3655045"/>
            <a:ext cx="327599" cy="220442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16200000" flipH="1">
            <a:off x="1389945" y="4182163"/>
            <a:ext cx="373781" cy="233442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>
            <a:off x="1035819" y="3964785"/>
            <a:ext cx="428628" cy="357190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5400000">
            <a:off x="1657837" y="487255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Прямая соединительная линия 486"/>
          <p:cNvCxnSpPr/>
          <p:nvPr/>
        </p:nvCxnSpPr>
        <p:spPr>
          <a:xfrm rot="5400000">
            <a:off x="1372085" y="522974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rot="5400000">
            <a:off x="1943589" y="522974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Прямая соединительная линия 467"/>
          <p:cNvCxnSpPr/>
          <p:nvPr/>
        </p:nvCxnSpPr>
        <p:spPr>
          <a:xfrm rot="16200000" flipH="1">
            <a:off x="1035819" y="446485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Овал 468"/>
          <p:cNvSpPr/>
          <p:nvPr/>
        </p:nvSpPr>
        <p:spPr>
          <a:xfrm>
            <a:off x="1000100" y="435769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0" name="Прямая соединительная линия 469"/>
          <p:cNvCxnSpPr>
            <a:stCxn id="469" idx="3"/>
          </p:cNvCxnSpPr>
          <p:nvPr/>
        </p:nvCxnSpPr>
        <p:spPr>
          <a:xfrm rot="5400000">
            <a:off x="800581" y="451536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6" name="Овал 495"/>
          <p:cNvSpPr/>
          <p:nvPr/>
        </p:nvSpPr>
        <p:spPr>
          <a:xfrm>
            <a:off x="1285852" y="3929066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3" name="Прямая соединительная линия 692"/>
          <p:cNvCxnSpPr>
            <a:endCxn id="548" idx="0"/>
          </p:cNvCxnSpPr>
          <p:nvPr/>
        </p:nvCxnSpPr>
        <p:spPr>
          <a:xfrm rot="16200000" flipH="1">
            <a:off x="1696619" y="3661172"/>
            <a:ext cx="357192" cy="178596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Прямая соединительная линия 697"/>
          <p:cNvCxnSpPr>
            <a:stCxn id="548" idx="5"/>
            <a:endCxn id="521" idx="0"/>
          </p:cNvCxnSpPr>
          <p:nvPr/>
        </p:nvCxnSpPr>
        <p:spPr>
          <a:xfrm rot="16200000" flipH="1">
            <a:off x="2004565" y="4147713"/>
            <a:ext cx="245700" cy="174262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Прямая соединительная линия 706"/>
          <p:cNvCxnSpPr>
            <a:endCxn id="530" idx="7"/>
          </p:cNvCxnSpPr>
          <p:nvPr/>
        </p:nvCxnSpPr>
        <p:spPr>
          <a:xfrm rot="5400000">
            <a:off x="1657837" y="4107661"/>
            <a:ext cx="306676" cy="235238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0" name="Прямая соединительная линия 519"/>
          <p:cNvCxnSpPr/>
          <p:nvPr/>
        </p:nvCxnSpPr>
        <p:spPr>
          <a:xfrm rot="16200000" flipH="1">
            <a:off x="2178827" y="446485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1" name="Овал 520"/>
          <p:cNvSpPr/>
          <p:nvPr/>
        </p:nvSpPr>
        <p:spPr>
          <a:xfrm>
            <a:off x="2143108" y="435769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2" name="Прямая соединительная линия 521"/>
          <p:cNvCxnSpPr>
            <a:stCxn id="521" idx="3"/>
          </p:cNvCxnSpPr>
          <p:nvPr/>
        </p:nvCxnSpPr>
        <p:spPr>
          <a:xfrm rot="5400000">
            <a:off x="1943589" y="451536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Прямая соединительная линия 522"/>
          <p:cNvCxnSpPr/>
          <p:nvPr/>
        </p:nvCxnSpPr>
        <p:spPr>
          <a:xfrm rot="16200000" flipH="1">
            <a:off x="2464579" y="482204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Прямая соединительная линия 524"/>
          <p:cNvCxnSpPr/>
          <p:nvPr/>
        </p:nvCxnSpPr>
        <p:spPr>
          <a:xfrm rot="16200000" flipH="1">
            <a:off x="2750331" y="517923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Прямая соединительная линия 525"/>
          <p:cNvCxnSpPr>
            <a:stCxn id="528" idx="3"/>
          </p:cNvCxnSpPr>
          <p:nvPr/>
        </p:nvCxnSpPr>
        <p:spPr>
          <a:xfrm rot="5400000">
            <a:off x="2515093" y="522974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7" name="Овал 526"/>
          <p:cNvSpPr/>
          <p:nvPr/>
        </p:nvSpPr>
        <p:spPr>
          <a:xfrm>
            <a:off x="3000364" y="542926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8" name="Овал 527"/>
          <p:cNvSpPr/>
          <p:nvPr/>
        </p:nvSpPr>
        <p:spPr>
          <a:xfrm>
            <a:off x="2714612" y="507207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9" name="Прямая соединительная линия 528"/>
          <p:cNvCxnSpPr/>
          <p:nvPr/>
        </p:nvCxnSpPr>
        <p:spPr>
          <a:xfrm rot="16200000" flipH="1">
            <a:off x="1607323" y="446485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0" name="Овал 529"/>
          <p:cNvSpPr/>
          <p:nvPr/>
        </p:nvSpPr>
        <p:spPr>
          <a:xfrm>
            <a:off x="1571604" y="435769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1" name="Прямая соединительная линия 530"/>
          <p:cNvCxnSpPr>
            <a:stCxn id="530" idx="3"/>
          </p:cNvCxnSpPr>
          <p:nvPr/>
        </p:nvCxnSpPr>
        <p:spPr>
          <a:xfrm rot="5400000">
            <a:off x="1372085" y="451536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Прямая соединительная линия 531"/>
          <p:cNvCxnSpPr/>
          <p:nvPr/>
        </p:nvCxnSpPr>
        <p:spPr>
          <a:xfrm rot="16200000" flipH="1">
            <a:off x="1321571" y="482204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Прямая соединительная линия 532"/>
          <p:cNvCxnSpPr>
            <a:stCxn id="534" idx="3"/>
          </p:cNvCxnSpPr>
          <p:nvPr/>
        </p:nvCxnSpPr>
        <p:spPr>
          <a:xfrm rot="5400000">
            <a:off x="1086333" y="487255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4" name="Овал 533"/>
          <p:cNvSpPr/>
          <p:nvPr/>
        </p:nvSpPr>
        <p:spPr>
          <a:xfrm>
            <a:off x="1285852" y="471488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5" name="Прямая соединительная линия 534"/>
          <p:cNvCxnSpPr/>
          <p:nvPr/>
        </p:nvCxnSpPr>
        <p:spPr>
          <a:xfrm rot="16200000" flipH="1">
            <a:off x="1893075" y="482204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6" name="Овал 535"/>
          <p:cNvSpPr/>
          <p:nvPr/>
        </p:nvSpPr>
        <p:spPr>
          <a:xfrm>
            <a:off x="1857356" y="471488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1" name="Прямая соединительная линия 540"/>
          <p:cNvCxnSpPr/>
          <p:nvPr/>
        </p:nvCxnSpPr>
        <p:spPr>
          <a:xfrm rot="16200000" flipH="1">
            <a:off x="1607323" y="517923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819"/>
          <p:cNvGrpSpPr/>
          <p:nvPr/>
        </p:nvGrpSpPr>
        <p:grpSpPr>
          <a:xfrm>
            <a:off x="142844" y="4714884"/>
            <a:ext cx="1285884" cy="857256"/>
            <a:chOff x="142844" y="4714884"/>
            <a:chExt cx="1285884" cy="857256"/>
          </a:xfrm>
        </p:grpSpPr>
        <p:cxnSp>
          <p:nvCxnSpPr>
            <p:cNvPr id="471" name="Прямая соединительная линия 470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Прямая соединительная линия 471"/>
            <p:cNvCxnSpPr>
              <a:stCxn id="473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3" name="Овал 472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7" name="Прямая соединительная линия 476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8" name="Овал 477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79" name="Прямая соединительная линия 478"/>
            <p:cNvCxnSpPr>
              <a:stCxn id="480" idx="3"/>
              <a:endCxn id="478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0" name="Овал 479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37" name="Прямая соединительная линия 536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8" name="Овал 537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39" name="Прямая соединительная линия 538"/>
            <p:cNvCxnSpPr>
              <a:stCxn id="540" idx="3"/>
              <a:endCxn id="538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0" name="Овал 539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2" name="Овал 541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43" name="Овал 542"/>
          <p:cNvSpPr/>
          <p:nvPr/>
        </p:nvSpPr>
        <p:spPr>
          <a:xfrm>
            <a:off x="1571604" y="507207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4" name="Прямая соединительная линия 543"/>
          <p:cNvCxnSpPr/>
          <p:nvPr/>
        </p:nvCxnSpPr>
        <p:spPr>
          <a:xfrm rot="16200000" flipH="1">
            <a:off x="2178827" y="517923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5" name="Овал 544"/>
          <p:cNvSpPr/>
          <p:nvPr/>
        </p:nvSpPr>
        <p:spPr>
          <a:xfrm>
            <a:off x="1857356" y="542926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6" name="Овал 545"/>
          <p:cNvSpPr/>
          <p:nvPr/>
        </p:nvSpPr>
        <p:spPr>
          <a:xfrm>
            <a:off x="2428860" y="542926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7" name="Овал 546"/>
          <p:cNvSpPr/>
          <p:nvPr/>
        </p:nvSpPr>
        <p:spPr>
          <a:xfrm>
            <a:off x="2143108" y="507207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8" name="Овал 547"/>
          <p:cNvSpPr/>
          <p:nvPr/>
        </p:nvSpPr>
        <p:spPr>
          <a:xfrm>
            <a:off x="1857356" y="3929066"/>
            <a:ext cx="214314" cy="214314"/>
          </a:xfrm>
          <a:prstGeom prst="ellipse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0" name="Прямая соединительная линия 709"/>
          <p:cNvCxnSpPr>
            <a:endCxn id="547" idx="7"/>
          </p:cNvCxnSpPr>
          <p:nvPr/>
        </p:nvCxnSpPr>
        <p:spPr>
          <a:xfrm rot="5400000">
            <a:off x="2214546" y="4836836"/>
            <a:ext cx="306676" cy="20564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4" name="Овал 523"/>
          <p:cNvSpPr/>
          <p:nvPr/>
        </p:nvSpPr>
        <p:spPr>
          <a:xfrm>
            <a:off x="2428860" y="471488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712"/>
          <p:cNvGrpSpPr/>
          <p:nvPr/>
        </p:nvGrpSpPr>
        <p:grpSpPr>
          <a:xfrm>
            <a:off x="3000364" y="3357562"/>
            <a:ext cx="3000396" cy="2214578"/>
            <a:chOff x="-285784" y="3429000"/>
            <a:chExt cx="3000396" cy="2214578"/>
          </a:xfrm>
        </p:grpSpPr>
        <p:cxnSp>
          <p:nvCxnSpPr>
            <p:cNvPr id="714" name="Прямая соединительная линия 713"/>
            <p:cNvCxnSpPr>
              <a:stCxn id="732" idx="3"/>
              <a:endCxn id="730" idx="0"/>
            </p:cNvCxnSpPr>
            <p:nvPr/>
          </p:nvCxnSpPr>
          <p:spPr>
            <a:xfrm rot="5400000">
              <a:off x="910803" y="3726483"/>
              <a:ext cx="327599" cy="220442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5" name="Прямая соединительная линия 714"/>
            <p:cNvCxnSpPr/>
            <p:nvPr/>
          </p:nvCxnSpPr>
          <p:spPr>
            <a:xfrm rot="16200000" flipH="1">
              <a:off x="961317" y="4253601"/>
              <a:ext cx="373781" cy="233442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Прямая соединительная линия 715"/>
            <p:cNvCxnSpPr/>
            <p:nvPr/>
          </p:nvCxnSpPr>
          <p:spPr>
            <a:xfrm rot="5400000">
              <a:off x="607191" y="4036223"/>
              <a:ext cx="428628" cy="357190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7" name="Прямая соединительная линия 716"/>
            <p:cNvCxnSpPr/>
            <p:nvPr/>
          </p:nvCxnSpPr>
          <p:spPr>
            <a:xfrm rot="5400000">
              <a:off x="1229209" y="494399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8" name="Прямая соединительная линия 717"/>
            <p:cNvCxnSpPr/>
            <p:nvPr/>
          </p:nvCxnSpPr>
          <p:spPr>
            <a:xfrm rot="5400000">
              <a:off x="943457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9" name="Прямая соединительная линия 718"/>
            <p:cNvCxnSpPr/>
            <p:nvPr/>
          </p:nvCxnSpPr>
          <p:spPr>
            <a:xfrm rot="5400000">
              <a:off x="1514961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0" name="Прямая соединительная линия 719"/>
            <p:cNvCxnSpPr/>
            <p:nvPr/>
          </p:nvCxnSpPr>
          <p:spPr>
            <a:xfrm rot="16200000" flipH="1">
              <a:off x="607191" y="453628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1" name="Овал 720"/>
            <p:cNvSpPr/>
            <p:nvPr/>
          </p:nvSpPr>
          <p:spPr>
            <a:xfrm>
              <a:off x="571472" y="442913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22" name="Прямая соединительная линия 721"/>
            <p:cNvCxnSpPr>
              <a:stCxn id="721" idx="3"/>
            </p:cNvCxnSpPr>
            <p:nvPr/>
          </p:nvCxnSpPr>
          <p:spPr>
            <a:xfrm rot="5400000">
              <a:off x="371953" y="458680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3" name="Прямая соединительная линия 722"/>
            <p:cNvCxnSpPr/>
            <p:nvPr/>
          </p:nvCxnSpPr>
          <p:spPr>
            <a:xfrm rot="16200000" flipH="1">
              <a:off x="321439" y="489347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Прямая соединительная линия 723"/>
            <p:cNvCxnSpPr>
              <a:stCxn id="725" idx="3"/>
            </p:cNvCxnSpPr>
            <p:nvPr/>
          </p:nvCxnSpPr>
          <p:spPr>
            <a:xfrm rot="5400000">
              <a:off x="86201" y="494399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5" name="Овал 724"/>
            <p:cNvSpPr/>
            <p:nvPr/>
          </p:nvSpPr>
          <p:spPr>
            <a:xfrm>
              <a:off x="285720" y="478632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26" name="Прямая соединительная линия 725"/>
            <p:cNvCxnSpPr/>
            <p:nvPr/>
          </p:nvCxnSpPr>
          <p:spPr>
            <a:xfrm rot="16200000" flipH="1">
              <a:off x="35687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7" name="Овал 726"/>
            <p:cNvSpPr/>
            <p:nvPr/>
          </p:nvSpPr>
          <p:spPr>
            <a:xfrm>
              <a:off x="-285784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28" name="Прямая соединительная линия 727"/>
            <p:cNvCxnSpPr>
              <a:stCxn id="729" idx="3"/>
              <a:endCxn id="727" idx="7"/>
            </p:cNvCxnSpPr>
            <p:nvPr/>
          </p:nvCxnSpPr>
          <p:spPr>
            <a:xfrm rot="5400000">
              <a:off x="-199551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9" name="Овал 728"/>
            <p:cNvSpPr/>
            <p:nvPr/>
          </p:nvSpPr>
          <p:spPr>
            <a:xfrm>
              <a:off x="-32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0" name="Овал 729"/>
            <p:cNvSpPr/>
            <p:nvPr/>
          </p:nvSpPr>
          <p:spPr>
            <a:xfrm>
              <a:off x="857224" y="4000504"/>
              <a:ext cx="214314" cy="214314"/>
            </a:xfrm>
            <a:prstGeom prst="ellipse">
              <a:avLst/>
            </a:prstGeom>
            <a:solidFill>
              <a:srgbClr val="00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31" name="Прямая соединительная линия 730"/>
            <p:cNvCxnSpPr>
              <a:endCxn id="762" idx="0"/>
            </p:cNvCxnSpPr>
            <p:nvPr/>
          </p:nvCxnSpPr>
          <p:spPr>
            <a:xfrm rot="16200000" flipH="1">
              <a:off x="1267991" y="3732610"/>
              <a:ext cx="357192" cy="178596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2" name="Овал 731"/>
            <p:cNvSpPr/>
            <p:nvPr/>
          </p:nvSpPr>
          <p:spPr>
            <a:xfrm>
              <a:off x="1142976" y="3429000"/>
              <a:ext cx="285752" cy="28575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33" name="Прямая соединительная линия 732"/>
            <p:cNvCxnSpPr>
              <a:stCxn id="762" idx="5"/>
              <a:endCxn id="736" idx="0"/>
            </p:cNvCxnSpPr>
            <p:nvPr/>
          </p:nvCxnSpPr>
          <p:spPr>
            <a:xfrm rot="16200000" flipH="1">
              <a:off x="1575937" y="4219151"/>
              <a:ext cx="245700" cy="174262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4" name="Прямая соединительная линия 733"/>
            <p:cNvCxnSpPr>
              <a:endCxn id="744" idx="7"/>
            </p:cNvCxnSpPr>
            <p:nvPr/>
          </p:nvCxnSpPr>
          <p:spPr>
            <a:xfrm rot="5400000">
              <a:off x="1229209" y="417909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5" name="Прямая соединительная линия 734"/>
            <p:cNvCxnSpPr/>
            <p:nvPr/>
          </p:nvCxnSpPr>
          <p:spPr>
            <a:xfrm rot="16200000" flipH="1">
              <a:off x="1750199" y="453628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6" name="Овал 735"/>
            <p:cNvSpPr/>
            <p:nvPr/>
          </p:nvSpPr>
          <p:spPr>
            <a:xfrm>
              <a:off x="1714480" y="442913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37" name="Прямая соединительная линия 736"/>
            <p:cNvCxnSpPr>
              <a:stCxn id="736" idx="3"/>
            </p:cNvCxnSpPr>
            <p:nvPr/>
          </p:nvCxnSpPr>
          <p:spPr>
            <a:xfrm rot="5400000">
              <a:off x="1514961" y="458680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8" name="Прямая соединительная линия 737"/>
            <p:cNvCxnSpPr/>
            <p:nvPr/>
          </p:nvCxnSpPr>
          <p:spPr>
            <a:xfrm rot="16200000" flipH="1">
              <a:off x="2035951" y="489347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9" name="Прямая соединительная линия 738"/>
            <p:cNvCxnSpPr/>
            <p:nvPr/>
          </p:nvCxnSpPr>
          <p:spPr>
            <a:xfrm rot="16200000" flipH="1">
              <a:off x="2321703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0" name="Прямая соединительная линия 739"/>
            <p:cNvCxnSpPr>
              <a:stCxn id="742" idx="3"/>
            </p:cNvCxnSpPr>
            <p:nvPr/>
          </p:nvCxnSpPr>
          <p:spPr>
            <a:xfrm rot="5400000">
              <a:off x="2086465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1" name="Овал 740"/>
            <p:cNvSpPr/>
            <p:nvPr/>
          </p:nvSpPr>
          <p:spPr>
            <a:xfrm>
              <a:off x="2571736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2" name="Овал 741"/>
            <p:cNvSpPr/>
            <p:nvPr/>
          </p:nvSpPr>
          <p:spPr>
            <a:xfrm>
              <a:off x="2285984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43" name="Прямая соединительная линия 742"/>
            <p:cNvCxnSpPr/>
            <p:nvPr/>
          </p:nvCxnSpPr>
          <p:spPr>
            <a:xfrm rot="16200000" flipH="1">
              <a:off x="1178695" y="453628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4" name="Овал 743"/>
            <p:cNvSpPr/>
            <p:nvPr/>
          </p:nvSpPr>
          <p:spPr>
            <a:xfrm>
              <a:off x="1142976" y="442913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45" name="Прямая соединительная линия 744"/>
            <p:cNvCxnSpPr>
              <a:stCxn id="744" idx="3"/>
            </p:cNvCxnSpPr>
            <p:nvPr/>
          </p:nvCxnSpPr>
          <p:spPr>
            <a:xfrm rot="5400000">
              <a:off x="943457" y="458680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6" name="Прямая соединительная линия 745"/>
            <p:cNvCxnSpPr/>
            <p:nvPr/>
          </p:nvCxnSpPr>
          <p:spPr>
            <a:xfrm rot="16200000" flipH="1">
              <a:off x="892943" y="489347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7" name="Прямая соединительная линия 746"/>
            <p:cNvCxnSpPr>
              <a:stCxn id="748" idx="3"/>
            </p:cNvCxnSpPr>
            <p:nvPr/>
          </p:nvCxnSpPr>
          <p:spPr>
            <a:xfrm rot="5400000">
              <a:off x="657705" y="494399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8" name="Овал 747"/>
            <p:cNvSpPr/>
            <p:nvPr/>
          </p:nvSpPr>
          <p:spPr>
            <a:xfrm>
              <a:off x="857224" y="478632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49" name="Прямая соединительная линия 748"/>
            <p:cNvCxnSpPr/>
            <p:nvPr/>
          </p:nvCxnSpPr>
          <p:spPr>
            <a:xfrm rot="16200000" flipH="1">
              <a:off x="1464447" y="489347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0" name="Овал 749"/>
            <p:cNvSpPr/>
            <p:nvPr/>
          </p:nvSpPr>
          <p:spPr>
            <a:xfrm>
              <a:off x="1428728" y="478632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51" name="Прямая соединительная линия 750"/>
            <p:cNvCxnSpPr/>
            <p:nvPr/>
          </p:nvCxnSpPr>
          <p:spPr>
            <a:xfrm rot="16200000" flipH="1">
              <a:off x="607191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2" name="Овал 751"/>
            <p:cNvSpPr/>
            <p:nvPr/>
          </p:nvSpPr>
          <p:spPr>
            <a:xfrm>
              <a:off x="285720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53" name="Прямая соединительная линия 752"/>
            <p:cNvCxnSpPr>
              <a:stCxn id="754" idx="3"/>
              <a:endCxn id="752" idx="7"/>
            </p:cNvCxnSpPr>
            <p:nvPr/>
          </p:nvCxnSpPr>
          <p:spPr>
            <a:xfrm rot="5400000">
              <a:off x="371953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4" name="Овал 753"/>
            <p:cNvSpPr/>
            <p:nvPr/>
          </p:nvSpPr>
          <p:spPr>
            <a:xfrm>
              <a:off x="571472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55" name="Прямая соединительная линия 754"/>
            <p:cNvCxnSpPr/>
            <p:nvPr/>
          </p:nvCxnSpPr>
          <p:spPr>
            <a:xfrm rot="16200000" flipH="1">
              <a:off x="1178695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6" name="Овал 755"/>
            <p:cNvSpPr/>
            <p:nvPr/>
          </p:nvSpPr>
          <p:spPr>
            <a:xfrm>
              <a:off x="857224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7" name="Овал 756"/>
            <p:cNvSpPr/>
            <p:nvPr/>
          </p:nvSpPr>
          <p:spPr>
            <a:xfrm>
              <a:off x="1142976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58" name="Прямая соединительная линия 757"/>
            <p:cNvCxnSpPr/>
            <p:nvPr/>
          </p:nvCxnSpPr>
          <p:spPr>
            <a:xfrm rot="16200000" flipH="1">
              <a:off x="1750199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9" name="Овал 758"/>
            <p:cNvSpPr/>
            <p:nvPr/>
          </p:nvSpPr>
          <p:spPr>
            <a:xfrm>
              <a:off x="1428728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0" name="Овал 759"/>
            <p:cNvSpPr/>
            <p:nvPr/>
          </p:nvSpPr>
          <p:spPr>
            <a:xfrm>
              <a:off x="2000232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1" name="Овал 760"/>
            <p:cNvSpPr/>
            <p:nvPr/>
          </p:nvSpPr>
          <p:spPr>
            <a:xfrm>
              <a:off x="1714480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2" name="Овал 761"/>
            <p:cNvSpPr/>
            <p:nvPr/>
          </p:nvSpPr>
          <p:spPr>
            <a:xfrm>
              <a:off x="1428728" y="4000504"/>
              <a:ext cx="214314" cy="214314"/>
            </a:xfrm>
            <a:prstGeom prst="ellipse">
              <a:avLst/>
            </a:prstGeom>
            <a:solidFill>
              <a:srgbClr val="00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63" name="Прямая соединительная линия 762"/>
            <p:cNvCxnSpPr>
              <a:endCxn id="761" idx="7"/>
            </p:cNvCxnSpPr>
            <p:nvPr/>
          </p:nvCxnSpPr>
          <p:spPr>
            <a:xfrm rot="5400000">
              <a:off x="1785918" y="4908274"/>
              <a:ext cx="306676" cy="20564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4" name="Овал 763"/>
            <p:cNvSpPr/>
            <p:nvPr/>
          </p:nvSpPr>
          <p:spPr>
            <a:xfrm>
              <a:off x="2000232" y="478632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64"/>
          <p:cNvGrpSpPr/>
          <p:nvPr/>
        </p:nvGrpSpPr>
        <p:grpSpPr>
          <a:xfrm>
            <a:off x="5857884" y="3357562"/>
            <a:ext cx="3000396" cy="2214578"/>
            <a:chOff x="-285784" y="3429000"/>
            <a:chExt cx="3000396" cy="2214578"/>
          </a:xfrm>
        </p:grpSpPr>
        <p:cxnSp>
          <p:nvCxnSpPr>
            <p:cNvPr id="766" name="Прямая соединительная линия 765"/>
            <p:cNvCxnSpPr>
              <a:stCxn id="784" idx="3"/>
              <a:endCxn id="782" idx="0"/>
            </p:cNvCxnSpPr>
            <p:nvPr/>
          </p:nvCxnSpPr>
          <p:spPr>
            <a:xfrm rot="5400000">
              <a:off x="910803" y="3726483"/>
              <a:ext cx="327599" cy="220442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7" name="Прямая соединительная линия 766"/>
            <p:cNvCxnSpPr/>
            <p:nvPr/>
          </p:nvCxnSpPr>
          <p:spPr>
            <a:xfrm rot="16200000" flipH="1">
              <a:off x="961317" y="4253601"/>
              <a:ext cx="373781" cy="233442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8" name="Прямая соединительная линия 767"/>
            <p:cNvCxnSpPr/>
            <p:nvPr/>
          </p:nvCxnSpPr>
          <p:spPr>
            <a:xfrm rot="5400000">
              <a:off x="607191" y="4036223"/>
              <a:ext cx="428628" cy="357190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9" name="Прямая соединительная линия 768"/>
            <p:cNvCxnSpPr/>
            <p:nvPr/>
          </p:nvCxnSpPr>
          <p:spPr>
            <a:xfrm rot="5400000">
              <a:off x="1229209" y="494399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0" name="Прямая соединительная линия 769"/>
            <p:cNvCxnSpPr/>
            <p:nvPr/>
          </p:nvCxnSpPr>
          <p:spPr>
            <a:xfrm rot="5400000">
              <a:off x="943457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1" name="Прямая соединительная линия 770"/>
            <p:cNvCxnSpPr/>
            <p:nvPr/>
          </p:nvCxnSpPr>
          <p:spPr>
            <a:xfrm rot="5400000">
              <a:off x="1514961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2" name="Прямая соединительная линия 771"/>
            <p:cNvCxnSpPr/>
            <p:nvPr/>
          </p:nvCxnSpPr>
          <p:spPr>
            <a:xfrm rot="16200000" flipH="1">
              <a:off x="607191" y="453628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3" name="Овал 772"/>
            <p:cNvSpPr/>
            <p:nvPr/>
          </p:nvSpPr>
          <p:spPr>
            <a:xfrm>
              <a:off x="571472" y="442913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74" name="Прямая соединительная линия 773"/>
            <p:cNvCxnSpPr>
              <a:stCxn id="773" idx="3"/>
            </p:cNvCxnSpPr>
            <p:nvPr/>
          </p:nvCxnSpPr>
          <p:spPr>
            <a:xfrm rot="5400000">
              <a:off x="371953" y="458680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5" name="Прямая соединительная линия 774"/>
            <p:cNvCxnSpPr/>
            <p:nvPr/>
          </p:nvCxnSpPr>
          <p:spPr>
            <a:xfrm rot="16200000" flipH="1">
              <a:off x="321439" y="489347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6" name="Прямая соединительная линия 775"/>
            <p:cNvCxnSpPr>
              <a:stCxn id="777" idx="3"/>
            </p:cNvCxnSpPr>
            <p:nvPr/>
          </p:nvCxnSpPr>
          <p:spPr>
            <a:xfrm rot="5400000">
              <a:off x="86201" y="494399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7" name="Овал 776"/>
            <p:cNvSpPr/>
            <p:nvPr/>
          </p:nvSpPr>
          <p:spPr>
            <a:xfrm>
              <a:off x="285720" y="478632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78" name="Прямая соединительная линия 777"/>
            <p:cNvCxnSpPr/>
            <p:nvPr/>
          </p:nvCxnSpPr>
          <p:spPr>
            <a:xfrm rot="16200000" flipH="1">
              <a:off x="35687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9" name="Овал 778"/>
            <p:cNvSpPr/>
            <p:nvPr/>
          </p:nvSpPr>
          <p:spPr>
            <a:xfrm>
              <a:off x="-285784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80" name="Прямая соединительная линия 779"/>
            <p:cNvCxnSpPr>
              <a:stCxn id="781" idx="3"/>
              <a:endCxn id="779" idx="7"/>
            </p:cNvCxnSpPr>
            <p:nvPr/>
          </p:nvCxnSpPr>
          <p:spPr>
            <a:xfrm rot="5400000">
              <a:off x="-199551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1" name="Овал 780"/>
            <p:cNvSpPr/>
            <p:nvPr/>
          </p:nvSpPr>
          <p:spPr>
            <a:xfrm>
              <a:off x="-32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2" name="Овал 781"/>
            <p:cNvSpPr/>
            <p:nvPr/>
          </p:nvSpPr>
          <p:spPr>
            <a:xfrm>
              <a:off x="857224" y="4000504"/>
              <a:ext cx="214314" cy="214314"/>
            </a:xfrm>
            <a:prstGeom prst="ellipse">
              <a:avLst/>
            </a:prstGeom>
            <a:solidFill>
              <a:srgbClr val="00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83" name="Прямая соединительная линия 782"/>
            <p:cNvCxnSpPr>
              <a:endCxn id="814" idx="0"/>
            </p:cNvCxnSpPr>
            <p:nvPr/>
          </p:nvCxnSpPr>
          <p:spPr>
            <a:xfrm rot="16200000" flipH="1">
              <a:off x="1267991" y="3732610"/>
              <a:ext cx="357192" cy="178596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4" name="Овал 783"/>
            <p:cNvSpPr/>
            <p:nvPr/>
          </p:nvSpPr>
          <p:spPr>
            <a:xfrm>
              <a:off x="1142976" y="3429000"/>
              <a:ext cx="285752" cy="28575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85" name="Прямая соединительная линия 784"/>
            <p:cNvCxnSpPr>
              <a:stCxn id="814" idx="5"/>
              <a:endCxn id="788" idx="0"/>
            </p:cNvCxnSpPr>
            <p:nvPr/>
          </p:nvCxnSpPr>
          <p:spPr>
            <a:xfrm rot="16200000" flipH="1">
              <a:off x="1575937" y="4219151"/>
              <a:ext cx="245700" cy="174262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6" name="Прямая соединительная линия 785"/>
            <p:cNvCxnSpPr>
              <a:endCxn id="796" idx="7"/>
            </p:cNvCxnSpPr>
            <p:nvPr/>
          </p:nvCxnSpPr>
          <p:spPr>
            <a:xfrm rot="5400000">
              <a:off x="1229209" y="417909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7" name="Прямая соединительная линия 786"/>
            <p:cNvCxnSpPr/>
            <p:nvPr/>
          </p:nvCxnSpPr>
          <p:spPr>
            <a:xfrm rot="16200000" flipH="1">
              <a:off x="1750199" y="453628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8" name="Овал 787"/>
            <p:cNvSpPr/>
            <p:nvPr/>
          </p:nvSpPr>
          <p:spPr>
            <a:xfrm>
              <a:off x="1714480" y="442913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89" name="Прямая соединительная линия 788"/>
            <p:cNvCxnSpPr>
              <a:stCxn id="788" idx="3"/>
            </p:cNvCxnSpPr>
            <p:nvPr/>
          </p:nvCxnSpPr>
          <p:spPr>
            <a:xfrm rot="5400000">
              <a:off x="1514961" y="458680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0" name="Прямая соединительная линия 789"/>
            <p:cNvCxnSpPr/>
            <p:nvPr/>
          </p:nvCxnSpPr>
          <p:spPr>
            <a:xfrm rot="16200000" flipH="1">
              <a:off x="2035951" y="489347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1" name="Прямая соединительная линия 790"/>
            <p:cNvCxnSpPr/>
            <p:nvPr/>
          </p:nvCxnSpPr>
          <p:spPr>
            <a:xfrm rot="16200000" flipH="1">
              <a:off x="2321703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2" name="Прямая соединительная линия 791"/>
            <p:cNvCxnSpPr>
              <a:stCxn id="794" idx="3"/>
            </p:cNvCxnSpPr>
            <p:nvPr/>
          </p:nvCxnSpPr>
          <p:spPr>
            <a:xfrm rot="5400000">
              <a:off x="2086465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3" name="Овал 792"/>
            <p:cNvSpPr/>
            <p:nvPr/>
          </p:nvSpPr>
          <p:spPr>
            <a:xfrm>
              <a:off x="2571736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4" name="Овал 793"/>
            <p:cNvSpPr/>
            <p:nvPr/>
          </p:nvSpPr>
          <p:spPr>
            <a:xfrm>
              <a:off x="2285984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95" name="Прямая соединительная линия 794"/>
            <p:cNvCxnSpPr/>
            <p:nvPr/>
          </p:nvCxnSpPr>
          <p:spPr>
            <a:xfrm rot="16200000" flipH="1">
              <a:off x="1178695" y="453628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6" name="Овал 795"/>
            <p:cNvSpPr/>
            <p:nvPr/>
          </p:nvSpPr>
          <p:spPr>
            <a:xfrm>
              <a:off x="1142976" y="442913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97" name="Прямая соединительная линия 796"/>
            <p:cNvCxnSpPr>
              <a:stCxn id="796" idx="3"/>
            </p:cNvCxnSpPr>
            <p:nvPr/>
          </p:nvCxnSpPr>
          <p:spPr>
            <a:xfrm rot="5400000">
              <a:off x="943457" y="458680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8" name="Прямая соединительная линия 797"/>
            <p:cNvCxnSpPr/>
            <p:nvPr/>
          </p:nvCxnSpPr>
          <p:spPr>
            <a:xfrm rot="16200000" flipH="1">
              <a:off x="892943" y="489347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9" name="Прямая соединительная линия 798"/>
            <p:cNvCxnSpPr>
              <a:stCxn id="800" idx="3"/>
            </p:cNvCxnSpPr>
            <p:nvPr/>
          </p:nvCxnSpPr>
          <p:spPr>
            <a:xfrm rot="5400000">
              <a:off x="657705" y="494399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0" name="Овал 799"/>
            <p:cNvSpPr/>
            <p:nvPr/>
          </p:nvSpPr>
          <p:spPr>
            <a:xfrm>
              <a:off x="857224" y="478632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01" name="Прямая соединительная линия 800"/>
            <p:cNvCxnSpPr/>
            <p:nvPr/>
          </p:nvCxnSpPr>
          <p:spPr>
            <a:xfrm rot="16200000" flipH="1">
              <a:off x="1464447" y="489347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2" name="Овал 801"/>
            <p:cNvSpPr/>
            <p:nvPr/>
          </p:nvSpPr>
          <p:spPr>
            <a:xfrm>
              <a:off x="1428728" y="478632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03" name="Прямая соединительная линия 802"/>
            <p:cNvCxnSpPr/>
            <p:nvPr/>
          </p:nvCxnSpPr>
          <p:spPr>
            <a:xfrm rot="16200000" flipH="1">
              <a:off x="607191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4" name="Овал 803"/>
            <p:cNvSpPr/>
            <p:nvPr/>
          </p:nvSpPr>
          <p:spPr>
            <a:xfrm>
              <a:off x="285720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05" name="Прямая соединительная линия 804"/>
            <p:cNvCxnSpPr>
              <a:stCxn id="806" idx="3"/>
              <a:endCxn id="804" idx="7"/>
            </p:cNvCxnSpPr>
            <p:nvPr/>
          </p:nvCxnSpPr>
          <p:spPr>
            <a:xfrm rot="5400000">
              <a:off x="371953" y="5301183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6" name="Овал 805"/>
            <p:cNvSpPr/>
            <p:nvPr/>
          </p:nvSpPr>
          <p:spPr>
            <a:xfrm>
              <a:off x="571472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07" name="Прямая соединительная линия 806"/>
            <p:cNvCxnSpPr/>
            <p:nvPr/>
          </p:nvCxnSpPr>
          <p:spPr>
            <a:xfrm rot="16200000" flipH="1">
              <a:off x="1178695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8" name="Овал 807"/>
            <p:cNvSpPr/>
            <p:nvPr/>
          </p:nvSpPr>
          <p:spPr>
            <a:xfrm>
              <a:off x="857224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9" name="Овал 808"/>
            <p:cNvSpPr/>
            <p:nvPr/>
          </p:nvSpPr>
          <p:spPr>
            <a:xfrm>
              <a:off x="1142976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10" name="Прямая соединительная линия 809"/>
            <p:cNvCxnSpPr/>
            <p:nvPr/>
          </p:nvCxnSpPr>
          <p:spPr>
            <a:xfrm rot="16200000" flipH="1">
              <a:off x="1750199" y="5250669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1" name="Овал 810"/>
            <p:cNvSpPr/>
            <p:nvPr/>
          </p:nvSpPr>
          <p:spPr>
            <a:xfrm>
              <a:off x="1428728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2" name="Овал 811"/>
            <p:cNvSpPr/>
            <p:nvPr/>
          </p:nvSpPr>
          <p:spPr>
            <a:xfrm>
              <a:off x="2000232" y="550070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3" name="Овал 812"/>
            <p:cNvSpPr/>
            <p:nvPr/>
          </p:nvSpPr>
          <p:spPr>
            <a:xfrm>
              <a:off x="1714480" y="514351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4" name="Овал 813"/>
            <p:cNvSpPr/>
            <p:nvPr/>
          </p:nvSpPr>
          <p:spPr>
            <a:xfrm>
              <a:off x="1428728" y="4000504"/>
              <a:ext cx="214314" cy="214314"/>
            </a:xfrm>
            <a:prstGeom prst="ellipse">
              <a:avLst/>
            </a:prstGeom>
            <a:solidFill>
              <a:srgbClr val="00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15" name="Прямая соединительная линия 814"/>
            <p:cNvCxnSpPr>
              <a:endCxn id="813" idx="7"/>
            </p:cNvCxnSpPr>
            <p:nvPr/>
          </p:nvCxnSpPr>
          <p:spPr>
            <a:xfrm rot="5400000">
              <a:off x="1785918" y="4908274"/>
              <a:ext cx="306676" cy="20564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6" name="Овал 815"/>
            <p:cNvSpPr/>
            <p:nvPr/>
          </p:nvSpPr>
          <p:spPr>
            <a:xfrm>
              <a:off x="2000232" y="4786322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820"/>
          <p:cNvGrpSpPr/>
          <p:nvPr/>
        </p:nvGrpSpPr>
        <p:grpSpPr>
          <a:xfrm>
            <a:off x="714348" y="5429264"/>
            <a:ext cx="1285884" cy="857256"/>
            <a:chOff x="142844" y="4714884"/>
            <a:chExt cx="1285884" cy="857256"/>
          </a:xfrm>
        </p:grpSpPr>
        <p:cxnSp>
          <p:nvCxnSpPr>
            <p:cNvPr id="822" name="Прямая соединительная линия 821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3" name="Прямая соединительная линия 822"/>
            <p:cNvCxnSpPr>
              <a:stCxn id="824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4" name="Овал 823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25" name="Прямая соединительная линия 824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6" name="Овал 825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27" name="Прямая соединительная линия 826"/>
            <p:cNvCxnSpPr>
              <a:stCxn id="828" idx="3"/>
              <a:endCxn id="826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8" name="Овал 827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29" name="Прямая соединительная линия 828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0" name="Овал 829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31" name="Прямая соединительная линия 830"/>
            <p:cNvCxnSpPr>
              <a:stCxn id="832" idx="3"/>
              <a:endCxn id="830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2" name="Овал 831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3" name="Овал 832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33"/>
          <p:cNvGrpSpPr/>
          <p:nvPr/>
        </p:nvGrpSpPr>
        <p:grpSpPr>
          <a:xfrm>
            <a:off x="1285852" y="5429264"/>
            <a:ext cx="1285884" cy="857256"/>
            <a:chOff x="142844" y="4714884"/>
            <a:chExt cx="1285884" cy="857256"/>
          </a:xfrm>
        </p:grpSpPr>
        <p:cxnSp>
          <p:nvCxnSpPr>
            <p:cNvPr id="835" name="Прямая соединительная линия 834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6" name="Прямая соединительная линия 835"/>
            <p:cNvCxnSpPr>
              <a:stCxn id="837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7" name="Овал 836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38" name="Прямая соединительная линия 837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9" name="Овал 838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40" name="Прямая соединительная линия 839"/>
            <p:cNvCxnSpPr>
              <a:stCxn id="841" idx="3"/>
              <a:endCxn id="839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1" name="Овал 840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42" name="Прямая соединительная линия 841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3" name="Овал 842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44" name="Прямая соединительная линия 843"/>
            <p:cNvCxnSpPr>
              <a:stCxn id="845" idx="3"/>
              <a:endCxn id="843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5" name="Овал 844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6" name="Овал 845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846"/>
          <p:cNvGrpSpPr/>
          <p:nvPr/>
        </p:nvGrpSpPr>
        <p:grpSpPr>
          <a:xfrm>
            <a:off x="1857356" y="5429264"/>
            <a:ext cx="1285884" cy="857256"/>
            <a:chOff x="142844" y="4714884"/>
            <a:chExt cx="1285884" cy="857256"/>
          </a:xfrm>
        </p:grpSpPr>
        <p:cxnSp>
          <p:nvCxnSpPr>
            <p:cNvPr id="848" name="Прямая соединительная линия 847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9" name="Прямая соединительная линия 848"/>
            <p:cNvCxnSpPr>
              <a:stCxn id="850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0" name="Овал 849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51" name="Прямая соединительная линия 850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2" name="Овал 851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53" name="Прямая соединительная линия 852"/>
            <p:cNvCxnSpPr>
              <a:stCxn id="854" idx="3"/>
              <a:endCxn id="852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4" name="Овал 853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55" name="Прямая соединительная линия 854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6" name="Овал 855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57" name="Прямая соединительная линия 856"/>
            <p:cNvCxnSpPr>
              <a:stCxn id="858" idx="3"/>
              <a:endCxn id="856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8" name="Овал 857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9" name="Овал 858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859"/>
          <p:cNvGrpSpPr/>
          <p:nvPr/>
        </p:nvGrpSpPr>
        <p:grpSpPr>
          <a:xfrm>
            <a:off x="2428860" y="5429264"/>
            <a:ext cx="1285884" cy="857256"/>
            <a:chOff x="142844" y="4714884"/>
            <a:chExt cx="1285884" cy="857256"/>
          </a:xfrm>
        </p:grpSpPr>
        <p:cxnSp>
          <p:nvCxnSpPr>
            <p:cNvPr id="861" name="Прямая соединительная линия 860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2" name="Прямая соединительная линия 861"/>
            <p:cNvCxnSpPr>
              <a:stCxn id="863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3" name="Овал 862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64" name="Прямая соединительная линия 863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5" name="Овал 864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66" name="Прямая соединительная линия 865"/>
            <p:cNvCxnSpPr>
              <a:stCxn id="867" idx="3"/>
              <a:endCxn id="865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7" name="Овал 866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68" name="Прямая соединительная линия 867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9" name="Овал 868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70" name="Прямая соединительная линия 869"/>
            <p:cNvCxnSpPr>
              <a:stCxn id="871" idx="3"/>
              <a:endCxn id="869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1" name="Овал 870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2" name="Овал 871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872"/>
          <p:cNvGrpSpPr/>
          <p:nvPr/>
        </p:nvGrpSpPr>
        <p:grpSpPr>
          <a:xfrm>
            <a:off x="3000364" y="5429264"/>
            <a:ext cx="1285884" cy="857256"/>
            <a:chOff x="142844" y="4714884"/>
            <a:chExt cx="1285884" cy="857256"/>
          </a:xfrm>
        </p:grpSpPr>
        <p:cxnSp>
          <p:nvCxnSpPr>
            <p:cNvPr id="874" name="Прямая соединительная линия 873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5" name="Прямая соединительная линия 874"/>
            <p:cNvCxnSpPr>
              <a:stCxn id="876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6" name="Овал 875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77" name="Прямая соединительная линия 876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8" name="Овал 877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79" name="Прямая соединительная линия 878"/>
            <p:cNvCxnSpPr>
              <a:stCxn id="880" idx="3"/>
              <a:endCxn id="878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0" name="Овал 879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81" name="Прямая соединительная линия 880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2" name="Овал 881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83" name="Прямая соединительная линия 882"/>
            <p:cNvCxnSpPr>
              <a:stCxn id="884" idx="3"/>
              <a:endCxn id="882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4" name="Овал 883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5" name="Овал 884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885"/>
          <p:cNvGrpSpPr/>
          <p:nvPr/>
        </p:nvGrpSpPr>
        <p:grpSpPr>
          <a:xfrm>
            <a:off x="3571868" y="5429264"/>
            <a:ext cx="1285884" cy="857256"/>
            <a:chOff x="142844" y="4714884"/>
            <a:chExt cx="1285884" cy="857256"/>
          </a:xfrm>
        </p:grpSpPr>
        <p:cxnSp>
          <p:nvCxnSpPr>
            <p:cNvPr id="887" name="Прямая соединительная линия 886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8" name="Прямая соединительная линия 887"/>
            <p:cNvCxnSpPr>
              <a:stCxn id="889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9" name="Овал 888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90" name="Прямая соединительная линия 889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1" name="Овал 890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92" name="Прямая соединительная линия 891"/>
            <p:cNvCxnSpPr>
              <a:stCxn id="893" idx="3"/>
              <a:endCxn id="891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3" name="Овал 892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94" name="Прямая соединительная линия 893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5" name="Овал 894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96" name="Прямая соединительная линия 895"/>
            <p:cNvCxnSpPr>
              <a:stCxn id="897" idx="3"/>
              <a:endCxn id="895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7" name="Овал 896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8" name="Овал 897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898"/>
          <p:cNvGrpSpPr/>
          <p:nvPr/>
        </p:nvGrpSpPr>
        <p:grpSpPr>
          <a:xfrm>
            <a:off x="4143372" y="5429264"/>
            <a:ext cx="1285884" cy="857256"/>
            <a:chOff x="142844" y="4714884"/>
            <a:chExt cx="1285884" cy="857256"/>
          </a:xfrm>
        </p:grpSpPr>
        <p:cxnSp>
          <p:nvCxnSpPr>
            <p:cNvPr id="900" name="Прямая соединительная линия 899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1" name="Прямая соединительная линия 900"/>
            <p:cNvCxnSpPr>
              <a:stCxn id="902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2" name="Овал 901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3" name="Прямая соединительная линия 902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4" name="Овал 903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5" name="Прямая соединительная линия 904"/>
            <p:cNvCxnSpPr>
              <a:stCxn id="906" idx="3"/>
              <a:endCxn id="904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6" name="Овал 905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7" name="Прямая соединительная линия 906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8" name="Овал 907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09" name="Прямая соединительная линия 908"/>
            <p:cNvCxnSpPr>
              <a:stCxn id="910" idx="3"/>
              <a:endCxn id="908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0" name="Овал 909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1" name="Овал 910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911"/>
          <p:cNvGrpSpPr/>
          <p:nvPr/>
        </p:nvGrpSpPr>
        <p:grpSpPr>
          <a:xfrm>
            <a:off x="4714876" y="5429264"/>
            <a:ext cx="1285884" cy="857256"/>
            <a:chOff x="142844" y="4714884"/>
            <a:chExt cx="1285884" cy="857256"/>
          </a:xfrm>
        </p:grpSpPr>
        <p:cxnSp>
          <p:nvCxnSpPr>
            <p:cNvPr id="913" name="Прямая соединительная линия 912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4" name="Прямая соединительная линия 913"/>
            <p:cNvCxnSpPr>
              <a:stCxn id="915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5" name="Овал 914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16" name="Прямая соединительная линия 915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7" name="Овал 916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18" name="Прямая соединительная линия 917"/>
            <p:cNvCxnSpPr>
              <a:stCxn id="919" idx="3"/>
              <a:endCxn id="917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9" name="Овал 918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20" name="Прямая соединительная линия 919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1" name="Овал 920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22" name="Прямая соединительная линия 921"/>
            <p:cNvCxnSpPr>
              <a:stCxn id="923" idx="3"/>
              <a:endCxn id="921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" name="Овал 922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4" name="Овал 923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924"/>
          <p:cNvGrpSpPr/>
          <p:nvPr/>
        </p:nvGrpSpPr>
        <p:grpSpPr>
          <a:xfrm>
            <a:off x="5286380" y="5429264"/>
            <a:ext cx="1285884" cy="857256"/>
            <a:chOff x="142844" y="4714884"/>
            <a:chExt cx="1285884" cy="857256"/>
          </a:xfrm>
        </p:grpSpPr>
        <p:cxnSp>
          <p:nvCxnSpPr>
            <p:cNvPr id="926" name="Прямая соединительная линия 925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7" name="Прямая соединительная линия 926"/>
            <p:cNvCxnSpPr>
              <a:stCxn id="928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8" name="Овал 927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29" name="Прямая соединительная линия 928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0" name="Овал 929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31" name="Прямая соединительная линия 930"/>
            <p:cNvCxnSpPr>
              <a:stCxn id="932" idx="3"/>
              <a:endCxn id="930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2" name="Овал 931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33" name="Прямая соединительная линия 932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4" name="Овал 933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35" name="Прямая соединительная линия 934"/>
            <p:cNvCxnSpPr>
              <a:stCxn id="936" idx="3"/>
              <a:endCxn id="934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6" name="Овал 935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7" name="Овал 936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937"/>
          <p:cNvGrpSpPr/>
          <p:nvPr/>
        </p:nvGrpSpPr>
        <p:grpSpPr>
          <a:xfrm>
            <a:off x="5857884" y="5429264"/>
            <a:ext cx="1285884" cy="857256"/>
            <a:chOff x="142844" y="4714884"/>
            <a:chExt cx="1285884" cy="857256"/>
          </a:xfrm>
        </p:grpSpPr>
        <p:cxnSp>
          <p:nvCxnSpPr>
            <p:cNvPr id="939" name="Прямая соединительная линия 938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0" name="Прямая соединительная линия 939"/>
            <p:cNvCxnSpPr>
              <a:stCxn id="941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1" name="Овал 940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42" name="Прямая соединительная линия 941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3" name="Овал 942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44" name="Прямая соединительная линия 943"/>
            <p:cNvCxnSpPr>
              <a:stCxn id="945" idx="3"/>
              <a:endCxn id="943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5" name="Овал 944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46" name="Прямая соединительная линия 945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7" name="Овал 946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48" name="Прямая соединительная линия 947"/>
            <p:cNvCxnSpPr>
              <a:stCxn id="949" idx="3"/>
              <a:endCxn id="947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9" name="Овал 948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0" name="Овал 949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950"/>
          <p:cNvGrpSpPr/>
          <p:nvPr/>
        </p:nvGrpSpPr>
        <p:grpSpPr>
          <a:xfrm>
            <a:off x="6429388" y="5429264"/>
            <a:ext cx="1285884" cy="857256"/>
            <a:chOff x="142844" y="4714884"/>
            <a:chExt cx="1285884" cy="857256"/>
          </a:xfrm>
        </p:grpSpPr>
        <p:cxnSp>
          <p:nvCxnSpPr>
            <p:cNvPr id="952" name="Прямая соединительная линия 951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3" name="Прямая соединительная линия 952"/>
            <p:cNvCxnSpPr>
              <a:stCxn id="954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4" name="Овал 953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55" name="Прямая соединительная линия 954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6" name="Овал 955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57" name="Прямая соединительная линия 956"/>
            <p:cNvCxnSpPr>
              <a:stCxn id="958" idx="3"/>
              <a:endCxn id="956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8" name="Овал 957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59" name="Прямая соединительная линия 958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0" name="Овал 959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61" name="Прямая соединительная линия 960"/>
            <p:cNvCxnSpPr>
              <a:stCxn id="962" idx="3"/>
              <a:endCxn id="960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2" name="Овал 961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3" name="Овал 962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963"/>
          <p:cNvGrpSpPr/>
          <p:nvPr/>
        </p:nvGrpSpPr>
        <p:grpSpPr>
          <a:xfrm>
            <a:off x="7000892" y="5429264"/>
            <a:ext cx="1285884" cy="857256"/>
            <a:chOff x="142844" y="4714884"/>
            <a:chExt cx="1285884" cy="857256"/>
          </a:xfrm>
        </p:grpSpPr>
        <p:cxnSp>
          <p:nvCxnSpPr>
            <p:cNvPr id="965" name="Прямая соединительная линия 964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6" name="Прямая соединительная линия 965"/>
            <p:cNvCxnSpPr>
              <a:stCxn id="967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7" name="Овал 966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68" name="Прямая соединительная линия 967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9" name="Овал 968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70" name="Прямая соединительная линия 969"/>
            <p:cNvCxnSpPr>
              <a:stCxn id="971" idx="3"/>
              <a:endCxn id="969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1" name="Овал 970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72" name="Прямая соединительная линия 971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3" name="Овал 972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74" name="Прямая соединительная линия 973"/>
            <p:cNvCxnSpPr>
              <a:stCxn id="975" idx="3"/>
              <a:endCxn id="973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5" name="Овал 974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6" name="Овал 975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976"/>
          <p:cNvGrpSpPr/>
          <p:nvPr/>
        </p:nvGrpSpPr>
        <p:grpSpPr>
          <a:xfrm>
            <a:off x="7572396" y="5429264"/>
            <a:ext cx="1285884" cy="857256"/>
            <a:chOff x="142844" y="4714884"/>
            <a:chExt cx="1285884" cy="857256"/>
          </a:xfrm>
        </p:grpSpPr>
        <p:cxnSp>
          <p:nvCxnSpPr>
            <p:cNvPr id="978" name="Прямая соединительная линия 977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9" name="Прямая соединительная линия 978"/>
            <p:cNvCxnSpPr>
              <a:stCxn id="980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0" name="Овал 979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81" name="Прямая соединительная линия 980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2" name="Овал 981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83" name="Прямая соединительная линия 982"/>
            <p:cNvCxnSpPr>
              <a:stCxn id="984" idx="3"/>
              <a:endCxn id="982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4" name="Овал 983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85" name="Прямая соединительная линия 984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6" name="Овал 985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87" name="Прямая соединительная линия 986"/>
            <p:cNvCxnSpPr>
              <a:stCxn id="988" idx="3"/>
              <a:endCxn id="986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8" name="Овал 987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9" name="Овал 988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91" name="Прямая соединительная линия 990"/>
          <p:cNvCxnSpPr/>
          <p:nvPr/>
        </p:nvCxnSpPr>
        <p:spPr>
          <a:xfrm rot="16200000" flipH="1">
            <a:off x="8751123" y="553642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2" name="Прямая соединительная линия 991"/>
          <p:cNvCxnSpPr>
            <a:stCxn id="993" idx="3"/>
          </p:cNvCxnSpPr>
          <p:nvPr/>
        </p:nvCxnSpPr>
        <p:spPr>
          <a:xfrm rot="5400000">
            <a:off x="8515885" y="558693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3" name="Овал 992"/>
          <p:cNvSpPr/>
          <p:nvPr/>
        </p:nvSpPr>
        <p:spPr>
          <a:xfrm>
            <a:off x="8715404" y="542926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94" name="Прямая соединительная линия 993"/>
          <p:cNvCxnSpPr/>
          <p:nvPr/>
        </p:nvCxnSpPr>
        <p:spPr>
          <a:xfrm rot="16200000" flipH="1">
            <a:off x="8465371" y="589361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5" name="Овал 994"/>
          <p:cNvSpPr/>
          <p:nvPr/>
        </p:nvSpPr>
        <p:spPr>
          <a:xfrm>
            <a:off x="8143900" y="614364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96" name="Прямая соединительная линия 995"/>
          <p:cNvCxnSpPr>
            <a:stCxn id="997" idx="3"/>
            <a:endCxn id="995" idx="7"/>
          </p:cNvCxnSpPr>
          <p:nvPr/>
        </p:nvCxnSpPr>
        <p:spPr>
          <a:xfrm rot="5400000">
            <a:off x="8230133" y="594412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7" name="Овал 996"/>
          <p:cNvSpPr/>
          <p:nvPr/>
        </p:nvSpPr>
        <p:spPr>
          <a:xfrm>
            <a:off x="8429652" y="578645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9" name="Овал 998"/>
          <p:cNvSpPr/>
          <p:nvPr/>
        </p:nvSpPr>
        <p:spPr>
          <a:xfrm>
            <a:off x="8715404" y="614364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00" name="Прямая соединительная линия 999"/>
          <p:cNvCxnSpPr>
            <a:stCxn id="1001" idx="3"/>
            <a:endCxn id="999" idx="7"/>
          </p:cNvCxnSpPr>
          <p:nvPr/>
        </p:nvCxnSpPr>
        <p:spPr>
          <a:xfrm rot="5400000">
            <a:off x="8801637" y="594412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1" name="Овал 1000"/>
          <p:cNvSpPr/>
          <p:nvPr/>
        </p:nvSpPr>
        <p:spPr>
          <a:xfrm>
            <a:off x="9001156" y="578645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04" name="Прямая соединительная линия 1003"/>
          <p:cNvCxnSpPr/>
          <p:nvPr/>
        </p:nvCxnSpPr>
        <p:spPr>
          <a:xfrm rot="16200000" flipH="1">
            <a:off x="178563" y="553642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5" name="Прямая соединительная линия 1004"/>
          <p:cNvCxnSpPr>
            <a:stCxn id="1006" idx="3"/>
          </p:cNvCxnSpPr>
          <p:nvPr/>
        </p:nvCxnSpPr>
        <p:spPr>
          <a:xfrm rot="5400000">
            <a:off x="-56675" y="558693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6" name="Овал 1005"/>
          <p:cNvSpPr/>
          <p:nvPr/>
        </p:nvSpPr>
        <p:spPr>
          <a:xfrm>
            <a:off x="142844" y="542926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07" name="Прямая соединительная линия 1006"/>
          <p:cNvCxnSpPr/>
          <p:nvPr/>
        </p:nvCxnSpPr>
        <p:spPr>
          <a:xfrm rot="16200000" flipH="1">
            <a:off x="-107189" y="589361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1" name="Прямая соединительная линия 1010"/>
          <p:cNvCxnSpPr/>
          <p:nvPr/>
        </p:nvCxnSpPr>
        <p:spPr>
          <a:xfrm rot="16200000" flipH="1">
            <a:off x="464315" y="589361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2" name="Овал 1011"/>
          <p:cNvSpPr/>
          <p:nvPr/>
        </p:nvSpPr>
        <p:spPr>
          <a:xfrm>
            <a:off x="142844" y="614364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13" name="Прямая соединительная линия 1012"/>
          <p:cNvCxnSpPr>
            <a:stCxn id="1014" idx="3"/>
            <a:endCxn id="1012" idx="7"/>
          </p:cNvCxnSpPr>
          <p:nvPr/>
        </p:nvCxnSpPr>
        <p:spPr>
          <a:xfrm rot="5400000">
            <a:off x="229077" y="594412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4" name="Овал 1013"/>
          <p:cNvSpPr/>
          <p:nvPr/>
        </p:nvSpPr>
        <p:spPr>
          <a:xfrm>
            <a:off x="428596" y="578645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5" name="Овал 1014"/>
          <p:cNvSpPr/>
          <p:nvPr/>
        </p:nvSpPr>
        <p:spPr>
          <a:xfrm>
            <a:off x="714348" y="614364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1015"/>
          <p:cNvGrpSpPr/>
          <p:nvPr/>
        </p:nvGrpSpPr>
        <p:grpSpPr>
          <a:xfrm>
            <a:off x="142844" y="5429264"/>
            <a:ext cx="1285884" cy="857256"/>
            <a:chOff x="142844" y="4714884"/>
            <a:chExt cx="1285884" cy="857256"/>
          </a:xfrm>
        </p:grpSpPr>
        <p:cxnSp>
          <p:nvCxnSpPr>
            <p:cNvPr id="1017" name="Прямая соединительная линия 1016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8" name="Прямая соединительная линия 1017"/>
            <p:cNvCxnSpPr>
              <a:stCxn id="1019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9" name="Овал 1018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20" name="Прямая соединительная линия 1019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1" name="Овал 1020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22" name="Прямая соединительная линия 1021"/>
            <p:cNvCxnSpPr>
              <a:stCxn id="1023" idx="3"/>
              <a:endCxn id="1021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3" name="Овал 1022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24" name="Прямая соединительная линия 1023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" name="Овал 1024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26" name="Прямая соединительная линия 1025"/>
            <p:cNvCxnSpPr>
              <a:stCxn id="1027" idx="3"/>
              <a:endCxn id="1025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7" name="Овал 1026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8" name="Овал 1027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030" name="Прямая соединительная линия 1029"/>
          <p:cNvCxnSpPr/>
          <p:nvPr/>
        </p:nvCxnSpPr>
        <p:spPr>
          <a:xfrm rot="16200000" flipH="1">
            <a:off x="464315" y="589361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/>
          <p:cNvCxnSpPr>
            <a:stCxn id="1032" idx="3"/>
          </p:cNvCxnSpPr>
          <p:nvPr/>
        </p:nvCxnSpPr>
        <p:spPr>
          <a:xfrm rot="5400000">
            <a:off x="229077" y="594412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Овал 1031"/>
          <p:cNvSpPr/>
          <p:nvPr/>
        </p:nvSpPr>
        <p:spPr>
          <a:xfrm>
            <a:off x="428596" y="578645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33" name="Прямая соединительная линия 1032"/>
          <p:cNvCxnSpPr/>
          <p:nvPr/>
        </p:nvCxnSpPr>
        <p:spPr>
          <a:xfrm rot="16200000" flipH="1">
            <a:off x="178563" y="625080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единительная линия 1034"/>
          <p:cNvCxnSpPr>
            <a:stCxn id="1036" idx="3"/>
          </p:cNvCxnSpPr>
          <p:nvPr/>
        </p:nvCxnSpPr>
        <p:spPr>
          <a:xfrm rot="5400000">
            <a:off x="-56675" y="630131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Овал 1035"/>
          <p:cNvSpPr/>
          <p:nvPr/>
        </p:nvSpPr>
        <p:spPr>
          <a:xfrm>
            <a:off x="142844" y="614364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37" name="Прямая соединительная линия 1036"/>
          <p:cNvCxnSpPr/>
          <p:nvPr/>
        </p:nvCxnSpPr>
        <p:spPr>
          <a:xfrm rot="16200000" flipH="1">
            <a:off x="750067" y="6250801"/>
            <a:ext cx="306676" cy="235238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Овал 1037"/>
          <p:cNvSpPr/>
          <p:nvPr/>
        </p:nvSpPr>
        <p:spPr>
          <a:xfrm>
            <a:off x="428596" y="650083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39" name="Прямая соединительная линия 1038"/>
          <p:cNvCxnSpPr>
            <a:stCxn id="1040" idx="3"/>
            <a:endCxn id="1038" idx="7"/>
          </p:cNvCxnSpPr>
          <p:nvPr/>
        </p:nvCxnSpPr>
        <p:spPr>
          <a:xfrm rot="5400000">
            <a:off x="514829" y="6301315"/>
            <a:ext cx="256162" cy="184724"/>
          </a:xfrm>
          <a:prstGeom prst="line">
            <a:avLst/>
          </a:prstGeom>
          <a:ln>
            <a:solidFill>
              <a:srgbClr val="D15C0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Овал 1039"/>
          <p:cNvSpPr/>
          <p:nvPr/>
        </p:nvSpPr>
        <p:spPr>
          <a:xfrm>
            <a:off x="714348" y="614364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1" name="Овал 1040"/>
          <p:cNvSpPr/>
          <p:nvPr/>
        </p:nvSpPr>
        <p:spPr>
          <a:xfrm>
            <a:off x="1000100" y="6500834"/>
            <a:ext cx="142876" cy="1428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1041"/>
          <p:cNvGrpSpPr/>
          <p:nvPr/>
        </p:nvGrpSpPr>
        <p:grpSpPr>
          <a:xfrm>
            <a:off x="1000100" y="5786454"/>
            <a:ext cx="1285884" cy="857256"/>
            <a:chOff x="142844" y="4714884"/>
            <a:chExt cx="1285884" cy="857256"/>
          </a:xfrm>
        </p:grpSpPr>
        <p:cxnSp>
          <p:nvCxnSpPr>
            <p:cNvPr id="1043" name="Прямая соединительная линия 1042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4" name="Прямая соединительная линия 1043"/>
            <p:cNvCxnSpPr>
              <a:stCxn id="1045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5" name="Овал 1044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46" name="Прямая соединительная линия 1045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7" name="Овал 1046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48" name="Прямая соединительная линия 1047"/>
            <p:cNvCxnSpPr>
              <a:stCxn id="1049" idx="3"/>
              <a:endCxn id="1047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9" name="Овал 1048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50" name="Прямая соединительная линия 1049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1" name="Овал 1050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52" name="Прямая соединительная линия 1051"/>
            <p:cNvCxnSpPr>
              <a:stCxn id="1053" idx="3"/>
              <a:endCxn id="1051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3" name="Овал 1052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4" name="Овал 1053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1054"/>
          <p:cNvGrpSpPr/>
          <p:nvPr/>
        </p:nvGrpSpPr>
        <p:grpSpPr>
          <a:xfrm>
            <a:off x="2143108" y="5786454"/>
            <a:ext cx="1285884" cy="857256"/>
            <a:chOff x="142844" y="4714884"/>
            <a:chExt cx="1285884" cy="857256"/>
          </a:xfrm>
        </p:grpSpPr>
        <p:cxnSp>
          <p:nvCxnSpPr>
            <p:cNvPr id="1056" name="Прямая соединительная линия 1055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7" name="Прямая соединительная линия 1056"/>
            <p:cNvCxnSpPr>
              <a:stCxn id="1058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8" name="Овал 1057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59" name="Прямая соединительная линия 1058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0" name="Овал 1059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61" name="Прямая соединительная линия 1060"/>
            <p:cNvCxnSpPr>
              <a:stCxn id="1062" idx="3"/>
              <a:endCxn id="1060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2" name="Овал 1061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63" name="Прямая соединительная линия 1062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4" name="Овал 1063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65" name="Прямая соединительная линия 1064"/>
            <p:cNvCxnSpPr>
              <a:stCxn id="1066" idx="3"/>
              <a:endCxn id="1064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6" name="Овал 1065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7" name="Овал 1066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1067"/>
          <p:cNvGrpSpPr/>
          <p:nvPr/>
        </p:nvGrpSpPr>
        <p:grpSpPr>
          <a:xfrm>
            <a:off x="3286116" y="5786454"/>
            <a:ext cx="1285884" cy="857256"/>
            <a:chOff x="142844" y="4714884"/>
            <a:chExt cx="1285884" cy="857256"/>
          </a:xfrm>
        </p:grpSpPr>
        <p:cxnSp>
          <p:nvCxnSpPr>
            <p:cNvPr id="1069" name="Прямая соединительная линия 1068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0" name="Прямая соединительная линия 1069"/>
            <p:cNvCxnSpPr>
              <a:stCxn id="1071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1" name="Овал 1070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72" name="Прямая соединительная линия 1071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3" name="Овал 1072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74" name="Прямая соединительная линия 1073"/>
            <p:cNvCxnSpPr>
              <a:stCxn id="1075" idx="3"/>
              <a:endCxn id="1073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5" name="Овал 1074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76" name="Прямая соединительная линия 1075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7" name="Овал 1076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78" name="Прямая соединительная линия 1077"/>
            <p:cNvCxnSpPr>
              <a:stCxn id="1079" idx="3"/>
              <a:endCxn id="1077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9" name="Овал 1078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0" name="Овал 1079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1080"/>
          <p:cNvGrpSpPr/>
          <p:nvPr/>
        </p:nvGrpSpPr>
        <p:grpSpPr>
          <a:xfrm>
            <a:off x="4429124" y="5786454"/>
            <a:ext cx="1285884" cy="857256"/>
            <a:chOff x="142844" y="4714884"/>
            <a:chExt cx="1285884" cy="857256"/>
          </a:xfrm>
        </p:grpSpPr>
        <p:cxnSp>
          <p:nvCxnSpPr>
            <p:cNvPr id="1082" name="Прямая соединительная линия 1081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3" name="Прямая соединительная линия 1082"/>
            <p:cNvCxnSpPr>
              <a:stCxn id="1084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4" name="Овал 1083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85" name="Прямая соединительная линия 1084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6" name="Овал 1085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87" name="Прямая соединительная линия 1086"/>
            <p:cNvCxnSpPr>
              <a:stCxn id="1088" idx="3"/>
              <a:endCxn id="1086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8" name="Овал 1087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89" name="Прямая соединительная линия 1088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0" name="Овал 1089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91" name="Прямая соединительная линия 1090"/>
            <p:cNvCxnSpPr>
              <a:stCxn id="1092" idx="3"/>
              <a:endCxn id="1090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2" name="Овал 1091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3" name="Овал 1092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093"/>
          <p:cNvGrpSpPr/>
          <p:nvPr/>
        </p:nvGrpSpPr>
        <p:grpSpPr>
          <a:xfrm>
            <a:off x="5572132" y="5786454"/>
            <a:ext cx="1285884" cy="857256"/>
            <a:chOff x="142844" y="4714884"/>
            <a:chExt cx="1285884" cy="857256"/>
          </a:xfrm>
        </p:grpSpPr>
        <p:cxnSp>
          <p:nvCxnSpPr>
            <p:cNvPr id="1095" name="Прямая соединительная линия 1094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6" name="Прямая соединительная линия 1095"/>
            <p:cNvCxnSpPr>
              <a:stCxn id="1097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7" name="Овал 1096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98" name="Прямая соединительная линия 1097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9" name="Овал 1098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00" name="Прямая соединительная линия 1099"/>
            <p:cNvCxnSpPr>
              <a:stCxn id="1101" idx="3"/>
              <a:endCxn id="1099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1" name="Овал 1100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02" name="Прямая соединительная линия 1101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3" name="Овал 1102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04" name="Прямая соединительная линия 1103"/>
            <p:cNvCxnSpPr>
              <a:stCxn id="1105" idx="3"/>
              <a:endCxn id="1103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5" name="Овал 1104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6" name="Овал 1105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1106"/>
          <p:cNvGrpSpPr/>
          <p:nvPr/>
        </p:nvGrpSpPr>
        <p:grpSpPr>
          <a:xfrm>
            <a:off x="6715140" y="5786454"/>
            <a:ext cx="1285884" cy="857256"/>
            <a:chOff x="142844" y="4714884"/>
            <a:chExt cx="1285884" cy="857256"/>
          </a:xfrm>
        </p:grpSpPr>
        <p:cxnSp>
          <p:nvCxnSpPr>
            <p:cNvPr id="1108" name="Прямая соединительная линия 1107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9" name="Прямая соединительная линия 1108"/>
            <p:cNvCxnSpPr>
              <a:stCxn id="1110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0" name="Овал 1109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11" name="Прямая соединительная линия 1110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2" name="Овал 1111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13" name="Прямая соединительная линия 1112"/>
            <p:cNvCxnSpPr>
              <a:stCxn id="1114" idx="3"/>
              <a:endCxn id="1112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4" name="Овал 1113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15" name="Прямая соединительная линия 1114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6" name="Овал 1115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17" name="Прямая соединительная линия 1116"/>
            <p:cNvCxnSpPr>
              <a:stCxn id="1118" idx="3"/>
              <a:endCxn id="1116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8" name="Овал 1117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9" name="Овал 1118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Группа 1119"/>
          <p:cNvGrpSpPr/>
          <p:nvPr/>
        </p:nvGrpSpPr>
        <p:grpSpPr>
          <a:xfrm>
            <a:off x="7858116" y="5786454"/>
            <a:ext cx="1285884" cy="857256"/>
            <a:chOff x="142844" y="4714884"/>
            <a:chExt cx="1285884" cy="857256"/>
          </a:xfrm>
        </p:grpSpPr>
        <p:cxnSp>
          <p:nvCxnSpPr>
            <p:cNvPr id="1121" name="Прямая соединительная линия 1120"/>
            <p:cNvCxnSpPr/>
            <p:nvPr/>
          </p:nvCxnSpPr>
          <p:spPr>
            <a:xfrm rot="16200000" flipH="1">
              <a:off x="750067" y="482204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2" name="Прямая соединительная линия 1121"/>
            <p:cNvCxnSpPr>
              <a:stCxn id="1123" idx="3"/>
            </p:cNvCxnSpPr>
            <p:nvPr/>
          </p:nvCxnSpPr>
          <p:spPr>
            <a:xfrm rot="5400000">
              <a:off x="514829" y="487255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3" name="Овал 1122"/>
            <p:cNvSpPr/>
            <p:nvPr/>
          </p:nvSpPr>
          <p:spPr>
            <a:xfrm>
              <a:off x="714348" y="471488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24" name="Прямая соединительная линия 1123"/>
            <p:cNvCxnSpPr/>
            <p:nvPr/>
          </p:nvCxnSpPr>
          <p:spPr>
            <a:xfrm rot="16200000" flipH="1">
              <a:off x="464315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5" name="Овал 1124"/>
            <p:cNvSpPr/>
            <p:nvPr/>
          </p:nvSpPr>
          <p:spPr>
            <a:xfrm>
              <a:off x="142844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26" name="Прямая соединительная линия 1125"/>
            <p:cNvCxnSpPr>
              <a:stCxn id="1127" idx="3"/>
              <a:endCxn id="1125" idx="7"/>
            </p:cNvCxnSpPr>
            <p:nvPr/>
          </p:nvCxnSpPr>
          <p:spPr>
            <a:xfrm rot="5400000">
              <a:off x="229077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" name="Овал 1126"/>
            <p:cNvSpPr/>
            <p:nvPr/>
          </p:nvSpPr>
          <p:spPr>
            <a:xfrm>
              <a:off x="428596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28" name="Прямая соединительная линия 1127"/>
            <p:cNvCxnSpPr/>
            <p:nvPr/>
          </p:nvCxnSpPr>
          <p:spPr>
            <a:xfrm rot="16200000" flipH="1">
              <a:off x="1035819" y="5179231"/>
              <a:ext cx="306676" cy="235238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9" name="Овал 1128"/>
            <p:cNvSpPr/>
            <p:nvPr/>
          </p:nvSpPr>
          <p:spPr>
            <a:xfrm>
              <a:off x="714348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30" name="Прямая соединительная линия 1129"/>
            <p:cNvCxnSpPr>
              <a:stCxn id="1131" idx="3"/>
              <a:endCxn id="1129" idx="7"/>
            </p:cNvCxnSpPr>
            <p:nvPr/>
          </p:nvCxnSpPr>
          <p:spPr>
            <a:xfrm rot="5400000">
              <a:off x="800581" y="5229745"/>
              <a:ext cx="256162" cy="184724"/>
            </a:xfrm>
            <a:prstGeom prst="line">
              <a:avLst/>
            </a:prstGeom>
            <a:ln>
              <a:solidFill>
                <a:srgbClr val="D15C0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1" name="Овал 1130"/>
            <p:cNvSpPr/>
            <p:nvPr/>
          </p:nvSpPr>
          <p:spPr>
            <a:xfrm>
              <a:off x="1000100" y="507207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2" name="Овал 1131"/>
            <p:cNvSpPr/>
            <p:nvPr/>
          </p:nvSpPr>
          <p:spPr>
            <a:xfrm>
              <a:off x="1285852" y="5429264"/>
              <a:ext cx="142876" cy="1428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211" name="Прямая соединительная линия 1210"/>
          <p:cNvCxnSpPr>
            <a:endCxn id="4" idx="2"/>
          </p:cNvCxnSpPr>
          <p:nvPr/>
        </p:nvCxnSpPr>
        <p:spPr>
          <a:xfrm flipV="1">
            <a:off x="1785918" y="2393149"/>
            <a:ext cx="2428892" cy="1035851"/>
          </a:xfrm>
          <a:prstGeom prst="line">
            <a:avLst/>
          </a:prstGeom>
          <a:ln>
            <a:solidFill>
              <a:srgbClr val="D15C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1571604" y="3357562"/>
            <a:ext cx="285752" cy="2857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Знаменитые мошенники - Валентина Ивановна Соловье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1"/>
            <a:ext cx="2286001" cy="30480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535782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Соловьева,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основатель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финансовой пирамиды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Властилина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232" y="500042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Властилина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://www.rangemotions.com/project_lj/lobnya_front.v05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4810" y="1857364"/>
            <a:ext cx="4243417" cy="2143140"/>
          </a:xfrm>
          <a:prstGeom prst="rect">
            <a:avLst/>
          </a:prstGeom>
          <a:noFill/>
        </p:spPr>
      </p:pic>
      <p:pic>
        <p:nvPicPr>
          <p:cNvPr id="1028" name="Picture 4" descr="http://www.krasfun.ru/images/2015/11/e981b_1447575374_02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3500438"/>
            <a:ext cx="3489421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3108" y="428604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Первая финансовая пирамида в СССР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2448" y="1988840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финансовые пирамиды появились на закате истории СССР.</a:t>
            </a: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Первооснователем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пирамидостроительства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СССР  считается фирма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Пакс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созданная в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1991 г.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(Волгоград)</a:t>
            </a:r>
          </a:p>
        </p:txBody>
      </p:sp>
      <p:sp>
        <p:nvSpPr>
          <p:cNvPr id="4" name="Прямоугольник: скругленные углы 3"/>
          <p:cNvSpPr/>
          <p:nvPr/>
        </p:nvSpPr>
        <p:spPr>
          <a:xfrm>
            <a:off x="990980" y="4340696"/>
            <a:ext cx="230425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Деятельность:</a:t>
            </a:r>
            <a:br>
              <a:rPr lang="ru-RU" dirty="0"/>
            </a:br>
            <a:r>
              <a:rPr lang="ru-RU" dirty="0"/>
              <a:t>3 года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627014" y="4340696"/>
            <a:ext cx="2304256" cy="108012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Похищено:</a:t>
            </a:r>
          </a:p>
          <a:p>
            <a:pPr algn="ctr"/>
            <a:r>
              <a:rPr lang="ru-RU" dirty="0"/>
              <a:t>2 356 960 000 руб.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263048" y="4340696"/>
            <a:ext cx="2304256" cy="108012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Обмануто:</a:t>
            </a:r>
          </a:p>
          <a:p>
            <a:pPr algn="ctr"/>
            <a:r>
              <a:rPr lang="ru-RU" dirty="0"/>
              <a:t>1 722 чел.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720" y="476672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Волны финансовых пирамид в Российской Федерации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218411"/>
              </p:ext>
            </p:extLst>
          </p:nvPr>
        </p:nvGraphicFramePr>
        <p:xfrm>
          <a:off x="107504" y="1700808"/>
          <a:ext cx="6984776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8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84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Первая волна</a:t>
                      </a:r>
                      <a:r>
                        <a:rPr lang="ru-RU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24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1993 – 1998 гг.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«МММ», «Хопер-Инвест», «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Властилина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 «Чара», 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«Русский 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</a:t>
                      </a:r>
                      <a:r>
                        <a:rPr lang="ru-RU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Селенга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ГКО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Вторая волна</a:t>
                      </a:r>
                    </a:p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 – 2011 гг.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«Золотая лига», «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Глобал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«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РуБин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«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Бинар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МММ-2011, КПК РОСТ, Российская социальная программа.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Третья волна</a:t>
                      </a:r>
                    </a:p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 – </a:t>
                      </a:r>
                      <a:r>
                        <a:rPr lang="ru-RU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н.в</a:t>
                      </a:r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MBM.Partners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Impetra</a:t>
                      </a:r>
                      <a:r>
                        <a:rPr lang="en-US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Plus, </a:t>
                      </a:r>
                      <a:r>
                        <a:rPr lang="ru-RU" sz="2400" b="0" i="0" u="non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Академия Победителей,</a:t>
                      </a:r>
                      <a:r>
                        <a:rPr lang="ru-RU" sz="24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i="0" u="none" kern="12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Сберкарта</a:t>
                      </a:r>
                      <a:r>
                        <a:rPr lang="ru-RU" sz="24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Give1 Get4</a:t>
                      </a:r>
                      <a:r>
                        <a:rPr lang="ru-RU" sz="2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0" i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SETinBOX</a:t>
                      </a:r>
                      <a:r>
                        <a:rPr lang="en-US" sz="2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b="0" i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Руссинвест</a:t>
                      </a:r>
                      <a:r>
                        <a:rPr lang="ru-RU" sz="24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РСП</a:t>
                      </a:r>
                      <a:endParaRPr lang="ru-RU" sz="2400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 descr="http://dic.academic.ru/pictures/wiki/files/77/Mmmlogo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38006" y="1772816"/>
            <a:ext cx="1114500" cy="7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upload.wikimedia.org/wikipedia/ru/thumb/e/e3/%D0%A5%D0%BE%D0%BF%D1%91%D1%80.jpg/200px-%D0%A5%D0%BE%D0%BF%D1%91%D1%8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4332" y="2520108"/>
            <a:ext cx="1085845" cy="72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ru/7/7a/%D0%A0%D1%83%D1%81%D1%81%D0%BA%D0%B8%D0%B9_%D0%B4%D0%BE%D0%BC_%D1%81%D0%B5%D0%BB%D0%B5%D0%BD%D0%B3%D0%B0_%D0%BB%D0%BE%D0%B3%D0%BE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2284" y="2144316"/>
            <a:ext cx="86409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redits-helps.ru/img/1901/307172-3100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95256" y="3461988"/>
            <a:ext cx="1722841" cy="123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i.ytimg.com/vi/_6n5HIlDLyU/maxresdefault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1389" y="5015982"/>
            <a:ext cx="1110574" cy="624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i.ytimg.com/vi/cxJXoLTDlok/maxresdefault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0531" y="5786929"/>
            <a:ext cx="1132290" cy="668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6" name="Picture 6" descr="CRP Cen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929198"/>
            <a:ext cx="3552825" cy="150495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691680" y="404664"/>
            <a:ext cx="55961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Инновации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пирамидостроительстве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2492896"/>
            <a:ext cx="4032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1000100" y="2428868"/>
            <a:ext cx="3384376" cy="1454408"/>
          </a:xfrm>
          <a:prstGeom prst="roundRect">
            <a:avLst>
              <a:gd name="adj" fmla="val 5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Пирамиды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клубного типа</a:t>
            </a: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5000628" y="2428868"/>
            <a:ext cx="3384376" cy="1454408"/>
          </a:xfrm>
          <a:prstGeom prst="roundRect">
            <a:avLst>
              <a:gd name="adj" fmla="val 5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Хайп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-проекты</a:t>
            </a:r>
          </a:p>
        </p:txBody>
      </p:sp>
      <p:pic>
        <p:nvPicPr>
          <p:cNvPr id="20482" name="Picture 2" descr="http://img.5-tv.ru/shared/files/200803/1432_3001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7224" y="4786322"/>
            <a:ext cx="2476496" cy="1428760"/>
          </a:xfrm>
          <a:prstGeom prst="rect">
            <a:avLst/>
          </a:prstGeom>
          <a:noFill/>
        </p:spPr>
      </p:pic>
      <p:pic>
        <p:nvPicPr>
          <p:cNvPr id="20484" name="Picture 4" descr="Ябанкир отзывы рефбек Yabankir 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64" y="4572008"/>
            <a:ext cx="1913598" cy="11668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71480"/>
            <a:ext cx="5594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Феномен финансовых пирамид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348" y="1643050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неискоренимость причин существования пирамид, ввиду апелляции к таким человеческим качествам как жадность, склонность к риску, желанию разбогатеть;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потенциально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большая аудитория участников из всех слоев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населения;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возможность причинения значительного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ущерба;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угроза социальной и финансовой стабильности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обществе.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428604"/>
            <a:ext cx="5143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Современные бизнес-модели с элементами финансовых пирамид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492896"/>
            <a:ext cx="778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Сетевой маркетинг (или многоуровневый маркетинг; англ. 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multilevel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MLM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— концепция реализации товаров и услуг, основанная на создании сети независимых дистрибьюторов (сбытовых агентов), каждый из которых, помимо сбыта продукции, также обладает правом на привлечение партнёров, имеющих аналогичные права.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2860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Компании реализующие бизнес-модели на основе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MLM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www.ib-chamber.com/sites/default/files/member-directory/images/avon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2" y="2786058"/>
            <a:ext cx="1685551" cy="168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Marykay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16" y="2857496"/>
            <a:ext cx="2287097" cy="52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Логотип Amway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7950" y="2857496"/>
            <a:ext cx="17145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://www.ranklogos.com/wp-content/uploads/2012/06/Oriflame-logo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074" y="3857628"/>
            <a:ext cx="2016223" cy="71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https://im2-tub-ru.yandex.net/i?id=1190fd0a742f69921b3fccf05f7fc20b&amp;n=33&amp;h=139&amp;w=480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16" y="3857628"/>
            <a:ext cx="2295185" cy="60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474629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Статистика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: скругленные углы 2"/>
          <p:cNvSpPr/>
          <p:nvPr/>
        </p:nvSpPr>
        <p:spPr>
          <a:xfrm>
            <a:off x="2786050" y="2357430"/>
            <a:ext cx="3787354" cy="7778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более 170 финансовых пирамид</a:t>
            </a:r>
            <a:endParaRPr lang="ru-RU" sz="2800" dirty="0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857488" y="4786322"/>
            <a:ext cx="3787354" cy="777880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более 5,5 </a:t>
            </a:r>
            <a:r>
              <a:rPr lang="ru-RU" sz="2800" dirty="0"/>
              <a:t>млрд. рублей.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1571612"/>
            <a:ext cx="4000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2016 году ЦБ РФ раскрыл: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5984" y="3786190"/>
            <a:ext cx="5000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ущерба от которых составила: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Причины, заставляющие людей участвовать в финансовых пирамидах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59832" y="2636912"/>
            <a:ext cx="5760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 сознательно участвуют в финансовых пирамидах с целью заработка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899592" y="2636912"/>
            <a:ext cx="1584176" cy="83099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&gt; 50%</a:t>
            </a:r>
            <a:endParaRPr lang="ru-RU" dirty="0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899592" y="4005064"/>
            <a:ext cx="1584176" cy="83099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 50%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69698" y="4005064"/>
            <a:ext cx="5760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 характеризуются низкой финансовой грамотностью.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7667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Ответственность за создание финансовых пирамид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РФ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57161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марта 2016 года Президент РФ </a:t>
            </a:r>
            <a:r>
              <a:rPr lang="ru-RU" sz="24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В. </a:t>
            </a:r>
            <a:r>
              <a:rPr lang="ru-RU" sz="2400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Путин подписал </a:t>
            </a:r>
            <a:r>
              <a:rPr lang="ru-RU" sz="24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Федеральный закон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 78-ФЗ «О внесении изменений в Уголовный кодекс Российской Федерации и статью 151 Уголовно-процессуального кодекса Российской Федерации»</a:t>
            </a:r>
            <a:r>
              <a:rPr lang="ru-RU" sz="2400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устанавливающий уголовную ответственность за организацию финансовых пирамид.</a:t>
            </a:r>
          </a:p>
        </p:txBody>
      </p:sp>
      <p:sp>
        <p:nvSpPr>
          <p:cNvPr id="4" name="Прямоугольник: усеченные верхние углы 3"/>
          <p:cNvSpPr/>
          <p:nvPr/>
        </p:nvSpPr>
        <p:spPr>
          <a:xfrm>
            <a:off x="2411760" y="4077072"/>
            <a:ext cx="4608512" cy="1148060"/>
          </a:xfrm>
          <a:prstGeom prst="snip2SameRect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Штраф: 1,5 млн. руб.</a:t>
            </a:r>
          </a:p>
        </p:txBody>
      </p:sp>
      <p:sp>
        <p:nvSpPr>
          <p:cNvPr id="5" name="Прямоугольник: усеченные верхние углы 4"/>
          <p:cNvSpPr/>
          <p:nvPr/>
        </p:nvSpPr>
        <p:spPr>
          <a:xfrm>
            <a:off x="2411760" y="5369148"/>
            <a:ext cx="4608512" cy="1148060"/>
          </a:xfrm>
          <a:prstGeom prst="snip2SameRect">
            <a:avLst>
              <a:gd name="adj1" fmla="val 0"/>
              <a:gd name="adj2" fmla="val 17447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Срок: 6 лет</a:t>
            </a:r>
          </a:p>
        </p:txBody>
      </p:sp>
    </p:spTree>
    <p:extLst>
      <p:ext uri="{BB962C8B-B14F-4D97-AF65-F5344CB8AC3E}">
        <p14:creationId xmlns:p14="http://schemas.microsoft.com/office/powerpoint/2010/main" val="964357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71480"/>
            <a:ext cx="5594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Финансовая пирамида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15218437"/>
              </p:ext>
            </p:extLst>
          </p:nvPr>
        </p:nvGraphicFramePr>
        <p:xfrm>
          <a:off x="395536" y="1196752"/>
          <a:ext cx="820891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0775" y="-7000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Признаки финансовой пирамиды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0" y="3286124"/>
            <a:ext cx="3143272" cy="864096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Отсутствие у организации лицензии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14612" y="1571612"/>
            <a:ext cx="3492512" cy="864096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Обещание гарантированной высокой доходности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5877272"/>
            <a:ext cx="4286056" cy="864096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Активная и агрессивная реклама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57290" y="3286124"/>
            <a:ext cx="3214710" cy="864096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Отсутствие </a:t>
            </a:r>
            <a:r>
              <a:rPr lang="ru-RU" dirty="0" err="1"/>
              <a:t>транспарентности</a:t>
            </a:r>
            <a:r>
              <a:rPr lang="ru-RU" dirty="0"/>
              <a:t> инвестиционной деятельности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7224" y="4143380"/>
            <a:ext cx="3700288" cy="864096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Отсутствие раскрытия информации о руководстве организации, реквизитах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85131" y="5869283"/>
            <a:ext cx="4058836" cy="880073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Отсутствие информации о возможных рисках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72000" y="4143380"/>
            <a:ext cx="3500462" cy="888201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Необходимость быстрого принятия решения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714356"/>
            <a:ext cx="2773391" cy="864096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Выплаты основаны на основе вкладов других клиентов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85984" y="2428868"/>
            <a:ext cx="4429156" cy="864096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Обязательность первоначального взноса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572000" y="5000636"/>
            <a:ext cx="3857652" cy="864096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Завуалированный договор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1472" y="4992722"/>
            <a:ext cx="3998875" cy="864096"/>
          </a:xfrm>
          <a:prstGeom prst="roundRect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Конфиденциальность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260648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Варианты рыночного позиционирования финансовых пирамид</a:t>
            </a:r>
          </a:p>
        </p:txBody>
      </p:sp>
      <p:sp>
        <p:nvSpPr>
          <p:cNvPr id="2" name="Прямоугольник: скругленные углы 1"/>
          <p:cNvSpPr/>
          <p:nvPr/>
        </p:nvSpPr>
        <p:spPr>
          <a:xfrm>
            <a:off x="611559" y="1571612"/>
            <a:ext cx="3886221" cy="1428760"/>
          </a:xfrm>
          <a:prstGeom prst="roundRect">
            <a:avLst>
              <a:gd name="adj" fmla="val 1062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проекты не скрывающие, что они являются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финансовыми пирамидами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610004" y="3071810"/>
            <a:ext cx="3888431" cy="1357321"/>
          </a:xfrm>
          <a:prstGeom prst="roundRect">
            <a:avLst>
              <a:gd name="adj" fmla="val 848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финансовые пирамиды,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позиционирующие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себя как альтернатива потребительскому  и ипотечному кредиту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4714876" y="3071810"/>
            <a:ext cx="3888431" cy="1357322"/>
          </a:xfrm>
          <a:prstGeom prst="roundRect">
            <a:avLst>
              <a:gd name="adj" fmla="val 739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проекты работающие под видом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микрофинансовых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организаций,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кредитно-потребительских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кооперативов и ломбардов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4716016" y="1571612"/>
            <a:ext cx="3856512" cy="1428761"/>
          </a:xfrm>
          <a:prstGeom prst="roundRect">
            <a:avLst>
              <a:gd name="adj" fmla="val 101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псевдопрофессиональные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участники фондового рынка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642910" y="4500570"/>
            <a:ext cx="3843258" cy="1428760"/>
          </a:xfrm>
          <a:prstGeom prst="roundRect">
            <a:avLst>
              <a:gd name="adj" fmla="val 8841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товарные, сберегательные, туристические и строительные пирамиды</a:t>
            </a:r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729271" y="4500570"/>
            <a:ext cx="3843258" cy="1428760"/>
          </a:xfrm>
          <a:prstGeom prst="roundRect">
            <a:avLst>
              <a:gd name="adj" fmla="val 7597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элитные закрытые клубы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28604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Жизненный цикл классической финансовой пирамиды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699582"/>
              </p:ext>
            </p:extLst>
          </p:nvPr>
        </p:nvGraphicFramePr>
        <p:xfrm>
          <a:off x="395536" y="1916832"/>
          <a:ext cx="85689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28604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Жизненный цикл классической финансовой пирамиды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699582"/>
              </p:ext>
            </p:extLst>
          </p:nvPr>
        </p:nvGraphicFramePr>
        <p:xfrm>
          <a:off x="395536" y="1916832"/>
          <a:ext cx="85689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28604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Жизненный цикл классической финансовой пирамиды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699582"/>
              </p:ext>
            </p:extLst>
          </p:nvPr>
        </p:nvGraphicFramePr>
        <p:xfrm>
          <a:off x="395536" y="1916832"/>
          <a:ext cx="85689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42976" y="2214554"/>
            <a:ext cx="6909348" cy="3071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насыщения:</a:t>
            </a:r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активная реклама</a:t>
            </a:r>
          </a:p>
          <a:p>
            <a:pPr marL="171450" indent="-171450" algn="ctr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ривлечение участников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 первоначальных взносов</a:t>
            </a:r>
          </a:p>
          <a:p>
            <a:pPr marL="171450" indent="-171450" algn="ctr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ачало инвестиционных выплат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28604"/>
            <a:ext cx="583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Жизненный цикл классической финансовой пирамиды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699582"/>
              </p:ext>
            </p:extLst>
          </p:nvPr>
        </p:nvGraphicFramePr>
        <p:xfrm>
          <a:off x="395536" y="1916832"/>
          <a:ext cx="85689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42976" y="2214554"/>
            <a:ext cx="6909348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Критическая стадия: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притока участников и взносов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 необходимого объема инвестиционных выплат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3300</TotalTime>
  <Words>658</Words>
  <Application>Microsoft Office PowerPoint</Application>
  <PresentationFormat>Экран (4:3)</PresentationFormat>
  <Paragraphs>145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Суровушкина Екатерина Николаевна</dc:creator>
  <cp:lastModifiedBy>Татьяна Копылова</cp:lastModifiedBy>
  <cp:revision>292</cp:revision>
  <dcterms:created xsi:type="dcterms:W3CDTF">2016-02-25T11:41:37Z</dcterms:created>
  <dcterms:modified xsi:type="dcterms:W3CDTF">2018-11-27T11:02:01Z</dcterms:modified>
</cp:coreProperties>
</file>