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00"/>
  </p:notesMasterIdLst>
  <p:sldIdLst>
    <p:sldId id="257" r:id="rId3"/>
    <p:sldId id="265" r:id="rId4"/>
    <p:sldId id="356" r:id="rId5"/>
    <p:sldId id="270" r:id="rId6"/>
    <p:sldId id="276" r:id="rId7"/>
    <p:sldId id="357" r:id="rId8"/>
    <p:sldId id="275" r:id="rId9"/>
    <p:sldId id="272" r:id="rId10"/>
    <p:sldId id="274" r:id="rId11"/>
    <p:sldId id="273" r:id="rId12"/>
    <p:sldId id="271" r:id="rId13"/>
    <p:sldId id="358" r:id="rId14"/>
    <p:sldId id="269" r:id="rId15"/>
    <p:sldId id="359" r:id="rId16"/>
    <p:sldId id="267" r:id="rId17"/>
    <p:sldId id="284" r:id="rId18"/>
    <p:sldId id="360" r:id="rId19"/>
    <p:sldId id="277" r:id="rId20"/>
    <p:sldId id="361" r:id="rId21"/>
    <p:sldId id="282" r:id="rId22"/>
    <p:sldId id="281" r:id="rId23"/>
    <p:sldId id="263" r:id="rId24"/>
    <p:sldId id="290" r:id="rId25"/>
    <p:sldId id="289" r:id="rId26"/>
    <p:sldId id="362" r:id="rId27"/>
    <p:sldId id="288" r:id="rId28"/>
    <p:sldId id="279" r:id="rId29"/>
    <p:sldId id="363" r:id="rId30"/>
    <p:sldId id="286" r:id="rId31"/>
    <p:sldId id="297" r:id="rId32"/>
    <p:sldId id="364" r:id="rId33"/>
    <p:sldId id="298" r:id="rId34"/>
    <p:sldId id="365" r:id="rId35"/>
    <p:sldId id="296" r:id="rId36"/>
    <p:sldId id="295" r:id="rId37"/>
    <p:sldId id="366" r:id="rId38"/>
    <p:sldId id="294" r:id="rId39"/>
    <p:sldId id="367" r:id="rId40"/>
    <p:sldId id="293" r:id="rId41"/>
    <p:sldId id="301" r:id="rId42"/>
    <p:sldId id="304" r:id="rId43"/>
    <p:sldId id="303" r:id="rId44"/>
    <p:sldId id="368" r:id="rId45"/>
    <p:sldId id="300" r:id="rId46"/>
    <p:sldId id="299" r:id="rId47"/>
    <p:sldId id="292" r:id="rId48"/>
    <p:sldId id="291" r:id="rId49"/>
    <p:sldId id="318" r:id="rId50"/>
    <p:sldId id="319" r:id="rId51"/>
    <p:sldId id="315" r:id="rId52"/>
    <p:sldId id="316" r:id="rId53"/>
    <p:sldId id="369" r:id="rId54"/>
    <p:sldId id="314" r:id="rId55"/>
    <p:sldId id="335" r:id="rId56"/>
    <p:sldId id="334" r:id="rId57"/>
    <p:sldId id="345" r:id="rId58"/>
    <p:sldId id="344" r:id="rId59"/>
    <p:sldId id="343" r:id="rId60"/>
    <p:sldId id="370" r:id="rId61"/>
    <p:sldId id="342" r:id="rId62"/>
    <p:sldId id="350" r:id="rId63"/>
    <p:sldId id="349" r:id="rId64"/>
    <p:sldId id="348" r:id="rId65"/>
    <p:sldId id="371" r:id="rId66"/>
    <p:sldId id="347" r:id="rId67"/>
    <p:sldId id="346" r:id="rId68"/>
    <p:sldId id="338" r:id="rId69"/>
    <p:sldId id="372" r:id="rId70"/>
    <p:sldId id="351" r:id="rId71"/>
    <p:sldId id="381" r:id="rId72"/>
    <p:sldId id="312" r:id="rId73"/>
    <p:sldId id="311" r:id="rId74"/>
    <p:sldId id="324" r:id="rId75"/>
    <p:sldId id="375" r:id="rId76"/>
    <p:sldId id="374" r:id="rId77"/>
    <p:sldId id="328" r:id="rId78"/>
    <p:sldId id="376" r:id="rId79"/>
    <p:sldId id="382" r:id="rId80"/>
    <p:sldId id="331" r:id="rId81"/>
    <p:sldId id="330" r:id="rId82"/>
    <p:sldId id="333" r:id="rId83"/>
    <p:sldId id="325" r:id="rId84"/>
    <p:sldId id="377" r:id="rId85"/>
    <p:sldId id="323" r:id="rId86"/>
    <p:sldId id="332" r:id="rId87"/>
    <p:sldId id="327" r:id="rId88"/>
    <p:sldId id="378" r:id="rId89"/>
    <p:sldId id="326" r:id="rId90"/>
    <p:sldId id="341" r:id="rId91"/>
    <p:sldId id="340" r:id="rId92"/>
    <p:sldId id="379" r:id="rId93"/>
    <p:sldId id="337" r:id="rId94"/>
    <p:sldId id="380" r:id="rId95"/>
    <p:sldId id="355" r:id="rId96"/>
    <p:sldId id="353" r:id="rId97"/>
    <p:sldId id="354" r:id="rId98"/>
    <p:sldId id="322" r:id="rId9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5" autoAdjust="0"/>
    <p:restoredTop sz="94622" autoAdjust="0"/>
  </p:normalViewPr>
  <p:slideViewPr>
    <p:cSldViewPr>
      <p:cViewPr>
        <p:scale>
          <a:sx n="60" d="100"/>
          <a:sy n="60" d="100"/>
        </p:scale>
        <p:origin x="-180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0C5D1-AEB6-4345-9361-06CD93804AA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3BEC0-837B-465E-A0D3-5FC661C37D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95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3BEC0-837B-465E-A0D3-5FC661C37DB0}" type="slidenum">
              <a:rPr lang="ru-RU" smtClean="0"/>
              <a:pPr/>
              <a:t>89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3BEC0-837B-465E-A0D3-5FC661C37DB0}" type="slidenum">
              <a:rPr lang="ru-RU" smtClean="0"/>
              <a:pPr/>
              <a:t>97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465B-893B-4917-8CB6-B04DADF14DF2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53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1903-A108-46FC-8A85-13FF64D32F43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6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0B8F-F1AB-4090-82F3-5FA2FB1F29E8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69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44EE39-26C4-4E33-BDB0-CCDC8BAD919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244091"/>
      </p:ext>
    </p:extLst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4839-7E4E-4A67-9EA6-67C505988B3A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313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CC88-D1BB-463E-BBD5-CC2CA3FE2876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3848-C48E-4A39-8450-7F0C67D2EAD4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3AF5-5DD2-49BB-89B6-A6A862D9E06D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85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984-43C8-4E99-94E1-7863D6CA41B9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1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4E8-B186-445B-8609-C0723B250734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33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47AE-3D32-465D-91A7-2FF87C4128B7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6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7B98-A2DE-4318-AC8C-47DDD91891AB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4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AEF81-710F-4A90-8EDA-BF63226C0497}" type="datetime1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9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660"/>
            <a:ext cx="8208912" cy="1152128"/>
          </a:xfrm>
        </p:spPr>
        <p:txBody>
          <a:bodyPr anchor="t" anchorCtr="0">
            <a:norm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Лекция 2. Облигации для частного инвестора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84776" cy="206308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Myriad Pro" pitchFamily="34" charset="0"/>
                <a:cs typeface="Times New Roman" pitchFamily="18" charset="0"/>
              </a:rPr>
              <a:t>Меньшиков Сергей Михайлович, к.э.н., доцент департамента финансов факультета экономических наук НИУ ВШЭ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Б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ескупонные</a:t>
            </a:r>
            <a:r>
              <a:rPr lang="en-US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Б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ескупонные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или облигации с нулевым купоном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предусматривают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промежуточных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платежей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Эти облигации уже при размещении продаются со скидкой от номинала (дисконтом), и все покупающие и продающие такую облигацию получают свой доход как часть дисконта.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Доходность бескупонной облигации при размещении  облигации определяется как отношение величины скидки (дисконта) к цене покупки облигации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6202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Как посчитать цену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52028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облигации с фиксированным купоном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отличие от номинальной стоимости рыночная цена постоянно меняется в зависимости от движения рыночных процентных ставок, спроса и предложения облигаций на бирже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6202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Чистая цена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52028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Рыночная цена котируется не в рублях, а в процентах от номинала облигации.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облигации может быть как выше (например, 101,2), так и ниже номинала (98,7).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Эту цену называют еще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чистой ценой 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414846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Накопленный купонный доход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Накопленный купонный доход (НКД)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– это сумма купонного дохода по облигации, которая накопилась за купонный период, но еще не выплачена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Купонный доход начисляется каждый день, но выплачивается только в дату выплаты купона, которая известна заранее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Накопленный купонный доход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262088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покупке облигации покупатель должен уплатить продавцу купонный доход, который накопился ко дню сделки после последней выплаты купона. Если вы продаете облигацию, то продавец уплачивает накопленный купонный доход вам</a:t>
            </a:r>
          </a:p>
        </p:txBody>
      </p:sp>
    </p:spTree>
    <p:extLst>
      <p:ext uri="{BB962C8B-B14F-4D97-AF65-F5344CB8AC3E}">
        <p14:creationId xmlns:p14="http://schemas.microsoft.com/office/powerpoint/2010/main" val="383118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«Грязная» цена облигации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покупке или продаже облигации её цена состоит из двух частей – текущей рыночной цены и накопленного купонного дохода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i="1" dirty="0" err="1">
                <a:latin typeface="Myriad Pro" pitchFamily="34" charset="0"/>
                <a:cs typeface="Times New Roman" pitchFamily="18" charset="0"/>
              </a:rPr>
              <a:t>Цг</a:t>
            </a:r>
            <a:r>
              <a:rPr lang="ru-RU" sz="2400" b="1" i="1" dirty="0">
                <a:latin typeface="Myriad Pro" pitchFamily="34" charset="0"/>
                <a:cs typeface="Times New Roman" pitchFamily="18" charset="0"/>
              </a:rPr>
              <a:t> =  </a:t>
            </a:r>
            <a:r>
              <a:rPr lang="ru-RU" sz="2400" b="1" i="1" dirty="0" err="1">
                <a:latin typeface="Myriad Pro" pitchFamily="34" charset="0"/>
                <a:cs typeface="Times New Roman" pitchFamily="18" charset="0"/>
              </a:rPr>
              <a:t>Цт</a:t>
            </a:r>
            <a:r>
              <a:rPr lang="ru-RU" sz="2400" b="1" i="1" dirty="0">
                <a:latin typeface="Myriad Pro" pitchFamily="34" charset="0"/>
                <a:cs typeface="Times New Roman" pitchFamily="18" charset="0"/>
              </a:rPr>
              <a:t> + НКД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где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Цг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– «грязная» цена облигации;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Цт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– текущая рыночная цена облигации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НКД – накопленный купонный доход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-19788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Текущая  цена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3810-BCE9-496B-A721-4B69D4C729F0}" type="slidenum">
              <a:rPr lang="ru-RU"/>
              <a:pPr/>
              <a:t>16</a:t>
            </a:fld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81938" y="1700808"/>
            <a:ext cx="8208912" cy="22621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Текущая  цена облигации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определяется как стоимость ожидаемого денежного потока, приведенного к текущему моменту времени. 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Денежный поток состоит из купонных выплат и номинала облигации, выплачиваемого при ее погашении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-19788" y="0"/>
            <a:ext cx="8229600" cy="629715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Текущая  цена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3810-BCE9-496B-A721-4B69D4C729F0}" type="slidenum">
              <a:rPr lang="ru-RU"/>
              <a:pPr/>
              <a:t>17</a:t>
            </a:fld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81938" y="1393058"/>
            <a:ext cx="8208912" cy="407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Формула для расчёта текущей цены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облигации</a:t>
            </a:r>
          </a:p>
          <a:p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algn="just" eaLnBrk="0" hangingPunct="0"/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algn="just" eaLnBrk="0" hangingPunct="0"/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 dirty="0">
                <a:latin typeface="Myriad Pro" pitchFamily="34" charset="0"/>
                <a:cs typeface="Times New Roman" pitchFamily="18" charset="0"/>
              </a:rPr>
              <a:t>где  </a:t>
            </a:r>
          </a:p>
          <a:p>
            <a:pPr algn="just" eaLnBrk="0" hangingPunct="0">
              <a:lnSpc>
                <a:spcPct val="90000"/>
              </a:lnSpc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 - купонные выплаты;</a:t>
            </a:r>
          </a:p>
          <a:p>
            <a:pPr algn="just" eaLnBrk="0" hangingPunct="0"/>
            <a:r>
              <a:rPr lang="en-US" sz="2400" dirty="0">
                <a:latin typeface="Myriad Pro" pitchFamily="34" charset="0"/>
                <a:cs typeface="Times New Roman" pitchFamily="18" charset="0"/>
              </a:rPr>
              <a:t>r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- рыночная процентная ставка в период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t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(доходность в альтернативном секторе);</a:t>
            </a:r>
          </a:p>
          <a:p>
            <a:pPr eaLnBrk="0" hangingPunct="0"/>
            <a:r>
              <a:rPr lang="en-US" sz="2400" dirty="0">
                <a:latin typeface="Myriad Pro" pitchFamily="34" charset="0"/>
                <a:cs typeface="Times New Roman" pitchFamily="18" charset="0"/>
              </a:rPr>
              <a:t>N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- номинальная стоимость облигации;</a:t>
            </a:r>
          </a:p>
          <a:p>
            <a:pPr algn="just" eaLnBrk="0" hangingPunct="0"/>
            <a:r>
              <a:rPr lang="en-US" sz="2400" dirty="0">
                <a:latin typeface="Myriad Pro" pitchFamily="34" charset="0"/>
                <a:cs typeface="Times New Roman" pitchFamily="18" charset="0"/>
              </a:rPr>
              <a:t>n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- число периодов, в течение которых осуществляется выплата купонного дохода</a:t>
            </a: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847224"/>
              </p:ext>
            </p:extLst>
          </p:nvPr>
        </p:nvGraphicFramePr>
        <p:xfrm>
          <a:off x="1495425" y="2066925"/>
          <a:ext cx="6049963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Формула" r:id="rId3" imgW="4978080" imgH="419040" progId="Equation.3">
                  <p:embed/>
                </p:oleObj>
              </mc:Choice>
              <mc:Fallback>
                <p:oleObj name="Формула" r:id="rId3" imgW="497808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2066925"/>
                        <a:ext cx="6049963" cy="665163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2499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Текущая цена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67544" y="1556792"/>
            <a:ext cx="8424936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1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Какова текущая цена трёхлетней облигации номиналом 1000 рублей с купоном 12% , если рыночная процентная ставка 14%?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PV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= 120/(1+0,14) + 120/(1+0,14)2 + 120/(1+0,14)3 + 1000/(1+0,14)3 = 120 : 1,14 + 120 : 1,2996 + 120 : 1,4815 + 1000 : 1,4815 = 278,60 + 674,99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953,59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рублей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Текущая цена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67544" y="1988840"/>
            <a:ext cx="8424936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2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Какова текущая цена трёхлетней облигации номиналом 1000 рублей с купоном 14%, если рыночная процентная ставка 12%?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PV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= 140/(1+0,12) + 140/(1+0,12)2 + 140/(1+0,12)3 + 1000/(1+0,12)3 = 140 : 1,12 + 140 : 1,2544 + 140 : 1,4049 + 1000 : 1,4049 = 433,30 + 711,78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1145,08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рублей</a:t>
            </a:r>
          </a:p>
        </p:txBody>
      </p:sp>
    </p:spTree>
    <p:extLst>
      <p:ext uri="{BB962C8B-B14F-4D97-AF65-F5344CB8AC3E}">
        <p14:creationId xmlns:p14="http://schemas.microsoft.com/office/powerpoint/2010/main" val="355909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194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Облигация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- эмиссионная ценная бумага, закрепляющая право ее владельца на получение от эмитента облигации в предусмотренный в ней срок ее номинальной стоимости или иного имущественного эквивалента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Облигация может предусматривать право ее владельца на получение фиксированного в ней процента от номинальной стоимости облигации либо иные имущественные права </a:t>
            </a:r>
          </a:p>
          <a:p>
            <a:endParaRPr lang="ru-RU" sz="28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3161"/>
            <a:ext cx="79208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Что такое облигации?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174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Текущая цена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539552" y="1700808"/>
            <a:ext cx="80752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0" indent="0" eaLnBrk="0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облигации зависит от установленного при ее выпуске процента дохода, который определен к номинальной стоимости облигации, и складывающегося уровня доходности на финансовом рынке. </a:t>
            </a:r>
          </a:p>
          <a:p>
            <a:pPr marL="0" indent="0" eaLnBrk="0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росте рыночных ставок выше купона цена облигации возрастает, а при снижении рыночных ставок - снижается  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hangingPunct="0">
              <a:spcBef>
                <a:spcPts val="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Текущая цена облигаций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89654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 1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Облигация номиналом 100 рублей с купоном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С= 8%, текущая доходность на финансовом рынке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ra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=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12%. В этом случае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облигация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продаётся со скидкой (дисконтом) от номинала. Дисконт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D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рассчитывается по формуле: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где  С – купон по облигации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ra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–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текущая доходность на рынке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N –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номинал облигации </a:t>
            </a:r>
            <a:endParaRPr lang="en-US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D =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( 8-12) *100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/(100 + 8)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- 3,57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облигации составит 100 – 3.57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96,43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771800" y="3140968"/>
          <a:ext cx="395954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r:id="rId3" imgW="1079500" imgH="558800" progId="Equation.3">
                  <p:embed/>
                </p:oleObj>
              </mc:Choice>
              <mc:Fallback>
                <p:oleObj r:id="rId3" imgW="1079500" imgH="558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140968"/>
                        <a:ext cx="3959548" cy="864096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788" y="28202"/>
            <a:ext cx="8229600" cy="592486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Текущая цена облигаций</a:t>
            </a: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199" y="980728"/>
            <a:ext cx="8229600" cy="489654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 2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Облигация номиналом 100 рублей с купоном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С= 12%, текущая доходность на финансовом рынке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ra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=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8%. В этом случае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облигация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продаётся с премией к номиналу. Премия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D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рассчитывается по той же формуле,  как и дисконт: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где  С – купон по облигации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ra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 - текущая доходность на рынке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N –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номинал облигации </a:t>
            </a:r>
            <a:endParaRPr lang="en-US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D =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(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12-8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) *100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/(100 + 12) =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3,70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облигации составит 100 + 3,70 =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103,7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538273"/>
              </p:ext>
            </p:extLst>
          </p:nvPr>
        </p:nvGraphicFramePr>
        <p:xfrm>
          <a:off x="3059832" y="2924944"/>
          <a:ext cx="39592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r:id="rId3" imgW="1079500" imgH="558800" progId="Equation.3">
                  <p:embed/>
                </p:oleObj>
              </mc:Choice>
              <mc:Fallback>
                <p:oleObj r:id="rId3" imgW="1079500" imgH="558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924944"/>
                        <a:ext cx="3959225" cy="86360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174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Доходность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19256" cy="394989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Доходность облигации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определяется по формуле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(С –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/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 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(8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3,57) / (100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3,57) *100 = 12%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b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Пример 2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12 -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/ (100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*100 =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%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007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Цена бескупонной облигации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Предположим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что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сейчас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рынке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составляет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10%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годовых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ценообразовании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бескупонной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инвестор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должен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ответить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вопрос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сколько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необходимо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инвестировать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сейчас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чтобы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текущем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уровне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процентных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ставок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получить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дату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ее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?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007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Цена бескупонной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Таким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образом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инвестор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решает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задачу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S(1 + </a:t>
            </a:r>
            <a:r>
              <a:rPr lang="en-US" sz="2400" b="1" i="1" dirty="0" err="1">
                <a:latin typeface="Myriad Pro" pitchFamily="34" charset="0"/>
                <a:cs typeface="Times New Roman" pitchFamily="18" charset="0"/>
              </a:rPr>
              <a:t>rt</a:t>
            </a: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) = H,</a:t>
            </a:r>
            <a:r>
              <a:rPr lang="ru-RU" sz="2400" b="1" i="1" dirty="0">
                <a:latin typeface="Myriad Pro" pitchFamily="34" charset="0"/>
                <a:cs typeface="Times New Roman" pitchFamily="18" charset="0"/>
              </a:rPr>
              <a:t> или </a:t>
            </a: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S</a:t>
            </a:r>
            <a:r>
              <a:rPr lang="ru-RU" sz="2400" b="1" i="1" dirty="0">
                <a:latin typeface="Myriad Pro" pitchFamily="34" charset="0"/>
                <a:cs typeface="Times New Roman" pitchFamily="18" charset="0"/>
              </a:rPr>
              <a:t> = </a:t>
            </a: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H </a:t>
            </a:r>
            <a:r>
              <a:rPr lang="ru-RU" sz="2400" b="1" i="1" dirty="0">
                <a:latin typeface="Myriad Pro" pitchFamily="34" charset="0"/>
                <a:cs typeface="Times New Roman" pitchFamily="18" charset="0"/>
              </a:rPr>
              <a:t>/</a:t>
            </a: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 (1 + </a:t>
            </a:r>
            <a:r>
              <a:rPr lang="en-US" sz="2400" b="1" i="1" dirty="0" err="1">
                <a:latin typeface="Myriad Pro" pitchFamily="34" charset="0"/>
                <a:cs typeface="Times New Roman" pitchFamily="18" charset="0"/>
              </a:rPr>
              <a:t>rt</a:t>
            </a:r>
            <a:r>
              <a:rPr lang="en-US" sz="2400" b="1" i="1" dirty="0">
                <a:latin typeface="Myriad Pro" pitchFamily="34" charset="0"/>
                <a:cs typeface="Times New Roman" pitchFamily="18" charset="0"/>
              </a:rPr>
              <a:t>)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где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S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сумма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которую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необходимо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инвестировать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цена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);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rt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период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t (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даты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);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H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бескупонной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.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940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Цена бескупонной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Рыночные ставки процента составляют 12%. По какой цене допустимо покупать бескупонную облигацию номиналом 1000 рублей с погашением через год?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S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 = 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H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/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(1 +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rt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)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 = 1000 / (1 + 0,12) = 892,6 рублей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 погашением через полгода?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S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 = 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H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/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(1 +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rt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 / 6*12) = 1000 / (1 + 0,12 /6 *12) = 806,44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Срок обращения облигации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252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Облигации выпускаются на срок от нескольких лет до нескольких десятков лет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Обычно срок обращения облигации зависит от взаимного согласия эмитента и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инвесторов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Эмитент хотел бы вернуть занятые средства как можно позже, так как с учетом инфляции и полученного от использования заемных средств это обойдётся дешевле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Инвесторы хотели бы получить вложенные средства пораньше или получить за долгосрочное кредитование более высокую плату (купон)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Срок обращения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98092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Эмитент хотел бы вернуть занятые средства как можно позже, так как с учетом инфляции и полученного от использования заемных средств это обойдётся дешевле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Инвесторы хотели бы получить вложенные средства пораньше или получить за долгосрочное кредитование более высокую плату (купон)</a:t>
            </a:r>
          </a:p>
        </p:txBody>
      </p:sp>
    </p:spTree>
    <p:extLst>
      <p:ext uri="{BB962C8B-B14F-4D97-AF65-F5344CB8AC3E}">
        <p14:creationId xmlns:p14="http://schemas.microsoft.com/office/powerpoint/2010/main" val="3112946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82" y="-22129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и необеспеченные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Облигация, обеспеченная одним из видов обеспечения, обладает большей надёжностью в глазах инвесторов и поэтому может продаваться с меньшей купонной ставкой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Различают три вида обеспечения: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залог;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банковская гарантия;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поручительство третьего лица, государственная или муниципальная гарантия.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48872" cy="922114"/>
          </a:xfrm>
        </p:spPr>
        <p:txBody>
          <a:bodyPr anchor="t" anchorCtr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Классификация облигаций по эмитентам и видам 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67705" y="1700647"/>
            <a:ext cx="8394415" cy="3908819"/>
            <a:chOff x="1555" y="5062"/>
            <a:chExt cx="9125" cy="5535"/>
          </a:xfrm>
          <a:noFill/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33" y="9883"/>
              <a:ext cx="2885" cy="714"/>
            </a:xfrm>
            <a:prstGeom prst="rect">
              <a:avLst/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0"/>
            <a:lstStyle/>
            <a:p>
              <a:pPr marL="0" marR="0" lvl="0" indent="0" algn="ctr" defTabSz="91440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Облигации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999" y="9286"/>
              <a:ext cx="2562" cy="714"/>
            </a:xfrm>
            <a:prstGeom prst="rect">
              <a:avLst/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0"/>
            <a:lstStyle/>
            <a:p>
              <a:pPr marL="0" marR="0" lvl="0" indent="0" algn="ctr" defTabSz="914400" eaLnBrk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Облигации</a:t>
              </a: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1555" y="5062"/>
              <a:ext cx="3131" cy="1530"/>
            </a:xfrm>
            <a:prstGeom prst="downArrowCallout">
              <a:avLst>
                <a:gd name="adj1" fmla="val 37410"/>
                <a:gd name="adj2" fmla="val 37410"/>
                <a:gd name="adj3" fmla="val 20398"/>
                <a:gd name="adj4" fmla="val 72255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Государственные  ценные бумаги</a:t>
              </a:r>
            </a:p>
            <a:p>
              <a:pPr marL="0" marR="0" lvl="0" indent="0" algn="ctr" defTabSz="91440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4921" y="5062"/>
              <a:ext cx="2759" cy="1530"/>
            </a:xfrm>
            <a:prstGeom prst="downArrowCallout">
              <a:avLst>
                <a:gd name="adj1" fmla="val 33978"/>
                <a:gd name="adj2" fmla="val 33978"/>
                <a:gd name="adj3" fmla="val 19157"/>
                <a:gd name="adj4" fmla="val 72875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Муниципальные  ценные бумаги</a:t>
              </a: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7920" y="5062"/>
              <a:ext cx="2760" cy="1530"/>
            </a:xfrm>
            <a:prstGeom prst="downArrowCallout">
              <a:avLst>
                <a:gd name="adj1" fmla="val 33974"/>
                <a:gd name="adj2" fmla="val 32563"/>
                <a:gd name="adj3" fmla="val 21014"/>
                <a:gd name="adj4" fmla="val 71634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Корпоративные  ценные бумаги</a:t>
              </a: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1555" y="6841"/>
              <a:ext cx="3125" cy="2754"/>
            </a:xfrm>
            <a:prstGeom prst="downArrowCallout">
              <a:avLst>
                <a:gd name="adj1" fmla="val 28727"/>
                <a:gd name="adj2" fmla="val 32345"/>
                <a:gd name="adj3" fmla="val 11204"/>
                <a:gd name="adj4" fmla="val 81981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Федеральные </a:t>
              </a:r>
              <a:r>
                <a: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органы управле-ния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и органы управления </a:t>
              </a:r>
              <a:r>
                <a: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субъектов РФ</a:t>
              </a:r>
              <a:endPara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Times New Roman" pitchFamily="18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4921" y="6841"/>
              <a:ext cx="2760" cy="2198"/>
            </a:xfrm>
            <a:prstGeom prst="downArrowCallout">
              <a:avLst>
                <a:gd name="adj1" fmla="val 42331"/>
                <a:gd name="adj2" fmla="val 42331"/>
                <a:gd name="adj3" fmla="val 12352"/>
                <a:gd name="adj4" fmla="val 78935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Муниципальные органы управления</a:t>
              </a:r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7895" y="6841"/>
              <a:ext cx="2785" cy="1382"/>
            </a:xfrm>
            <a:prstGeom prst="downArrowCallout">
              <a:avLst>
                <a:gd name="adj1" fmla="val 44990"/>
                <a:gd name="adj2" fmla="val 44990"/>
                <a:gd name="adj3" fmla="val 12352"/>
                <a:gd name="adj4" fmla="val 78935"/>
              </a:avLst>
            </a:prstGeom>
            <a:grp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yriad Pro" pitchFamily="34" charset="0"/>
                  <a:cs typeface="Times New Roman" pitchFamily="18" charset="0"/>
                </a:rPr>
                <a:t>Коммерческие   организации</a:t>
              </a:r>
            </a:p>
          </p:txBody>
        </p:sp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6342568" y="4132231"/>
            <a:ext cx="2519551" cy="50422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0" marR="0" lvl="0" indent="0" algn="ctr" defTabSz="914400" eaLnBrk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yriad Pro" pitchFamily="34" charset="0"/>
                <a:cs typeface="Times New Roman" pitchFamily="18" charset="0"/>
              </a:rPr>
              <a:t>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312758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44827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 с обеспечением указывается вид обеспечения (залог, поручительство, банковская гарантия, государственная или муниципальная гарантия) и данные лица, предоставляющего обеспечение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48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случае, если обеспечение по облигациям предоставляется третьим лицом, решение о выпуске облигаций должно быть подписано лицом, предоставляющим такое обеспечение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случае выпуска облигаций с обеспечением по каждому лицу, предоставляющему обеспечение по облигациям, раскрываются полное и сокращенное фирменные наименования (для физического лица – фамилия, имя и отчество), место нахождения (для физического лица – адрес места жительства)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984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0324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 с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залоговым обеспечением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указывается: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предмет залога: ценные бумаги, недвижимое имущество, стоимость заложенного имущества, объём требований владельцев облигаций, обеспечиваемых залогом;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какие права имеют владельцы облигаций с залоговым обеспечением на получение в случае неисполнения или ненадлежащего исполнения обязательств по облигациям;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34563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 с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залоговым обеспечением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указывается: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сведения о страховании предмета залога;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порядок обращения взыскания на предмет залога, в том числе и через суд, а также порядок перечисления денежных средств владельцам облигаций, полученных от реализации заложенного имущества</a:t>
            </a:r>
          </a:p>
        </p:txBody>
      </p:sp>
    </p:spTree>
    <p:extLst>
      <p:ext uri="{BB962C8B-B14F-4D97-AF65-F5344CB8AC3E}">
        <p14:creationId xmlns:p14="http://schemas.microsoft.com/office/powerpoint/2010/main" val="17680872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5365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При выпуске облигаций, обеспеченных </a:t>
            </a:r>
            <a:r>
              <a:rPr lang="ru-RU" sz="2400" b="1" dirty="0" smtClean="0">
                <a:latin typeface="Myriad Pro" pitchFamily="34" charset="0"/>
                <a:cs typeface="Times New Roman" pitchFamily="18" charset="0"/>
              </a:rPr>
              <a:t>поручительством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 эмитент должен указать: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объём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в котором поручитель отвечает перед владельцами облигаций, обеспеченных поручительством, в случае неисполнения эмитентом обязательств по облигациям;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случае невозможности получения владельцами облигаций, обеспеченных поручительством, удовлетворения требований по принадлежащим им облигациям, владельцы облигаций вправе обратиться в суд или арбитражный суд с иском к эмитенту и/или поручителю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16835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облигаций, обеспеченных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банковской гарантией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эмитент должен указать: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сумму банковской гарантии;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порядок предъявления владельцами облигаций письменного требования гаранту в случае неисполнения эмитентом обязательств по облигациям, и содержание такого требования;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облигаций, обеспеченных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банковской гарантией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эмитент должен указать: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срок, на который выдана банковская гарантия, который должен не менее чем на шесть месяцев превышать дату (срок окончания) погашения облигаций, обеспеченных такой гарантией.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случае невозможности получения владельцами облигаций, обеспеченных банковской гарантией, удовлетворения своих требований по облигациям, владельцы облигаций вправе обратиться в суд или арбитражный суд с иском к эмитенту и/или гаранту</a:t>
            </a:r>
          </a:p>
        </p:txBody>
      </p:sp>
    </p:spTree>
    <p:extLst>
      <p:ext uri="{BB962C8B-B14F-4D97-AF65-F5344CB8AC3E}">
        <p14:creationId xmlns:p14="http://schemas.microsoft.com/office/powerpoint/2010/main" val="4260035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облигаций, обеспеченных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государственной или муниципальной гарантией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эмитент должен указать: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сведения о гаранте, включающие его наименование (РФ, субъект РФ, муниципальное образование) и наименование органа, выдавшего гарантию от имени указанного гаранта;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объем обязательств по </a:t>
            </a:r>
            <a:r>
              <a:rPr lang="ru-RU" sz="2400">
                <a:latin typeface="Myriad Pro" pitchFamily="34" charset="0"/>
                <a:cs typeface="Times New Roman" pitchFamily="18" charset="0"/>
              </a:rPr>
              <a:t>гарантии;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облигаций, обеспеченных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государственной или муниципальной гарантией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эмитент должен указать: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срок, на который выдана гарантия;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порядок предъявления требований к гаранту по исполнению гарантийных обязательств;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порядок обращения в суд (арбитражный суд) с иском к эмитенту или гаранту, в случае невозможности получения владельцами облигаций, обеспеченных государственной или муниципальной гарантией, удовлетворения своих требований по облигациям.</a:t>
            </a:r>
          </a:p>
        </p:txBody>
      </p:sp>
    </p:spTree>
    <p:extLst>
      <p:ext uri="{BB962C8B-B14F-4D97-AF65-F5344CB8AC3E}">
        <p14:creationId xmlns:p14="http://schemas.microsoft.com/office/powerpoint/2010/main" val="59288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Необеспеченные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8133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Необеспеченные облигации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 – это облигации не обеспеченные какими-либо материальными или нематериальными активами. Они обеспечены «добросовестностью» компании, т.е. её обязательством оплатить проценты и возместить всю сумму облигации при наступлении срока платежа. 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Но в случае банкротства компании обладатели этих облигаций становятся только одними из кредиторов компании. Такие облигации являются менее надёжным по сравнению с обеспеченными и поэтому ставка процента по ним обычно выше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П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араметры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о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блигаци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924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Н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оминал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сумма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долга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взятого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эмитентом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у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инвестора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К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упон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и купонная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матрица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величина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и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сроки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выплаты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купонов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и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даты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Д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ата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дата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последнего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платежа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В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алюта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 —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валюта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платежей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Конвертируемые облигации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Владелец конвертируемой облигации получает право приобрести по установленной в проспекте цене определенное количество обыкновенных или привилегированных акций или других видов облигаций этого же эмитента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Обычно по конвертируемым облигациям купон ниже, чем по обычным облигациям  этого же эмитента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случае отказа владельца конвертируемой облигации от приобретения новых ценных бумаг он может продать облигацию эмитенту по номинальной цене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Конвертируемые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Пример. Представим себе, что при выпуске конвертируемых облигаций в проспекте было указано, что одна конвертируемая облигация номиналом 1000 рублей обменивается на четыре обыкновенные акции эмитента, которые стоят в это время по 200 рублей акция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До наступления момента конвертации владелец конвертируемой облигации имеет право продать её другому инвестору. При наступлении момента конвертации владелец конвертируемой облигации имеет право обменять её на 4 обыкновенные акции или предъявить эмитенту для выкупа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Конвертируемые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Продолжение примера.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Конвертацию планируется произвести через год. Если через год цена обыкновенных акций вырастет до 250 рублей, то владелец облигации может приобрести четыре акции за 1000 рублей и окупить затраты на покупку.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Конвертируемые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396044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Продолжение примера.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Если рост будет ещё больше, например, 350 рублей за акцию, то владелец облигации сможет не только окупить покупку, но и заработать на этом, конвертировав облигацию и продав акции по рыночной цене 4 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х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350 = 1400 рублей.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Доход составит 1400 – 1000 = 400 рублей.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Если же цены не повысятся, то облигация возвращается эмитенту</a:t>
            </a:r>
          </a:p>
        </p:txBody>
      </p:sp>
    </p:spTree>
    <p:extLst>
      <p:ext uri="{BB962C8B-B14F-4D97-AF65-F5344CB8AC3E}">
        <p14:creationId xmlns:p14="http://schemas.microsoft.com/office/powerpoint/2010/main" val="25139746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выпуске облигаций эмитент может предусмотреть возможность их досрочного погашения по инициативе эмитента или по требованию  владельцев облигаций.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Эмитент при выпуске устанавливает цену выкупа, порядок досрочного погашения, в том числе срок, в течение которого  владельцы облигаций могли бы подать соответствующие заявления. Сроки ожидания выкупа могут быть разные, обычно три-шесть месяцев.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0" y="0"/>
            <a:ext cx="91440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Выкуп облигаций 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Часто эмитент при выпуске облигаций устанавливает высокую ставку купона, чтобы привлечь средства с рынка, а при решении задачи хочет скупить облигации.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Для стимулирования владельцев облигаций к их продаже эмитент может предусмотреть в проспекте пониженную ставку купона после завершения процедуры выкупа.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0" y="0"/>
            <a:ext cx="91440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Выкуп облигаций 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988840"/>
            <a:ext cx="8157592" cy="409391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Досрочный выкуп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– одна из наиболее привлекательных особенностей корпоративных облигаций с точки зрения частного инвестора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Длинные бумаги (со сроком обращения до трёх-четырех лет) превращаются в короткие – трёх- шестимесячные с известными условиями погашения.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 Облигации, погашенные эмитентом досрочно, не могут быть вновь выпущены в обращение.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0" y="0"/>
            <a:ext cx="91440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Выкуп облигаций 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812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Досрочный выкуп по требованию владельцев облигаций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Владельцы облигаций могут потребовать досрочного погашения облигаций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 основаниям, прямо или косвенно связанным с надёжностью эмитента.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Это может быть информация о прекращении выплаты процентов по облигациям, причём не обязательно данной эмиссии, нарушение условий обеспечения выпуска облигаций со стороны поручителей и гарантов, или состояния залогового обеспечения.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 отказе эмитента выкупить облигации их владельцы имеют право подать иск в суд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788" y="2174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Индексируемые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2048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Облигация с переменным доходом, для которой номинал облигации постоянно пересчитывается с учетом изменения определенного индекса, и доход начисляется с учетом изменения номинала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Выпуск индексируемых облигаций связан с созданием механизма защиты инвестора от негативного влияния рыночных факторов на цену облигаций.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Облигация, индексируемая по инфляции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Облигация, индексируемая по инфляции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- облигация с фиксированным купоном и переменным доходом, для которой номинал облигации постоянно пересчитывается с учетом изменения индекса потребительских цен, и доход начисляется с учетом изменения номинала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5066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Номинал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6642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Номиналом или номинальной стоимостью облигации называется нарицательная стоимость, установленная при эмиссии. 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зависимости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способа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и бывают двух видов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.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Обычно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погашается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единовременно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дату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378834"/>
              </p:ext>
            </p:extLst>
          </p:nvPr>
        </p:nvGraphicFramePr>
        <p:xfrm>
          <a:off x="683568" y="476672"/>
          <a:ext cx="7786740" cy="5414710"/>
        </p:xfrm>
        <a:graphic>
          <a:graphicData uri="http://schemas.openxmlformats.org/drawingml/2006/table">
            <a:tbl>
              <a:tblPr/>
              <a:tblGrid>
                <a:gridCol w="12858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15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4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0576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Страна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Наименование индекса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Объём выпуска,  в 2012 году, млрд. долл. США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Базовый индекс инфляции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Временной лаг индекса, месяцы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Правило нижней границы </a:t>
                      </a:r>
                    </a:p>
                  </a:txBody>
                  <a:tcPr marL="6521" marR="6521" marT="65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США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TIPS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618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US CPI Urban NSA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Великобритания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IL gilt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281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UK RPI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3(8)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Бразилия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NTN-B/NTN-C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IPSA/GP-M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н/д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Франция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OATei/i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Euro zone HICP ex-tobacco/ French CPI ex-tobacco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Италия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BT Pei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Euro zone HICP Ex-tobacco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Германия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Bundei/OBLei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Euro zone HICP ex-tobacco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Япония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JGBi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Japan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Мексика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UDIBONOS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UDI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н/д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Турция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 TURKGB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Turkey Headline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2(3)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Канада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CANi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Canada CPI NSA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Швеция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SGBi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Sweden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ЮАР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SAGB I/L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South Africa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Греция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GGBei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Euro zone HICP Ex-tobacco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Израиль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Galil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Israel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Австралия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CAIN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Weighted average of eight capital cities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Аргентина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ARGENT-DIS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Argentina CER Spot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н/д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Республика Корея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KTBi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Korea headline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67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Тайланд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IiLB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Thailand headline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78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Гонконг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iBond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Hong Kong headline CPI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н/д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есть</a:t>
                      </a:r>
                    </a:p>
                  </a:txBody>
                  <a:tcPr marL="6521" marR="6521" marT="65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Проблемы построения облигаций, индексируемых по инфляции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0529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Выбор индекса потребительских цен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Временной лаг для индексации облигаций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Периодичность индексирования облигаций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Торговля облигациями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Капитализация процентов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Проблемы построения облигаций, индексируемых по инфляции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18884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Тип инвестора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Срок обращения облигаций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Номинал облигаций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latin typeface="Myriad Pro" pitchFamily="34" charset="0"/>
                <a:cs typeface="Times New Roman" pitchFamily="18" charset="0"/>
              </a:rPr>
              <a:t>Правило «нижней границы»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5643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Выбор индекса потребительских цен</a:t>
            </a: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Индекс потребительских цен на товары и услуги по Российской Федерации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Индекс потребительских цен на продовольственные товары по Российской Федерации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Индекс потребительских цен на непродовольственные товары по Российской Федерации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Индекс потребительских цен на услуги по Российской Федерации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Базовый индекс потребительских цен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628800"/>
            <a:ext cx="8640960" cy="435334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инвестировании рейтинг облигаций – это оценка платежеспособности эмитента этих облигаций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Кредитный рейтинг облигаций присваивается рейтинговыми агентствами. Есть три крупных международных рейтинговых агентства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Standard &amp;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Poors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Moody’s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Fitch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и национальные агентства – Эксперт, НРА, 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Рус-Рейтинг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8348" y="1492"/>
            <a:ext cx="913565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Рейтинги облигаций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Чем выше рейтинг облигации, тем выше её надёжность относительно других аналогичных ценных бумаг.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Рейтинг облигации может не совпадать с рейтингом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эмитента, потому что при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присвоении рейтинга учитываются разные характеристики облигации конкретной эмиссии, в том числе и форма обеспечения (залог, банковская гарантия, поручительство)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8348" y="1492"/>
            <a:ext cx="913565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Рейтинги облигаций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2060848"/>
            <a:ext cx="8003232" cy="331236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зависимости от типа эмитента, различают: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государственные облигации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муниципальные облигации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облигации, выпускаемые коммерческими организациями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Эмитенты облигаций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43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Государственные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Государственные облигации выпускаются Российской федерацией и субъектами Российской федерации – республиками, краями и областями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Размеры заимствования на рынке для государственных облигаций определяются законодательством о бюджете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Цена заимствования зависит от финансового состояния того или иного субъекта РФ и истории его заимствований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79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Государственные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31236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Выпуском государственных ценных бумаг от имени РФ занимается Министерство финансов. Оно выпускает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облигации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федерального займа (ОФЗ)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Торгуются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ОФЗ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на Московской бирже, приобрести их можно через любого брокера.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79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Государственные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95232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Покупателями и держателями </a:t>
            </a:r>
            <a:r>
              <a:rPr lang="ru-RU" sz="2400" dirty="0" smtClean="0">
                <a:latin typeface="Myriad Pro" pitchFamily="34" charset="0"/>
                <a:cs typeface="Times New Roman" pitchFamily="18" charset="0"/>
              </a:rPr>
              <a:t>ОФЗ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могут быть как  российские, так и иностранные юридические и физические лица.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Стоимость одной облигации – 1000 рублей, доходность – рублевая, сравнима с доходностью банковского депозита.</a:t>
            </a:r>
          </a:p>
        </p:txBody>
      </p:sp>
    </p:spTree>
    <p:extLst>
      <p:ext uri="{BB962C8B-B14F-4D97-AF65-F5344CB8AC3E}">
        <p14:creationId xmlns:p14="http://schemas.microsoft.com/office/powerpoint/2010/main" val="289878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5066"/>
            <a:ext cx="6984776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Амортизируемые облигации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59228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Выпускаются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у которых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сумма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погашается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постепенно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течение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всего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срока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обращения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Такой способ погашения номинала позволяет эмитенту без затруднений погасить основное обязательство. Эти облигации называются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амортизируемые</a:t>
            </a:r>
            <a:endParaRPr lang="ru-RU" sz="2400" b="1" dirty="0">
              <a:latin typeface="Myriad Pro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616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97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Облигации федерального займа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Облигации федерального займа в зависимости от формы начисления доходности бывают нескольких видов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ОФЗ с переменным купонным доходом (ОФЗ-ПК);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ОФЗ с постоянным купонным доходом  (ОФЗ-ПД) – самая популярная бумага среди инвесторов. поскольку доходность известна заранее;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ОФЗ с фиксированным доходом (ОФЗ-ФД);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ОФЗ с амортизацией долга (ОФЗ-АД).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470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Виды облигаций федерального займа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33504"/>
              </p:ext>
            </p:extLst>
          </p:nvPr>
        </p:nvGraphicFramePr>
        <p:xfrm>
          <a:off x="611560" y="908720"/>
          <a:ext cx="7920881" cy="5022874"/>
        </p:xfrm>
        <a:graphic>
          <a:graphicData uri="http://schemas.openxmlformats.org/drawingml/2006/table">
            <a:tbl>
              <a:tblPr/>
              <a:tblGrid>
                <a:gridCol w="1381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9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9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38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07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Вид облигации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ОФЗ-ПК переменным купонным доходом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ОФЗ с постоянным купонным доходом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ОФЗ с фиксированным купонным доходом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ОФЗ с амортизацией долга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9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Вид дохода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Неизвестный купонный доход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Известный купонный доход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Известный купонный доход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Известный купонный доход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87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Определение размера купона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Определяется, исходя из текущей доходности ГКО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Как постоянная величина на весь период до погашения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Может различаться для различных периодов выплат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Определяется сразу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9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Срок обращения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от 1 года до 5 лет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от 1 года до 30 лет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более 4 лет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от 1 года до 30 лет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3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Частота выплат по купону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 или 4 раза в год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 раз в год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 раза в год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 раза в год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007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Облигации субъектов Российской Федерации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988840"/>
            <a:ext cx="8075240" cy="416592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Большая часть субъектов РФ выпускала, выпускает или планирует выпускать облигации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Самый высокий рейтинг у облигаций Москвы и Санкт-Петербурга. У других регионов рейтинг ниже, и, соответственно, величина купонной ставки выше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967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Муниципальные облигации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331236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Законодательство позволяет выпустить облигации любому муниципальному образованию, от областного 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города-миллионника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до сельского поселения с населением пятьсот человек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Вопрос в том, захотят ли инвесторы покупать такие облигации.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967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Муниципальные облигации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412776"/>
            <a:ext cx="8568952" cy="370100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Практика показывает, что выпуск облигаций под какой-нибудь проект с возможным доходом (платный мост, платная местная дорога, котельная) могут заинтересовать инвесторов. поскольку есть источник оплаты облигаций и процентов.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Выплаты по облигациям для строительства школы или спорткомплекса будут покрываться из общих доходов муниципалитета и могут не найти покупателей</a:t>
            </a:r>
          </a:p>
        </p:txBody>
      </p:sp>
    </p:spTree>
    <p:extLst>
      <p:ext uri="{BB962C8B-B14F-4D97-AF65-F5344CB8AC3E}">
        <p14:creationId xmlns:p14="http://schemas.microsoft.com/office/powerpoint/2010/main" val="2461925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739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Проектирование выпуска облигаций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377301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Лицо, желающее выпустить облигации, должно прибегнуть к помощи профессиональных участников фондового рынка, в первую очередь банков и финансовых компаний, которые называются «инвестиционные банки»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Один из таких участников обычно выступает как старший менеджер, и он приглашает другие банки и компании.  Задача последних – собрать нужное количество заявок от профессиональных (институциональных) инвесторов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739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Проектирование выпуска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410445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Процесс размещения эмиссий ценных бумаг называется «андеррайтинг», а его участники – «андеррайтеры».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Профессиональные инвесторы – это инвестиционные и пенсионные фонды и страховые компании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Они обязаны держать средства своих клиентов - физических и юридических лиц, в ценных бумагах, других финансовых активах, и поэтому они откликаются на приглашение участвовать в размещении эмиссии облигаций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739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Проектирование выпуска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484785"/>
            <a:ext cx="8568952" cy="338437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Команда андеррайтеров опрашивает своих клиентов и по результатам опроса составляет книгу предварительных заявок, в которых указывается объём покупки облигаций и желательная цена размещения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После регистрации проспекта проводится аукцион, главными задачами которого являются максимальное размещение эмиссии по минимальной для эмитента цене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739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Проектирование выпуска облигаций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2" cy="194421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Оплата услуг андеррайтеров осуществляется в процентах и зависит от объёма размещения облигаций (купонных - по номиналу, бескупонных – по сумме цен размещения)</a:t>
            </a:r>
          </a:p>
        </p:txBody>
      </p:sp>
    </p:spTree>
    <p:extLst>
      <p:ext uri="{BB962C8B-B14F-4D97-AF65-F5344CB8AC3E}">
        <p14:creationId xmlns:p14="http://schemas.microsoft.com/office/powerpoint/2010/main" val="12704669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0" y="21212"/>
            <a:ext cx="8229600" cy="453745"/>
          </a:xfrm>
        </p:spPr>
        <p:txBody>
          <a:bodyPr anchor="t" anchorCtr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Виды андеррайтинга</a:t>
            </a: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0DC8-D5ED-45C5-8E55-2CA0EE43E155}" type="slidenum">
              <a:rPr lang="ru-RU"/>
              <a:pPr/>
              <a:t>69</a:t>
            </a:fld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7544" y="692696"/>
            <a:ext cx="8513332" cy="4924057"/>
            <a:chOff x="900" y="2431"/>
            <a:chExt cx="10678" cy="11089"/>
          </a:xfrm>
          <a:noFill/>
        </p:grpSpPr>
        <p:sp>
          <p:nvSpPr>
            <p:cNvPr id="67591" name="Rectangle 7"/>
            <p:cNvSpPr>
              <a:spLocks noChangeArrowheads="1"/>
            </p:cNvSpPr>
            <p:nvPr/>
          </p:nvSpPr>
          <p:spPr bwMode="auto">
            <a:xfrm>
              <a:off x="900" y="2431"/>
              <a:ext cx="3000" cy="2099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На условиях  твердого обязательства</a:t>
              </a:r>
            </a:p>
          </p:txBody>
        </p:sp>
        <p:sp>
          <p:nvSpPr>
            <p:cNvPr id="67593" name="Rectangle 9"/>
            <p:cNvSpPr>
              <a:spLocks noChangeArrowheads="1"/>
            </p:cNvSpPr>
            <p:nvPr/>
          </p:nvSpPr>
          <p:spPr bwMode="auto">
            <a:xfrm>
              <a:off x="4241" y="2431"/>
              <a:ext cx="2880" cy="2061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>
                  <a:latin typeface="Myriad Pro" pitchFamily="34" charset="0"/>
                  <a:cs typeface="Times New Roman" pitchFamily="18" charset="0"/>
                </a:rPr>
                <a:t>На лучших условиях</a:t>
              </a:r>
            </a:p>
          </p:txBody>
        </p:sp>
        <p:sp>
          <p:nvSpPr>
            <p:cNvPr id="67594" name="Rectangle 10"/>
            <p:cNvSpPr>
              <a:spLocks noChangeArrowheads="1"/>
            </p:cNvSpPr>
            <p:nvPr/>
          </p:nvSpPr>
          <p:spPr bwMode="auto">
            <a:xfrm>
              <a:off x="7583" y="2431"/>
              <a:ext cx="3995" cy="2061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90000"/>
                </a:lnSpc>
              </a:pPr>
              <a:r>
                <a:rPr lang="ru-RU" sz="2000">
                  <a:latin typeface="Myriad Pro" pitchFamily="34" charset="0"/>
                  <a:cs typeface="Times New Roman" pitchFamily="18" charset="0"/>
                </a:rPr>
                <a:t>Гарантийный (резервный) андеррайтинг</a:t>
              </a:r>
            </a:p>
          </p:txBody>
        </p:sp>
        <p:sp>
          <p:nvSpPr>
            <p:cNvPr id="67596" name="Rectangle 12"/>
            <p:cNvSpPr>
              <a:spLocks noChangeArrowheads="1"/>
            </p:cNvSpPr>
            <p:nvPr/>
          </p:nvSpPr>
          <p:spPr bwMode="auto">
            <a:xfrm>
              <a:off x="900" y="5063"/>
              <a:ext cx="3000" cy="5467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Банк выступает как принципал на условиях полной финансовой ответственности, то есть выкупает весь выпуск ценных бумаг у эмитента</a:t>
              </a:r>
            </a:p>
          </p:txBody>
        </p:sp>
        <p:sp>
          <p:nvSpPr>
            <p:cNvPr id="67597" name="Line 13"/>
            <p:cNvSpPr>
              <a:spLocks noChangeShapeType="1"/>
            </p:cNvSpPr>
            <p:nvPr/>
          </p:nvSpPr>
          <p:spPr bwMode="auto">
            <a:xfrm>
              <a:off x="2345" y="4561"/>
              <a:ext cx="0" cy="489"/>
            </a:xfrm>
            <a:prstGeom prst="line">
              <a:avLst/>
            </a:prstGeom>
            <a:grp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598" name="Rectangle 14"/>
            <p:cNvSpPr>
              <a:spLocks noChangeArrowheads="1"/>
            </p:cNvSpPr>
            <p:nvPr/>
          </p:nvSpPr>
          <p:spPr bwMode="auto">
            <a:xfrm>
              <a:off x="4130" y="5048"/>
              <a:ext cx="3113" cy="7590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Банк выступает как брокер и осуществляет реализацию ценных бумаг, не неся финансовой ответственности за весь выпуск.  Если часть эмиссии не будет распродана, андеррайтер вернет ее эмитенту</a:t>
              </a:r>
            </a:p>
          </p:txBody>
        </p:sp>
        <p:sp>
          <p:nvSpPr>
            <p:cNvPr id="67601" name="Rectangle 17"/>
            <p:cNvSpPr>
              <a:spLocks noChangeArrowheads="1"/>
            </p:cNvSpPr>
            <p:nvPr/>
          </p:nvSpPr>
          <p:spPr bwMode="auto">
            <a:xfrm>
              <a:off x="7695" y="5063"/>
              <a:ext cx="3883" cy="8457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При продаже облигаций своим акционерам через прямое предложение по подписке и отказе действующих акционеров принять предложение эмитент предлагает «резервному» андеррайтеру выкупить неразмещенные акции на условиях «твердого обязательства» по цене подписки</a:t>
              </a:r>
            </a:p>
          </p:txBody>
        </p:sp>
        <p:sp>
          <p:nvSpPr>
            <p:cNvPr id="67602" name="Line 18"/>
            <p:cNvSpPr>
              <a:spLocks noChangeShapeType="1"/>
            </p:cNvSpPr>
            <p:nvPr/>
          </p:nvSpPr>
          <p:spPr bwMode="auto">
            <a:xfrm>
              <a:off x="5777" y="4561"/>
              <a:ext cx="0" cy="487"/>
            </a:xfrm>
            <a:prstGeom prst="line">
              <a:avLst/>
            </a:prstGeom>
            <a:grp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>
              <a:off x="9570" y="4574"/>
              <a:ext cx="0" cy="489"/>
            </a:xfrm>
            <a:prstGeom prst="line">
              <a:avLst/>
            </a:prstGeom>
            <a:grp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998"/>
            <a:ext cx="9144000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Облигации с фиксированным купоном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Купон представляет собой вознаграждение, которое заёмщик – эмитент облигаций выплачивает их покупателю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  зависимости от способа выплаты купонных платежей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выделяются три типа облигаций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Н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аиболее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распространенны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тип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облигаций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-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о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блигации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с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фиксированным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купоном</a:t>
            </a:r>
            <a:endParaRPr lang="ru-RU" sz="2400" b="1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купона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устанавливается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процентах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от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номинала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и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изменяется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течение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срока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обращения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0" y="21212"/>
            <a:ext cx="8229600" cy="455460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Виды андеррайтинга</a:t>
            </a: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0DC8-D5ED-45C5-8E55-2CA0EE43E155}" type="slidenum">
              <a:rPr lang="ru-RU"/>
              <a:pPr/>
              <a:t>70</a:t>
            </a:fld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1851" y="692541"/>
            <a:ext cx="8136220" cy="4824590"/>
            <a:chOff x="1081" y="7642"/>
            <a:chExt cx="10205" cy="10865"/>
          </a:xfrm>
          <a:noFill/>
        </p:grpSpPr>
        <p:sp>
          <p:nvSpPr>
            <p:cNvPr id="67592" name="Rectangle 8"/>
            <p:cNvSpPr>
              <a:spLocks noChangeArrowheads="1"/>
            </p:cNvSpPr>
            <p:nvPr/>
          </p:nvSpPr>
          <p:spPr bwMode="auto">
            <a:xfrm>
              <a:off x="1081" y="7642"/>
              <a:ext cx="2880" cy="1790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На лучших условиях – «все или ничего»</a:t>
              </a:r>
            </a:p>
          </p:txBody>
        </p:sp>
        <p:sp>
          <p:nvSpPr>
            <p:cNvPr id="67595" name="Rectangle 11"/>
            <p:cNvSpPr>
              <a:spLocks noChangeArrowheads="1"/>
            </p:cNvSpPr>
            <p:nvPr/>
          </p:nvSpPr>
          <p:spPr bwMode="auto">
            <a:xfrm>
              <a:off x="5687" y="7642"/>
              <a:ext cx="3974" cy="1790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 anchor="ctr" anchorCtr="0"/>
            <a:lstStyle/>
            <a:p>
              <a:pPr algn="ctr" eaLnBrk="0" hangingPunct="0">
                <a:lnSpc>
                  <a:spcPct val="70000"/>
                </a:lnSpc>
              </a:pPr>
              <a:r>
                <a:rPr lang="ru-RU" sz="2000" dirty="0">
                  <a:latin typeface="Arial" pitchFamily="34" charset="0"/>
                </a:rPr>
                <a:t>На условиях</a:t>
              </a:r>
            </a:p>
            <a:p>
              <a:pPr algn="ctr" eaLnBrk="0" hangingPunct="0"/>
              <a:r>
                <a:rPr lang="ru-RU" sz="2000" dirty="0">
                  <a:latin typeface="Arial" pitchFamily="34" charset="0"/>
                </a:rPr>
                <a:t>«</a:t>
              </a:r>
              <a:r>
                <a:rPr lang="ru-RU" sz="2000" dirty="0" err="1">
                  <a:latin typeface="Arial" pitchFamily="34" charset="0"/>
                </a:rPr>
                <a:t>мини-макси</a:t>
              </a:r>
              <a:r>
                <a:rPr lang="ru-RU" sz="2000" dirty="0">
                  <a:latin typeface="Arial" pitchFamily="34" charset="0"/>
                </a:rPr>
                <a:t>»</a:t>
              </a:r>
              <a:endParaRPr lang="ru-RU" sz="2000" dirty="0"/>
            </a:p>
          </p:txBody>
        </p:sp>
        <p:sp>
          <p:nvSpPr>
            <p:cNvPr id="67599" name="Rectangle 15"/>
            <p:cNvSpPr>
              <a:spLocks noChangeArrowheads="1"/>
            </p:cNvSpPr>
            <p:nvPr/>
          </p:nvSpPr>
          <p:spPr bwMode="auto">
            <a:xfrm>
              <a:off x="4061" y="9913"/>
              <a:ext cx="7225" cy="8594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Определяется  минимальный объем  облигаций, который должен быть продан, чтобы эмиссия считалась размещенной. Если минимальный объем облигаций не продан, вся сделка аннулируется</a:t>
              </a:r>
              <a:r>
                <a:rPr lang="ru-RU" sz="2000">
                  <a:latin typeface="Myriad Pro" pitchFamily="34" charset="0"/>
                  <a:cs typeface="Times New Roman" pitchFamily="18" charset="0"/>
                </a:rPr>
                <a:t>. 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ru-RU" sz="2000">
                  <a:latin typeface="Myriad Pro" pitchFamily="34" charset="0"/>
                  <a:cs typeface="Times New Roman" pitchFamily="18" charset="0"/>
                </a:rPr>
                <a:t>На </a:t>
              </a: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«минимальную» часть эмиссии распространяется правило «Все или ничего». Если установленный минимальный объем размещен, андеррайтеры продолжают размешать облигации дальше до уровня максимального объема, объявленного в предложении. На «максимальную» часть эмиссии распространяется правило «на лучших условиях»</a:t>
              </a:r>
            </a:p>
          </p:txBody>
        </p:sp>
        <p:sp>
          <p:nvSpPr>
            <p:cNvPr id="67600" name="Rectangle 16"/>
            <p:cNvSpPr>
              <a:spLocks noChangeArrowheads="1"/>
            </p:cNvSpPr>
            <p:nvPr/>
          </p:nvSpPr>
          <p:spPr bwMode="auto">
            <a:xfrm>
              <a:off x="1081" y="9913"/>
              <a:ext cx="2800" cy="8594"/>
            </a:xfrm>
            <a:prstGeom prst="rect">
              <a:avLst/>
            </a:prstGeom>
            <a:grpFill/>
            <a:ln w="2857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Условием сделки является полная продажа эмиссии. 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ru-RU" sz="2000" dirty="0">
                  <a:latin typeface="Myriad Pro" pitchFamily="34" charset="0"/>
                  <a:cs typeface="Times New Roman" pitchFamily="18" charset="0"/>
                </a:rPr>
                <a:t>При  реализации части выпуска сделка аннулируется, а уже купившим ценные бумаги деньги возвращаются</a:t>
              </a:r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>
              <a:off x="2616" y="9426"/>
              <a:ext cx="0" cy="465"/>
            </a:xfrm>
            <a:prstGeom prst="line">
              <a:avLst/>
            </a:prstGeom>
            <a:grp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auto">
            <a:xfrm>
              <a:off x="7674" y="9426"/>
              <a:ext cx="0" cy="489"/>
            </a:xfrm>
            <a:prstGeom prst="line">
              <a:avLst/>
            </a:prstGeom>
            <a:grpFill/>
            <a:ln w="28575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531589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Секьюритизация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36290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Термин «секьюритизация» (“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securitisation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”) получил широкое распространение на международных финансовых рынках в 80-х годах прошлого века.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Этот термин подчеркивает значимость процессов замещения традиционных финансовых операций в виде банковских кредитов новыми финансовыми инструментами, обеспечивающими привлечение финансовых ресурсов путем эмиссии ценных бумаг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Секьюритизация в широком и узком смысле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36004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Секьюритизация в широком смысле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- замещение классического банковского кредитования финансированием, основанном на выпуске ценных бумаг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Секьюритизация в узком смысле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- процесс трансформации неликвидных активов в высоколиквидные ценные бумаги.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 Использование механизма секьюритизации позволяет банкам рефинансировать выданные кредиты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Секьюритизация в широком и узком смысле 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57022"/>
              </p:ext>
            </p:extLst>
          </p:nvPr>
        </p:nvGraphicFramePr>
        <p:xfrm>
          <a:off x="395536" y="1268760"/>
          <a:ext cx="8640960" cy="4459698"/>
        </p:xfrm>
        <a:graphic>
          <a:graphicData uri="http://schemas.openxmlformats.org/drawingml/2006/table">
            <a:tbl>
              <a:tblPr/>
              <a:tblGrid>
                <a:gridCol w="4220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0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230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широком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узком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817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1. Замещение традиционного банковского кредитования эмиссией долговых ценных бумаг (со стороны эмитента)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2. Перераспределение инвесторами средств с банковских депозитов на рынок ценных бумаг  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61925" algn="l"/>
                        </a:tabLs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1. Особая форма финансирования при помощи ценных бумаг в рамках общего процесса секьюритизации</a:t>
                      </a:r>
                    </a:p>
                    <a:p>
                      <a:pPr indent="9525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61925" algn="l"/>
                        </a:tabLs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2. Трансформация неликвидных финансовых активов в высоколиквидные ценные бумаги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Секьюритизация в широком и узком смысле 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23315"/>
              </p:ext>
            </p:extLst>
          </p:nvPr>
        </p:nvGraphicFramePr>
        <p:xfrm>
          <a:off x="395536" y="1268760"/>
          <a:ext cx="8640960" cy="4149017"/>
        </p:xfrm>
        <a:graphic>
          <a:graphicData uri="http://schemas.openxmlformats.org/drawingml/2006/table">
            <a:tbl>
              <a:tblPr/>
              <a:tblGrid>
                <a:gridCol w="4220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0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294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широком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узком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749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3. Сокращение банками объема традиционных депозитно-кредитных операций и расширение инвестиционного бизнеса 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4. Удешевление стоимости финансовых ресурсов для компаний-заёмщиков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61925" algn="l"/>
                        </a:tabLs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3. Выделение активов, числящихся на балансе, в отдельный пул, являющийся обеспечением выпускаемых ценных бумаг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61925" algn="l"/>
                        </a:tabLs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4. Выпуск долговых ценных бумаг, обеспеченных пулом закладных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51721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Секьюритизация в широком и узком смысле 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134956"/>
              </p:ext>
            </p:extLst>
          </p:nvPr>
        </p:nvGraphicFramePr>
        <p:xfrm>
          <a:off x="395536" y="1268760"/>
          <a:ext cx="8640960" cy="4211153"/>
        </p:xfrm>
        <a:graphic>
          <a:graphicData uri="http://schemas.openxmlformats.org/drawingml/2006/table">
            <a:tbl>
              <a:tblPr/>
              <a:tblGrid>
                <a:gridCol w="4220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0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815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широком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Секьюритизация в узком смысле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963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5. Повышение доходности вложений для инвесторов 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6. Исключение банка как кредитного посредника из процесса движения денежных средств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61925" algn="l"/>
                        </a:tabLs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5. Рефинансирование банковских кредитных операций за счёт выпуска ценных бумаг, обеспеченных пулами кредитов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Times New Roman" pitchFamily="18" charset="0"/>
                        </a:rPr>
                        <a:t>6. Участие банка в процессе секьюритизации как инвестиционного института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2867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006"/>
            <a:ext cx="9144000" cy="1478777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Последовательность операций в простой модели секьюритизации банковских кредитов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31540" y="1844824"/>
            <a:ext cx="8532948" cy="295232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Банк выдает кредиты заемщикам (кредиты однородные)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Возникновение у заемщиков обязательств перед банком и отражение этих обязательств в активах баланса банка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Эмиссия облигаций под обязательства заемщиков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006"/>
            <a:ext cx="9144000" cy="1478777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Последовательность операций в простой модели секьюритизации банковских кредитов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30963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Покупка инвесторами облигаций и поступление денежных средств в банк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Поступление в банк платежей по кредиту в виде процентов и частичного погашения основной суммы долга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Осуществление банком процентных выплат по облигациям и погашение облигаций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Данная модель секьюритизации позволяет банку преобразовать неликвидные обязательства заемщиков в облигации, обеспеченные поступлением денежных средств по кредитам.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Продажа ценных бумаг инвестором позволяет банку вернуть затраченные ресурсы и расширить свои операции по кредитованию.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Инвесторы при неплатёжеспособности банка имеют преимущественное право требования по предмету залога – кредитам.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8348" y="1492"/>
            <a:ext cx="913565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b="1">
                <a:latin typeface="Myriad Pro" pitchFamily="34" charset="0"/>
                <a:cs typeface="Times New Roman" pitchFamily="18" charset="0"/>
              </a:rPr>
              <a:t>Рейтинги облигаций</a:t>
            </a:r>
            <a:endParaRPr lang="ru-RU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Модель «секьюритизация с сохранением активов на балансе»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158417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Такая модель секьюритизации называется секьюритизация «с сохранением активов на балансе» -“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on balance sheet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”.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6864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О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блигации</a:t>
            </a:r>
            <a:r>
              <a:rPr lang="en-US" sz="3200" b="1" dirty="0">
                <a:latin typeface="Myriad Pro" pitchFamily="34" charset="0"/>
                <a:ea typeface="+mn-ea"/>
                <a:cs typeface="Times New Roman" pitchFamily="18" charset="0"/>
              </a:rPr>
              <a:t> с 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плавающим</a:t>
            </a:r>
            <a:r>
              <a:rPr lang="en-US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купоном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Величина плавающего купона пересматривается в зависимости от  изменения какого-либо известного и постоянно публикуемого экономического индикатора, например,  величины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LIBOR 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(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London Inter Bank Offer Rate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или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MIBOR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(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Moscow Inter Bank Offer Rate)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к которой прибавляется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определенный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например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230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базисных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пунктов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 )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Пример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Один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базисный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пункт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б.п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.)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равен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0,01 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процент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а, то есть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если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индикатора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равна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5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% и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увеличивается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230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базисны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х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пункт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ов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то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величина купона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составит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7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3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0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%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Недостатки модели с сохранением активов на балансе банка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Облигация будут обладать тем же кредитным рейтингом, что и банк, поскольку исполнение банком своих обязательств по облигациям определяется его общей платежеспособностью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Выпуск банком ценных бумаг, обеспеченных денежными потоками по кредитам, не улучшает структуру баланса банка. Проводя эмиссию ценных бумаг под имеющуюся дебиторскую задолженность, банк не списывает эту задолженность со своего баланса.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Модель «секьюритизация со списанием активов с баланса» - “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out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off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balance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sheet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”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38884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Формирование пула кредитов из числа выданных банком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Продажа пула кредитов специальному юридическому лицу (защита от банкротства)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Эмиссия облигаций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Обслуживание денежных потоков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Специальное юридическое лицо – финансовая компания или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Special Purpose Vehicle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(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SPV)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Участники схемы секьюритизации с созданием финансовой компании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Банк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Финансовая компания (специальное юридическое лицо,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SPV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Заемщики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Инвесторы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Управляющая компания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Бухгалтерская фирма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Участники схемы секьюритизации с созданием финансовой компании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1683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Регистратор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Агенты по обслуживанию (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сервисеры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Доверительный управляющий (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трасти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страховые компании (страхование убытков по потоку денежных средств)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рейтинговые агентства, присваивающие рейтинг облигациям</a:t>
            </a:r>
          </a:p>
        </p:txBody>
      </p:sp>
    </p:spTree>
    <p:extLst>
      <p:ext uri="{BB962C8B-B14F-4D97-AF65-F5344CB8AC3E}">
        <p14:creationId xmlns:p14="http://schemas.microsoft.com/office/powerpoint/2010/main" val="248714676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Развитие процессов секьюритизации финансовых активов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29523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1 этап.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Секьюритизация самого массового типа кредитов – на покупку жилой недвижимости (ипотечные кредиты). Выпуск ипотечных ценных бумаг (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MBS)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>
                <a:latin typeface="Myriad Pro" pitchFamily="34" charset="0"/>
                <a:cs typeface="Times New Roman" pitchFamily="18" charset="0"/>
              </a:rPr>
              <a:t>2 этап.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Секьюритизация других видов банковских кредитов (автомобильные, потребительские, студенческие). Выпуск ценных бумаг, обеспеченных активами (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ABS)</a:t>
            </a:r>
            <a:endParaRPr lang="ru-RU" sz="2400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Схожесть процедур секьюритизации финансовых активов на первом и втором этапах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988840"/>
            <a:ext cx="8568952" cy="38164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инициатором секьюритизации является банк;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секьюритизации подлежат банковские кредиты;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секьюритизированные активы списываются с баланса банка и передаются </a:t>
            </a:r>
            <a:r>
              <a:rPr lang="ru-RU" sz="2400" dirty="0" err="1">
                <a:latin typeface="Myriad Pro" pitchFamily="34" charset="0"/>
                <a:cs typeface="Times New Roman" pitchFamily="18" charset="0"/>
              </a:rPr>
              <a:t>спецюрлицу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ценные бумаги обеспечены правом требования к заёмщикам;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выплаты по ценным бумагам осуществляются из денежных потоков по кредитам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1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Различия процедур секьюритизации финансовых активов на первом и втором этапах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492896"/>
            <a:ext cx="8579296" cy="18288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Ипотечные кредиты являются долгосрочными и выпускаемые на их основе ценные бумаги типа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MBS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выпускаются на более длительные сроки, чем ценные бумаги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ABS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1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Различия процедур секьюритизации финансовых активов на первом и втором этапах 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492896"/>
            <a:ext cx="8579296" cy="259228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Myriad Pro" pitchFamily="34" charset="0"/>
                <a:cs typeface="Times New Roman" pitchFamily="18" charset="0"/>
              </a:rPr>
              <a:t>MBS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обладают более высоким кредитным качеством, чем  АВ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S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, так как имеют дополнительное обеспечение в виде закладных на недвижимость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Обеспечение по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MBS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является более надежным, так как недвижимость с течением времени, как правило, в цене не снижается</a:t>
            </a:r>
          </a:p>
        </p:txBody>
      </p:sp>
    </p:spTree>
    <p:extLst>
      <p:ext uri="{BB962C8B-B14F-4D97-AF65-F5344CB8AC3E}">
        <p14:creationId xmlns:p14="http://schemas.microsoft.com/office/powerpoint/2010/main" val="10004109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Развитие процессов секьюритизации финансовых активов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420888"/>
            <a:ext cx="8507288" cy="201622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3 этап – расширение понятия объекта секьюритизации.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Секьюритизация будущих денежных потоков (“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Future Flow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”), право требования по которым наступит только в будущем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Традиционные формы секьюритизации банковских активов на основе выданных кредитов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348881"/>
            <a:ext cx="8229600" cy="273630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1. Ипотечные кредиты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2. Автомобильные кредиты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3. Студенческие кредиты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4. Кредиты под залог доли в недвижимости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5. Потребительские кредиты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92211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О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блигации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>
                <a:latin typeface="Myriad Pro" pitchFamily="34" charset="0"/>
                <a:ea typeface="+mn-ea"/>
                <a:cs typeface="Times New Roman" pitchFamily="18" charset="0"/>
              </a:rPr>
              <a:t>с 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изменяющимся</a:t>
            </a:r>
            <a:r>
              <a:rPr lang="en-US" sz="3200" b="1" dirty="0">
                <a:latin typeface="Myriad Pro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купоном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Есть облигации, у которых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ставка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купона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изменяется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по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схеме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определенной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в 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проспекте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,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например, при каждом пересмотре увеличивается или снижается на заранее объявленную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 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в проспекте величину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Та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кие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облигации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называются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облигациями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с 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изменяющимся</a:t>
            </a:r>
            <a:r>
              <a:rPr lang="en-US" sz="2400" b="1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Myriad Pro" pitchFamily="34" charset="0"/>
                <a:cs typeface="Times New Roman" pitchFamily="18" charset="0"/>
              </a:rPr>
              <a:t>купоном</a:t>
            </a:r>
            <a:endParaRPr lang="ru-RU" sz="2400" b="1" dirty="0">
              <a:latin typeface="Myriad Pro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746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Новые формы секьюритизации денежных потоков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6004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Лизинговые платежи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Задолженность по кредитным картам 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Поступления от платных автомобильных дорог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Выручка телефонных компаний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Выручка автотранспортных компаний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Платежи за пользование кабельным телевидением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Выручка от продажи авиационных и железнодорожных билетов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746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Новые формы секьюритизации денежных потоков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88843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Поступления от ресторанного бизнеса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Поступления от использования патентов и товарных знаков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Оплата услуг медицинских учреждений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 Налоги, сборы и пошлины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 Право на добычу полезных ископаемых</a:t>
            </a:r>
          </a:p>
          <a:p>
            <a:r>
              <a:rPr lang="ru-RU" sz="2400" dirty="0">
                <a:latin typeface="Myriad Pro" pitchFamily="34" charset="0"/>
                <a:cs typeface="Times New Roman" pitchFamily="18" charset="0"/>
              </a:rPr>
              <a:t> Поступления от морских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141196138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365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Ипотечные ценные бумаги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73630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Первый выпуск в США в 1970 году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Сегодня выпускаются в десятках стран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Два типа ипотечных ценных бумаг: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ипотечный  сертификат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ипотечная облигация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365" y="0"/>
            <a:ext cx="8229600" cy="1143000"/>
          </a:xfrm>
        </p:spPr>
        <p:txBody>
          <a:bodyPr anchor="t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ru-RU" sz="3200" b="1">
                <a:latin typeface="Myriad Pro" pitchFamily="34" charset="0"/>
                <a:ea typeface="+mn-ea"/>
                <a:cs typeface="Times New Roman" pitchFamily="18" charset="0"/>
              </a:rPr>
              <a:t>Ипотечные ценные бумаги</a:t>
            </a:r>
            <a:endParaRPr lang="ru-RU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30425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>
                <a:latin typeface="Myriad Pro" pitchFamily="34" charset="0"/>
                <a:cs typeface="Times New Roman" pitchFamily="18" charset="0"/>
              </a:rPr>
              <a:t>Денежный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поток по ипотечным ценным бумагам складывается из денежных потоков по ипотечным кредитам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Платежи по ипотечным кредитам производятся в форме аннуитетных платежей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076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607233"/>
          </a:xfrm>
        </p:spPr>
        <p:txBody>
          <a:bodyPr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2800" b="1" dirty="0">
                <a:latin typeface="Myriad Pro" pitchFamily="34" charset="0"/>
                <a:ea typeface="+mn-ea"/>
                <a:cs typeface="Times New Roman" pitchFamily="18" charset="0"/>
              </a:rPr>
              <a:t>Ипотечные ценные </a:t>
            </a:r>
            <a:r>
              <a:rPr lang="ru-RU" sz="2800" b="1" dirty="0" smtClean="0">
                <a:latin typeface="Myriad Pro" pitchFamily="34" charset="0"/>
                <a:ea typeface="+mn-ea"/>
                <a:cs typeface="Times New Roman" pitchFamily="18" charset="0"/>
              </a:rPr>
              <a:t>бумаги в разных странах</a:t>
            </a:r>
            <a:endParaRPr lang="ru-RU" sz="28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1A3B-556A-49A8-B2A3-F98A2C209991}" type="slidenum">
              <a:rPr lang="ru-RU"/>
              <a:pPr/>
              <a:t>94</a:t>
            </a:fld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5536" y="908720"/>
            <a:ext cx="8568952" cy="5472608"/>
            <a:chOff x="-3" y="-3"/>
            <a:chExt cx="4033" cy="3328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0" y="0"/>
              <a:ext cx="4027" cy="3322"/>
              <a:chOff x="0" y="0"/>
              <a:chExt cx="4027" cy="3322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0" y="0"/>
                <a:ext cx="1393" cy="442"/>
                <a:chOff x="0" y="0"/>
                <a:chExt cx="1393" cy="442"/>
              </a:xfrm>
            </p:grpSpPr>
            <p:sp>
              <p:nvSpPr>
                <p:cNvPr id="56329" name="Rectangle 9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307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США</a:t>
                  </a:r>
                </a:p>
              </p:txBody>
            </p:sp>
            <p:sp>
              <p:nvSpPr>
                <p:cNvPr id="56330" name="Rectangle 1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393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393" y="0"/>
                <a:ext cx="1029" cy="442"/>
                <a:chOff x="1393" y="0"/>
                <a:chExt cx="1029" cy="442"/>
              </a:xfrm>
            </p:grpSpPr>
            <p:sp>
              <p:nvSpPr>
                <p:cNvPr id="56332" name="Rectangle 12"/>
                <p:cNvSpPr>
                  <a:spLocks noChangeArrowheads="1"/>
                </p:cNvSpPr>
                <p:nvPr/>
              </p:nvSpPr>
              <p:spPr bwMode="auto">
                <a:xfrm>
                  <a:off x="1436" y="0"/>
                  <a:ext cx="943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Германия</a:t>
                  </a:r>
                </a:p>
              </p:txBody>
            </p:sp>
            <p:sp>
              <p:nvSpPr>
                <p:cNvPr id="56333" name="Rectangle 13"/>
                <p:cNvSpPr>
                  <a:spLocks noChangeArrowheads="1"/>
                </p:cNvSpPr>
                <p:nvPr/>
              </p:nvSpPr>
              <p:spPr bwMode="auto">
                <a:xfrm>
                  <a:off x="1393" y="0"/>
                  <a:ext cx="1029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2422" y="0"/>
                <a:ext cx="1605" cy="442"/>
                <a:chOff x="2422" y="0"/>
                <a:chExt cx="1605" cy="442"/>
              </a:xfrm>
            </p:grpSpPr>
            <p:sp>
              <p:nvSpPr>
                <p:cNvPr id="56335" name="Rectangle 15"/>
                <p:cNvSpPr>
                  <a:spLocks noChangeArrowheads="1"/>
                </p:cNvSpPr>
                <p:nvPr/>
              </p:nvSpPr>
              <p:spPr bwMode="auto">
                <a:xfrm>
                  <a:off x="2465" y="0"/>
                  <a:ext cx="1519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Россия</a:t>
                  </a:r>
                </a:p>
              </p:txBody>
            </p:sp>
            <p:sp>
              <p:nvSpPr>
                <p:cNvPr id="56336" name="Rectangle 16"/>
                <p:cNvSpPr>
                  <a:spLocks noChangeArrowheads="1"/>
                </p:cNvSpPr>
                <p:nvPr/>
              </p:nvSpPr>
              <p:spPr bwMode="auto">
                <a:xfrm>
                  <a:off x="2422" y="0"/>
                  <a:ext cx="1605" cy="442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0" y="442"/>
                <a:ext cx="1393" cy="576"/>
                <a:chOff x="0" y="442"/>
                <a:chExt cx="1393" cy="576"/>
              </a:xfrm>
            </p:grpSpPr>
            <p:sp>
              <p:nvSpPr>
                <p:cNvPr id="56338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442"/>
                  <a:ext cx="1307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 bIns="0"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en-US" sz="2200">
                      <a:latin typeface="Myriad Pro" pitchFamily="34" charset="0"/>
                      <a:cs typeface="Times New Roman" pitchFamily="18" charset="0"/>
                    </a:rPr>
                    <a:t>Pass-Through Mortgage Securities</a:t>
                  </a:r>
                  <a:endParaRPr lang="ru-RU" sz="2200">
                    <a:latin typeface="Myriad Pro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5633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442"/>
                  <a:ext cx="1393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393" y="442"/>
                <a:ext cx="1029" cy="576"/>
                <a:chOff x="1393" y="442"/>
                <a:chExt cx="1029" cy="576"/>
              </a:xfrm>
            </p:grpSpPr>
            <p:sp>
              <p:nvSpPr>
                <p:cNvPr id="56341" name="Rectangle 21"/>
                <p:cNvSpPr>
                  <a:spLocks noChangeArrowheads="1"/>
                </p:cNvSpPr>
                <p:nvPr/>
              </p:nvSpPr>
              <p:spPr bwMode="auto">
                <a:xfrm>
                  <a:off x="1436" y="442"/>
                  <a:ext cx="943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6342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3" y="442"/>
                  <a:ext cx="1029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2422" y="442"/>
                <a:ext cx="1605" cy="576"/>
                <a:chOff x="2422" y="442"/>
                <a:chExt cx="1605" cy="576"/>
              </a:xfrm>
            </p:grpSpPr>
            <p:sp>
              <p:nvSpPr>
                <p:cNvPr id="56344" name="Rectangle 24"/>
                <p:cNvSpPr>
                  <a:spLocks noChangeArrowheads="1"/>
                </p:cNvSpPr>
                <p:nvPr/>
              </p:nvSpPr>
              <p:spPr bwMode="auto">
                <a:xfrm>
                  <a:off x="2465" y="442"/>
                  <a:ext cx="1519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Ипотечные сертификаты участия</a:t>
                  </a:r>
                </a:p>
              </p:txBody>
            </p:sp>
            <p:sp>
              <p:nvSpPr>
                <p:cNvPr id="56345" name="Rectangle 25"/>
                <p:cNvSpPr>
                  <a:spLocks noChangeArrowheads="1"/>
                </p:cNvSpPr>
                <p:nvPr/>
              </p:nvSpPr>
              <p:spPr bwMode="auto">
                <a:xfrm>
                  <a:off x="2422" y="442"/>
                  <a:ext cx="1605" cy="576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0" y="1018"/>
                <a:ext cx="1393" cy="720"/>
                <a:chOff x="0" y="1018"/>
                <a:chExt cx="1393" cy="720"/>
              </a:xfrm>
            </p:grpSpPr>
            <p:sp>
              <p:nvSpPr>
                <p:cNvPr id="56347" name="Rectangle 27"/>
                <p:cNvSpPr>
                  <a:spLocks noChangeArrowheads="1"/>
                </p:cNvSpPr>
                <p:nvPr/>
              </p:nvSpPr>
              <p:spPr bwMode="auto">
                <a:xfrm>
                  <a:off x="43" y="1018"/>
                  <a:ext cx="1307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en-US" sz="2200">
                      <a:latin typeface="Myriad Pro" pitchFamily="34" charset="0"/>
                      <a:cs typeface="Times New Roman" pitchFamily="18" charset="0"/>
                    </a:rPr>
                    <a:t>Collateralized mortgage obligations (CMO)</a:t>
                  </a:r>
                  <a:endParaRPr lang="ru-RU" sz="2200">
                    <a:latin typeface="Myriad Pro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56348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1018"/>
                  <a:ext cx="1393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1393" y="1018"/>
                <a:ext cx="1029" cy="720"/>
                <a:chOff x="1393" y="1018"/>
                <a:chExt cx="1029" cy="720"/>
              </a:xfrm>
            </p:grpSpPr>
            <p:sp>
              <p:nvSpPr>
                <p:cNvPr id="56350" name="Rectangle 30"/>
                <p:cNvSpPr>
                  <a:spLocks noChangeArrowheads="1"/>
                </p:cNvSpPr>
                <p:nvPr/>
              </p:nvSpPr>
              <p:spPr bwMode="auto">
                <a:xfrm>
                  <a:off x="1436" y="1018"/>
                  <a:ext cx="943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6351" name="Rectangle 31"/>
                <p:cNvSpPr>
                  <a:spLocks noChangeArrowheads="1"/>
                </p:cNvSpPr>
                <p:nvPr/>
              </p:nvSpPr>
              <p:spPr bwMode="auto">
                <a:xfrm>
                  <a:off x="1393" y="1018"/>
                  <a:ext cx="1029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2422" y="1018"/>
                <a:ext cx="1605" cy="720"/>
                <a:chOff x="2422" y="1018"/>
                <a:chExt cx="1605" cy="720"/>
              </a:xfrm>
            </p:grpSpPr>
            <p:sp>
              <p:nvSpPr>
                <p:cNvPr id="56353" name="Rectangle 33"/>
                <p:cNvSpPr>
                  <a:spLocks noChangeArrowheads="1"/>
                </p:cNvSpPr>
                <p:nvPr/>
              </p:nvSpPr>
              <p:spPr bwMode="auto">
                <a:xfrm>
                  <a:off x="2465" y="1018"/>
                  <a:ext cx="1519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Жилищные облигации с ипотечным покрытием</a:t>
                  </a:r>
                </a:p>
              </p:txBody>
            </p:sp>
            <p:sp>
              <p:nvSpPr>
                <p:cNvPr id="56354" name="Rectangle 34"/>
                <p:cNvSpPr>
                  <a:spLocks noChangeArrowheads="1"/>
                </p:cNvSpPr>
                <p:nvPr/>
              </p:nvSpPr>
              <p:spPr bwMode="auto">
                <a:xfrm>
                  <a:off x="2422" y="1018"/>
                  <a:ext cx="1605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0" y="1738"/>
                <a:ext cx="1393" cy="864"/>
                <a:chOff x="0" y="1738"/>
                <a:chExt cx="1393" cy="864"/>
              </a:xfrm>
            </p:grpSpPr>
            <p:sp>
              <p:nvSpPr>
                <p:cNvPr id="56356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1738"/>
                  <a:ext cx="1307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6357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738"/>
                  <a:ext cx="1393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1393" y="1738"/>
                <a:ext cx="1029" cy="864"/>
                <a:chOff x="1393" y="1738"/>
                <a:chExt cx="1029" cy="864"/>
              </a:xfrm>
            </p:grpSpPr>
            <p:sp>
              <p:nvSpPr>
                <p:cNvPr id="56359" name="Rectangle 39"/>
                <p:cNvSpPr>
                  <a:spLocks noChangeArrowheads="1"/>
                </p:cNvSpPr>
                <p:nvPr/>
              </p:nvSpPr>
              <p:spPr bwMode="auto">
                <a:xfrm>
                  <a:off x="1436" y="1738"/>
                  <a:ext cx="943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en-US" sz="2200" dirty="0" err="1">
                      <a:latin typeface="Myriad Pro" pitchFamily="34" charset="0"/>
                      <a:cs typeface="Times New Roman" pitchFamily="18" charset="0"/>
                    </a:rPr>
                    <a:t>Prandbriefen</a:t>
                  </a:r>
                  <a:r>
                    <a:rPr lang="en-US" sz="2200" dirty="0">
                      <a:latin typeface="Myriad Pro" pitchFamily="34" charset="0"/>
                      <a:cs typeface="Times New Roman" pitchFamily="18" charset="0"/>
                    </a:rPr>
                    <a:t>, </a:t>
                  </a:r>
                  <a:endParaRPr lang="ru-RU" sz="2200" dirty="0">
                    <a:latin typeface="Myriad Pro" pitchFamily="34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85000"/>
                    </a:lnSpc>
                  </a:pPr>
                  <a:r>
                    <a:rPr lang="en-US" sz="2200" dirty="0">
                      <a:latin typeface="Myriad Pro" pitchFamily="34" charset="0"/>
                      <a:cs typeface="Times New Roman" pitchFamily="18" charset="0"/>
                    </a:rPr>
                    <a:t>mortgage bonds</a:t>
                  </a:r>
                  <a:endParaRPr lang="ru-RU" sz="2200" dirty="0">
                    <a:latin typeface="Myriad Pro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5636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3" y="1738"/>
                  <a:ext cx="1029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41"/>
              <p:cNvGrpSpPr>
                <a:grpSpLocks/>
              </p:cNvGrpSpPr>
              <p:nvPr/>
            </p:nvGrpSpPr>
            <p:grpSpPr bwMode="auto">
              <a:xfrm>
                <a:off x="2422" y="1738"/>
                <a:ext cx="1605" cy="864"/>
                <a:chOff x="2422" y="1738"/>
                <a:chExt cx="1605" cy="864"/>
              </a:xfrm>
            </p:grpSpPr>
            <p:sp>
              <p:nvSpPr>
                <p:cNvPr id="56362" name="Rectangle 42"/>
                <p:cNvSpPr>
                  <a:spLocks noChangeArrowheads="1"/>
                </p:cNvSpPr>
                <p:nvPr/>
              </p:nvSpPr>
              <p:spPr bwMode="auto">
                <a:xfrm>
                  <a:off x="2465" y="1738"/>
                  <a:ext cx="1519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ru-RU" sz="2200">
                      <a:latin typeface="Myriad Pro" pitchFamily="34" charset="0"/>
                      <a:cs typeface="Times New Roman" pitchFamily="18" charset="0"/>
                    </a:rPr>
                    <a:t>Облигации с ипотечным покрытием, выпускаемые коммерческими банками</a:t>
                  </a:r>
                </a:p>
              </p:txBody>
            </p:sp>
            <p:sp>
              <p:nvSpPr>
                <p:cNvPr id="56363" name="Rectangle 43"/>
                <p:cNvSpPr>
                  <a:spLocks noChangeArrowheads="1"/>
                </p:cNvSpPr>
                <p:nvPr/>
              </p:nvSpPr>
              <p:spPr bwMode="auto">
                <a:xfrm>
                  <a:off x="2422" y="1738"/>
                  <a:ext cx="1605" cy="864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44"/>
              <p:cNvGrpSpPr>
                <a:grpSpLocks/>
              </p:cNvGrpSpPr>
              <p:nvPr/>
            </p:nvGrpSpPr>
            <p:grpSpPr bwMode="auto">
              <a:xfrm>
                <a:off x="0" y="2602"/>
                <a:ext cx="1393" cy="720"/>
                <a:chOff x="0" y="2602"/>
                <a:chExt cx="1393" cy="720"/>
              </a:xfrm>
            </p:grpSpPr>
            <p:sp>
              <p:nvSpPr>
                <p:cNvPr id="56365" name="Rectangle 45"/>
                <p:cNvSpPr>
                  <a:spLocks noChangeArrowheads="1"/>
                </p:cNvSpPr>
                <p:nvPr/>
              </p:nvSpPr>
              <p:spPr bwMode="auto">
                <a:xfrm>
                  <a:off x="43" y="2602"/>
                  <a:ext cx="1307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en-US" sz="2200" dirty="0">
                      <a:latin typeface="Myriad Pro" pitchFamily="34" charset="0"/>
                      <a:cs typeface="Times New Roman" pitchFamily="18" charset="0"/>
                    </a:rPr>
                    <a:t>Commercial Mortgage-backed securities</a:t>
                  </a:r>
                  <a:endParaRPr lang="ru-RU" sz="2200" dirty="0">
                    <a:latin typeface="Myriad Pro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56366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2602"/>
                  <a:ext cx="1393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>
                <a:off x="1393" y="2602"/>
                <a:ext cx="1029" cy="720"/>
                <a:chOff x="1393" y="2602"/>
                <a:chExt cx="1029" cy="720"/>
              </a:xfrm>
            </p:grpSpPr>
            <p:sp>
              <p:nvSpPr>
                <p:cNvPr id="5636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36" y="2602"/>
                  <a:ext cx="943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ru-RU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6369" name="Rectangle 49"/>
                <p:cNvSpPr>
                  <a:spLocks noChangeArrowheads="1"/>
                </p:cNvSpPr>
                <p:nvPr/>
              </p:nvSpPr>
              <p:spPr bwMode="auto">
                <a:xfrm>
                  <a:off x="1393" y="2602"/>
                  <a:ext cx="1029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" name="Group 50"/>
              <p:cNvGrpSpPr>
                <a:grpSpLocks/>
              </p:cNvGrpSpPr>
              <p:nvPr/>
            </p:nvGrpSpPr>
            <p:grpSpPr bwMode="auto">
              <a:xfrm>
                <a:off x="2422" y="2602"/>
                <a:ext cx="1605" cy="720"/>
                <a:chOff x="2422" y="2602"/>
                <a:chExt cx="1605" cy="720"/>
              </a:xfrm>
            </p:grpSpPr>
            <p:sp>
              <p:nvSpPr>
                <p:cNvPr id="56371" name="Rectangle 51"/>
                <p:cNvSpPr>
                  <a:spLocks noChangeArrowheads="1"/>
                </p:cNvSpPr>
                <p:nvPr/>
              </p:nvSpPr>
              <p:spPr bwMode="auto">
                <a:xfrm>
                  <a:off x="2465" y="2602"/>
                  <a:ext cx="1519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lnSpc>
                      <a:spcPct val="85000"/>
                    </a:lnSpc>
                  </a:pPr>
                  <a:r>
                    <a:rPr lang="ru-RU" sz="2200" dirty="0">
                      <a:latin typeface="Myriad Pro" pitchFamily="34" charset="0"/>
                      <a:cs typeface="Times New Roman" pitchFamily="18" charset="0"/>
                    </a:rPr>
                    <a:t>Облигации с ипотечным покрытием</a:t>
                  </a:r>
                </a:p>
              </p:txBody>
            </p:sp>
            <p:sp>
              <p:nvSpPr>
                <p:cNvPr id="56372" name="Rectangle 52"/>
                <p:cNvSpPr>
                  <a:spLocks noChangeArrowheads="1"/>
                </p:cNvSpPr>
                <p:nvPr/>
              </p:nvSpPr>
              <p:spPr bwMode="auto">
                <a:xfrm>
                  <a:off x="2422" y="2602"/>
                  <a:ext cx="1605" cy="720"/>
                </a:xfrm>
                <a:prstGeom prst="rect">
                  <a:avLst/>
                </a:prstGeom>
                <a:noFill/>
                <a:ln w="28575">
                  <a:solidFill>
                    <a:srgbClr val="0000CC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6373" name="Rectangle 53"/>
            <p:cNvSpPr>
              <a:spLocks noChangeArrowheads="1"/>
            </p:cNvSpPr>
            <p:nvPr/>
          </p:nvSpPr>
          <p:spPr bwMode="auto">
            <a:xfrm>
              <a:off x="-3" y="-3"/>
              <a:ext cx="4033" cy="3328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-10729" y="20074"/>
            <a:ext cx="822960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Расчет 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аннуитетного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платежа</a:t>
            </a:r>
            <a:endParaRPr lang="en-US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DF15-6770-4795-B565-9C66CB9219A6}" type="slidenum">
              <a:rPr lang="ru-RU"/>
              <a:pPr/>
              <a:t>95</a:t>
            </a:fld>
            <a:endParaRPr lang="ru-RU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11560" y="1163074"/>
            <a:ext cx="7924800" cy="44504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Аннуитетный платеж рассчитывается по формуле: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  <a:endParaRPr lang="en-US" sz="2400" dirty="0">
              <a:latin typeface="Myriad Pro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 </a:t>
            </a:r>
          </a:p>
          <a:p>
            <a:pPr marL="342900" indent="-342900">
              <a:spcBef>
                <a:spcPct val="20000"/>
              </a:spcBef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ru-RU" sz="2400" dirty="0">
              <a:latin typeface="Myriad Pro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где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MP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0 – величина выданного кредита;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Myriad Pro" pitchFamily="34" charset="0"/>
                <a:cs typeface="Times New Roman" pitchFamily="18" charset="0"/>
              </a:rPr>
              <a:t>i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– месячная ставка процентов по кредиту;</a:t>
            </a:r>
          </a:p>
          <a:p>
            <a:pPr marL="342900" indent="-342900">
              <a:spcBef>
                <a:spcPct val="20000"/>
              </a:spcBef>
            </a:pPr>
            <a:r>
              <a:rPr lang="ru-RU" sz="2400" dirty="0">
                <a:latin typeface="Myriad Pro" pitchFamily="34" charset="0"/>
                <a:cs typeface="Times New Roman" pitchFamily="18" charset="0"/>
              </a:rPr>
              <a:t>     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N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– срок кредита в месяцах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825016"/>
              </p:ext>
            </p:extLst>
          </p:nvPr>
        </p:nvGraphicFramePr>
        <p:xfrm>
          <a:off x="2989784" y="2463311"/>
          <a:ext cx="316835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r:id="rId3" imgW="1498600" imgH="457200" progId="Equation.3">
                  <p:embed/>
                </p:oleObj>
              </mc:Choice>
              <mc:Fallback>
                <p:oleObj r:id="rId3" imgW="1498600" imgH="4572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784" y="2463311"/>
                        <a:ext cx="3168352" cy="115212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75240" cy="1143000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Расчет </a:t>
            </a:r>
            <a:r>
              <a:rPr lang="ru-RU" sz="3200" b="1" dirty="0" err="1">
                <a:latin typeface="Myriad Pro" pitchFamily="34" charset="0"/>
                <a:ea typeface="+mn-ea"/>
                <a:cs typeface="Times New Roman" pitchFamily="18" charset="0"/>
              </a:rPr>
              <a:t>аннуитетного</a:t>
            </a:r>
            <a:r>
              <a:rPr lang="ru-RU" sz="3200" b="1" dirty="0">
                <a:latin typeface="Myriad Pro" pitchFamily="34" charset="0"/>
                <a:ea typeface="+mn-ea"/>
                <a:cs typeface="Times New Roman" pitchFamily="18" charset="0"/>
              </a:rPr>
              <a:t> платежа</a:t>
            </a:r>
            <a:endParaRPr lang="en-US" sz="3200" b="1" dirty="0">
              <a:latin typeface="Myriad Pro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2101-21AF-4C89-8BA5-EAE3D40E379B}" type="slidenum">
              <a:rPr lang="ru-RU"/>
              <a:pPr/>
              <a:t>96</a:t>
            </a:fld>
            <a:endParaRPr lang="ru-RU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440597"/>
              </p:ext>
            </p:extLst>
          </p:nvPr>
        </p:nvGraphicFramePr>
        <p:xfrm>
          <a:off x="679942" y="1268760"/>
          <a:ext cx="7990656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r:id="rId3" imgW="6000750" imgH="3314700" progId="">
                  <p:embed/>
                </p:oleObj>
              </mc:Choice>
              <mc:Fallback>
                <p:oleObj r:id="rId3" imgW="6000750" imgH="33147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42" y="1268760"/>
                        <a:ext cx="7990656" cy="432048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 cmpd="dbl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195736" y="2738103"/>
            <a:ext cx="2067272" cy="9048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2400">
                <a:latin typeface="Myriad Pro" pitchFamily="34" charset="0"/>
                <a:cs typeface="Times New Roman" pitchFamily="18" charset="0"/>
              </a:rPr>
              <a:t>Проценты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Myriad Pro" pitchFamily="34" charset="0"/>
                <a:cs typeface="Times New Roman" pitchFamily="18" charset="0"/>
              </a:rPr>
              <a:t>(“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interest”)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5648494" y="3699520"/>
            <a:ext cx="2448272" cy="9048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2400">
                <a:latin typeface="Myriad Pro" pitchFamily="34" charset="0"/>
                <a:cs typeface="Times New Roman" pitchFamily="18" charset="0"/>
              </a:rPr>
              <a:t>Основной долг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Myriad Pro" pitchFamily="34" charset="0"/>
                <a:cs typeface="Times New Roman" pitchFamily="18" charset="0"/>
              </a:rPr>
              <a:t>(“</a:t>
            </a:r>
            <a:r>
              <a:rPr lang="en-US" sz="2400" dirty="0">
                <a:latin typeface="Myriad Pro" pitchFamily="34" charset="0"/>
                <a:cs typeface="Times New Roman" pitchFamily="18" charset="0"/>
              </a:rPr>
              <a:t>principal”)</a:t>
            </a:r>
            <a:r>
              <a:rPr lang="ru-RU" sz="2400" dirty="0">
                <a:latin typeface="Myriad Pro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57" y="0"/>
            <a:ext cx="8229600" cy="683396"/>
          </a:xfrm>
        </p:spPr>
        <p:txBody>
          <a:bodyPr anchor="t" anchorCtr="0">
            <a:noAutofit/>
          </a:bodyPr>
          <a:lstStyle/>
          <a:p>
            <a:pPr algn="l"/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Расчет </a:t>
            </a:r>
            <a:r>
              <a:rPr lang="ru-RU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аннуитетного</a:t>
            </a:r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 платежа</a:t>
            </a:r>
            <a:endParaRPr lang="en-US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95536" y="764704"/>
            <a:ext cx="8437804" cy="5616624"/>
            <a:chOff x="0" y="0"/>
            <a:chExt cx="4320" cy="7944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0" y="0"/>
              <a:ext cx="3648" cy="403"/>
              <a:chOff x="0" y="0"/>
              <a:chExt cx="3648" cy="403"/>
            </a:xfrm>
          </p:grpSpPr>
          <p:sp>
            <p:nvSpPr>
              <p:cNvPr id="115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r>
                  <a:rPr lang="ru-RU" sz="1400" b="1" dirty="0">
                    <a:latin typeface="Times New Roman" pitchFamily="18" charset="0"/>
                    <a:cs typeface="Times New Roman" pitchFamily="18" charset="0"/>
                  </a:rPr>
                  <a:t>Показатели</a:t>
                </a:r>
                <a:r>
                  <a:rPr lang="ru-RU" sz="1400" b="1" dirty="0"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 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11"/>
            <p:cNvGrpSpPr>
              <a:grpSpLocks/>
            </p:cNvGrpSpPr>
            <p:nvPr/>
          </p:nvGrpSpPr>
          <p:grpSpPr bwMode="auto">
            <a:xfrm>
              <a:off x="3648" y="0"/>
              <a:ext cx="672" cy="403"/>
              <a:chOff x="3648" y="0"/>
              <a:chExt cx="672" cy="403"/>
            </a:xfrm>
          </p:grpSpPr>
          <p:sp>
            <p:nvSpPr>
              <p:cNvPr id="113" name="Rectangle 12"/>
              <p:cNvSpPr>
                <a:spLocks noChangeArrowheads="1"/>
              </p:cNvSpPr>
              <p:nvPr/>
            </p:nvSpPr>
            <p:spPr bwMode="auto">
              <a:xfrm>
                <a:off x="3648" y="0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 </a:t>
                </a:r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Rectangle 13"/>
              <p:cNvSpPr>
                <a:spLocks noChangeArrowheads="1"/>
              </p:cNvSpPr>
              <p:nvPr/>
            </p:nvSpPr>
            <p:spPr bwMode="auto">
              <a:xfrm>
                <a:off x="3648" y="0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0" y="403"/>
              <a:ext cx="3648" cy="518"/>
              <a:chOff x="0" y="403"/>
              <a:chExt cx="3648" cy="518"/>
            </a:xfrm>
          </p:grpSpPr>
          <p:sp>
            <p:nvSpPr>
              <p:cNvPr id="111" name="Rectangle 15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Сумма выданного кредита</a:t>
                </a:r>
              </a:p>
            </p:txBody>
          </p:sp>
          <p:sp>
            <p:nvSpPr>
              <p:cNvPr id="112" name="Rectangle 16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>
              <a:off x="3648" y="403"/>
              <a:ext cx="672" cy="518"/>
              <a:chOff x="3648" y="403"/>
              <a:chExt cx="672" cy="518"/>
            </a:xfrm>
          </p:grpSpPr>
          <p:sp>
            <p:nvSpPr>
              <p:cNvPr id="109" name="Rectangle 18"/>
              <p:cNvSpPr>
                <a:spLocks noChangeArrowheads="1"/>
              </p:cNvSpPr>
              <p:nvPr/>
            </p:nvSpPr>
            <p:spPr bwMode="auto">
              <a:xfrm>
                <a:off x="3648" y="403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120.000,0</a:t>
                </a:r>
              </a:p>
            </p:txBody>
          </p:sp>
          <p:sp>
            <p:nvSpPr>
              <p:cNvPr id="110" name="Rectangle 19"/>
              <p:cNvSpPr>
                <a:spLocks noChangeArrowheads="1"/>
              </p:cNvSpPr>
              <p:nvPr/>
            </p:nvSpPr>
            <p:spPr bwMode="auto">
              <a:xfrm>
                <a:off x="3648" y="403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0" y="921"/>
              <a:ext cx="3648" cy="403"/>
              <a:chOff x="0" y="921"/>
              <a:chExt cx="3648" cy="403"/>
            </a:xfrm>
          </p:grpSpPr>
          <p:sp>
            <p:nvSpPr>
              <p:cNvPr id="107" name="Rectangle 21"/>
              <p:cNvSpPr>
                <a:spLocks noChangeArrowheads="1"/>
              </p:cNvSpPr>
              <p:nvPr/>
            </p:nvSpPr>
            <p:spPr bwMode="auto">
              <a:xfrm>
                <a:off x="0" y="921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Срок кредитного договора</a:t>
                </a:r>
              </a:p>
            </p:txBody>
          </p:sp>
          <p:sp>
            <p:nvSpPr>
              <p:cNvPr id="108" name="Rectangle 22"/>
              <p:cNvSpPr>
                <a:spLocks noChangeArrowheads="1"/>
              </p:cNvSpPr>
              <p:nvPr/>
            </p:nvSpPr>
            <p:spPr bwMode="auto">
              <a:xfrm>
                <a:off x="0" y="921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" name="Group 23"/>
            <p:cNvGrpSpPr>
              <a:grpSpLocks/>
            </p:cNvGrpSpPr>
            <p:nvPr/>
          </p:nvGrpSpPr>
          <p:grpSpPr bwMode="auto">
            <a:xfrm>
              <a:off x="3648" y="921"/>
              <a:ext cx="672" cy="403"/>
              <a:chOff x="3648" y="921"/>
              <a:chExt cx="672" cy="403"/>
            </a:xfrm>
          </p:grpSpPr>
          <p:sp>
            <p:nvSpPr>
              <p:cNvPr id="105" name="Rectangle 24"/>
              <p:cNvSpPr>
                <a:spLocks noChangeArrowheads="1"/>
              </p:cNvSpPr>
              <p:nvPr/>
            </p:nvSpPr>
            <p:spPr bwMode="auto">
              <a:xfrm>
                <a:off x="3648" y="921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06" name="Rectangle 25"/>
              <p:cNvSpPr>
                <a:spLocks noChangeArrowheads="1"/>
              </p:cNvSpPr>
              <p:nvPr/>
            </p:nvSpPr>
            <p:spPr bwMode="auto">
              <a:xfrm>
                <a:off x="3648" y="921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Group 26"/>
            <p:cNvGrpSpPr>
              <a:grpSpLocks/>
            </p:cNvGrpSpPr>
            <p:nvPr/>
          </p:nvGrpSpPr>
          <p:grpSpPr bwMode="auto">
            <a:xfrm>
              <a:off x="0" y="1324"/>
              <a:ext cx="3648" cy="403"/>
              <a:chOff x="0" y="1324"/>
              <a:chExt cx="3648" cy="403"/>
            </a:xfrm>
          </p:grpSpPr>
          <p:sp>
            <p:nvSpPr>
              <p:cNvPr id="103" name="Rectangle 27"/>
              <p:cNvSpPr>
                <a:spLocks noChangeArrowheads="1"/>
              </p:cNvSpPr>
              <p:nvPr/>
            </p:nvSpPr>
            <p:spPr bwMode="auto">
              <a:xfrm>
                <a:off x="0" y="1324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То же, в месяцах</a:t>
                </a:r>
              </a:p>
            </p:txBody>
          </p:sp>
          <p:sp>
            <p:nvSpPr>
              <p:cNvPr id="104" name="Rectangle 28"/>
              <p:cNvSpPr>
                <a:spLocks noChangeArrowheads="1"/>
              </p:cNvSpPr>
              <p:nvPr/>
            </p:nvSpPr>
            <p:spPr bwMode="auto">
              <a:xfrm>
                <a:off x="0" y="1324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Group 29"/>
            <p:cNvGrpSpPr>
              <a:grpSpLocks/>
            </p:cNvGrpSpPr>
            <p:nvPr/>
          </p:nvGrpSpPr>
          <p:grpSpPr bwMode="auto">
            <a:xfrm>
              <a:off x="3648" y="1324"/>
              <a:ext cx="672" cy="403"/>
              <a:chOff x="3648" y="1324"/>
              <a:chExt cx="672" cy="403"/>
            </a:xfrm>
          </p:grpSpPr>
          <p:sp>
            <p:nvSpPr>
              <p:cNvPr id="101" name="Rectangle 30"/>
              <p:cNvSpPr>
                <a:spLocks noChangeArrowheads="1"/>
              </p:cNvSpPr>
              <p:nvPr/>
            </p:nvSpPr>
            <p:spPr bwMode="auto">
              <a:xfrm>
                <a:off x="3648" y="1324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120</a:t>
                </a:r>
              </a:p>
            </p:txBody>
          </p:sp>
          <p:sp>
            <p:nvSpPr>
              <p:cNvPr id="102" name="Rectangle 31"/>
              <p:cNvSpPr>
                <a:spLocks noChangeArrowheads="1"/>
              </p:cNvSpPr>
              <p:nvPr/>
            </p:nvSpPr>
            <p:spPr bwMode="auto">
              <a:xfrm>
                <a:off x="3648" y="1324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32"/>
            <p:cNvGrpSpPr>
              <a:grpSpLocks/>
            </p:cNvGrpSpPr>
            <p:nvPr/>
          </p:nvGrpSpPr>
          <p:grpSpPr bwMode="auto">
            <a:xfrm>
              <a:off x="0" y="1727"/>
              <a:ext cx="3648" cy="403"/>
              <a:chOff x="0" y="1727"/>
              <a:chExt cx="3648" cy="403"/>
            </a:xfrm>
          </p:grpSpPr>
          <p:sp>
            <p:nvSpPr>
              <p:cNvPr id="99" name="Rectangle 33"/>
              <p:cNvSpPr>
                <a:spLocks noChangeArrowheads="1"/>
              </p:cNvSpPr>
              <p:nvPr/>
            </p:nvSpPr>
            <p:spPr bwMode="auto">
              <a:xfrm>
                <a:off x="0" y="1727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Процентная ставка, % годовых</a:t>
                </a:r>
              </a:p>
            </p:txBody>
          </p:sp>
          <p:sp>
            <p:nvSpPr>
              <p:cNvPr id="100" name="Rectangle 34"/>
              <p:cNvSpPr>
                <a:spLocks noChangeArrowheads="1"/>
              </p:cNvSpPr>
              <p:nvPr/>
            </p:nvSpPr>
            <p:spPr bwMode="auto">
              <a:xfrm>
                <a:off x="0" y="1727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Group 35"/>
            <p:cNvGrpSpPr>
              <a:grpSpLocks/>
            </p:cNvGrpSpPr>
            <p:nvPr/>
          </p:nvGrpSpPr>
          <p:grpSpPr bwMode="auto">
            <a:xfrm>
              <a:off x="3648" y="1727"/>
              <a:ext cx="672" cy="403"/>
              <a:chOff x="3648" y="1727"/>
              <a:chExt cx="672" cy="403"/>
            </a:xfrm>
          </p:grpSpPr>
          <p:sp>
            <p:nvSpPr>
              <p:cNvPr id="97" name="Rectangle 36"/>
              <p:cNvSpPr>
                <a:spLocks noChangeArrowheads="1"/>
              </p:cNvSpPr>
              <p:nvPr/>
            </p:nvSpPr>
            <p:spPr bwMode="auto">
              <a:xfrm>
                <a:off x="3648" y="1727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18,0</a:t>
                </a:r>
                <a:r>
                  <a:rPr lang="ru-RU" sz="1400" b="1">
                    <a:latin typeface="Times New Roman" pitchFamily="18" charset="0"/>
                    <a:cs typeface="Times New Roman" pitchFamily="18" charset="0"/>
                  </a:rPr>
                  <a:t>%</a:t>
                </a:r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8" name="Rectangle 37"/>
              <p:cNvSpPr>
                <a:spLocks noChangeArrowheads="1"/>
              </p:cNvSpPr>
              <p:nvPr/>
            </p:nvSpPr>
            <p:spPr bwMode="auto">
              <a:xfrm>
                <a:off x="3648" y="1727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9" name="Group 38"/>
            <p:cNvGrpSpPr>
              <a:grpSpLocks/>
            </p:cNvGrpSpPr>
            <p:nvPr/>
          </p:nvGrpSpPr>
          <p:grpSpPr bwMode="auto">
            <a:xfrm>
              <a:off x="0" y="2130"/>
              <a:ext cx="3648" cy="403"/>
              <a:chOff x="0" y="2130"/>
              <a:chExt cx="3648" cy="403"/>
            </a:xfrm>
          </p:grpSpPr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0" y="2130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То же, в расчёте на месяц</a:t>
                </a:r>
              </a:p>
            </p:txBody>
          </p:sp>
          <p:sp>
            <p:nvSpPr>
              <p:cNvPr id="96" name="Rectangle 40"/>
              <p:cNvSpPr>
                <a:spLocks noChangeArrowheads="1"/>
              </p:cNvSpPr>
              <p:nvPr/>
            </p:nvSpPr>
            <p:spPr bwMode="auto">
              <a:xfrm>
                <a:off x="0" y="2130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0" name="Group 41"/>
            <p:cNvGrpSpPr>
              <a:grpSpLocks/>
            </p:cNvGrpSpPr>
            <p:nvPr/>
          </p:nvGrpSpPr>
          <p:grpSpPr bwMode="auto">
            <a:xfrm>
              <a:off x="3648" y="2130"/>
              <a:ext cx="672" cy="403"/>
              <a:chOff x="3648" y="2130"/>
              <a:chExt cx="672" cy="403"/>
            </a:xfrm>
          </p:grpSpPr>
          <p:sp>
            <p:nvSpPr>
              <p:cNvPr id="93" name="Rectangle 42"/>
              <p:cNvSpPr>
                <a:spLocks noChangeArrowheads="1"/>
              </p:cNvSpPr>
              <p:nvPr/>
            </p:nvSpPr>
            <p:spPr bwMode="auto">
              <a:xfrm>
                <a:off x="3648" y="2130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1,5</a:t>
                </a:r>
                <a:r>
                  <a:rPr lang="ru-RU" sz="1400" b="1">
                    <a:latin typeface="Times New Roman" pitchFamily="18" charset="0"/>
                    <a:cs typeface="Times New Roman" pitchFamily="18" charset="0"/>
                  </a:rPr>
                  <a:t>%</a:t>
                </a:r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4" name="Rectangle 43"/>
              <p:cNvSpPr>
                <a:spLocks noChangeArrowheads="1"/>
              </p:cNvSpPr>
              <p:nvPr/>
            </p:nvSpPr>
            <p:spPr bwMode="auto">
              <a:xfrm>
                <a:off x="3648" y="2130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44"/>
            <p:cNvGrpSpPr>
              <a:grpSpLocks/>
            </p:cNvGrpSpPr>
            <p:nvPr/>
          </p:nvGrpSpPr>
          <p:grpSpPr bwMode="auto">
            <a:xfrm>
              <a:off x="0" y="2533"/>
              <a:ext cx="3648" cy="403"/>
              <a:chOff x="0" y="2533"/>
              <a:chExt cx="3648" cy="403"/>
            </a:xfrm>
          </p:grpSpPr>
          <p:sp>
            <p:nvSpPr>
              <p:cNvPr id="91" name="Rectangle 45"/>
              <p:cNvSpPr>
                <a:spLocks noChangeArrowheads="1"/>
              </p:cNvSpPr>
              <p:nvPr/>
            </p:nvSpPr>
            <p:spPr bwMode="auto">
              <a:xfrm>
                <a:off x="0" y="2533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Расчёт кредита с дифференцированными платежами</a:t>
                </a:r>
              </a:p>
            </p:txBody>
          </p:sp>
          <p:sp>
            <p:nvSpPr>
              <p:cNvPr id="92" name="Rectangle 46"/>
              <p:cNvSpPr>
                <a:spLocks noChangeArrowheads="1"/>
              </p:cNvSpPr>
              <p:nvPr/>
            </p:nvSpPr>
            <p:spPr bwMode="auto">
              <a:xfrm>
                <a:off x="0" y="2533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2" name="Group 47"/>
            <p:cNvGrpSpPr>
              <a:grpSpLocks/>
            </p:cNvGrpSpPr>
            <p:nvPr/>
          </p:nvGrpSpPr>
          <p:grpSpPr bwMode="auto">
            <a:xfrm>
              <a:off x="3648" y="2533"/>
              <a:ext cx="672" cy="403"/>
              <a:chOff x="3648" y="2533"/>
              <a:chExt cx="672" cy="403"/>
            </a:xfrm>
          </p:grpSpPr>
          <p:sp>
            <p:nvSpPr>
              <p:cNvPr id="89" name="Rectangle 48"/>
              <p:cNvSpPr>
                <a:spLocks noChangeArrowheads="1"/>
              </p:cNvSpPr>
              <p:nvPr/>
            </p:nvSpPr>
            <p:spPr bwMode="auto">
              <a:xfrm>
                <a:off x="3648" y="2533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ru-RU" sz="1400">
                    <a:latin typeface="Times New Roman" pitchFamily="18" charset="0"/>
                    <a:ea typeface="Arial Unicode MS" pitchFamily="34" charset="-128"/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0" name="Rectangle 49"/>
              <p:cNvSpPr>
                <a:spLocks noChangeArrowheads="1"/>
              </p:cNvSpPr>
              <p:nvPr/>
            </p:nvSpPr>
            <p:spPr bwMode="auto">
              <a:xfrm>
                <a:off x="3648" y="2533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0" y="2936"/>
              <a:ext cx="3648" cy="403"/>
              <a:chOff x="0" y="2936"/>
              <a:chExt cx="3648" cy="403"/>
            </a:xfrm>
          </p:grpSpPr>
          <p:sp>
            <p:nvSpPr>
              <p:cNvPr id="87" name="Rectangle 51"/>
              <p:cNvSpPr>
                <a:spLocks noChangeArrowheads="1"/>
              </p:cNvSpPr>
              <p:nvPr/>
            </p:nvSpPr>
            <p:spPr bwMode="auto">
              <a:xfrm>
                <a:off x="0" y="2936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Проценты за первый месяц</a:t>
                </a:r>
              </a:p>
            </p:txBody>
          </p:sp>
          <p:sp>
            <p:nvSpPr>
              <p:cNvPr id="88" name="Rectangle 52"/>
              <p:cNvSpPr>
                <a:spLocks noChangeArrowheads="1"/>
              </p:cNvSpPr>
              <p:nvPr/>
            </p:nvSpPr>
            <p:spPr bwMode="auto">
              <a:xfrm>
                <a:off x="0" y="2936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4" name="Group 53"/>
            <p:cNvGrpSpPr>
              <a:grpSpLocks/>
            </p:cNvGrpSpPr>
            <p:nvPr/>
          </p:nvGrpSpPr>
          <p:grpSpPr bwMode="auto">
            <a:xfrm>
              <a:off x="3648" y="2936"/>
              <a:ext cx="672" cy="403"/>
              <a:chOff x="3648" y="2936"/>
              <a:chExt cx="672" cy="403"/>
            </a:xfrm>
          </p:grpSpPr>
          <p:sp>
            <p:nvSpPr>
              <p:cNvPr id="85" name="Rectangle 54"/>
              <p:cNvSpPr>
                <a:spLocks noChangeArrowheads="1"/>
              </p:cNvSpPr>
              <p:nvPr/>
            </p:nvSpPr>
            <p:spPr bwMode="auto">
              <a:xfrm>
                <a:off x="3648" y="2936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1.800,0</a:t>
                </a:r>
              </a:p>
            </p:txBody>
          </p:sp>
          <p:sp>
            <p:nvSpPr>
              <p:cNvPr id="86" name="Rectangle 55"/>
              <p:cNvSpPr>
                <a:spLocks noChangeArrowheads="1"/>
              </p:cNvSpPr>
              <p:nvPr/>
            </p:nvSpPr>
            <p:spPr bwMode="auto">
              <a:xfrm>
                <a:off x="3648" y="2936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" name="Group 56"/>
            <p:cNvGrpSpPr>
              <a:grpSpLocks/>
            </p:cNvGrpSpPr>
            <p:nvPr/>
          </p:nvGrpSpPr>
          <p:grpSpPr bwMode="auto">
            <a:xfrm>
              <a:off x="0" y="3339"/>
              <a:ext cx="3648" cy="403"/>
              <a:chOff x="0" y="3339"/>
              <a:chExt cx="3648" cy="403"/>
            </a:xfrm>
          </p:grpSpPr>
          <p:sp>
            <p:nvSpPr>
              <p:cNvPr id="83" name="Rectangle 57"/>
              <p:cNvSpPr>
                <a:spLocks noChangeArrowheads="1"/>
              </p:cNvSpPr>
              <p:nvPr/>
            </p:nvSpPr>
            <p:spPr bwMode="auto">
              <a:xfrm>
                <a:off x="0" y="3339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Проценты за последний месяц</a:t>
                </a:r>
              </a:p>
            </p:txBody>
          </p:sp>
          <p:sp>
            <p:nvSpPr>
              <p:cNvPr id="84" name="Rectangle 58"/>
              <p:cNvSpPr>
                <a:spLocks noChangeArrowheads="1"/>
              </p:cNvSpPr>
              <p:nvPr/>
            </p:nvSpPr>
            <p:spPr bwMode="auto">
              <a:xfrm>
                <a:off x="0" y="3339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" name="Group 59"/>
            <p:cNvGrpSpPr>
              <a:grpSpLocks/>
            </p:cNvGrpSpPr>
            <p:nvPr/>
          </p:nvGrpSpPr>
          <p:grpSpPr bwMode="auto">
            <a:xfrm>
              <a:off x="3648" y="3339"/>
              <a:ext cx="672" cy="403"/>
              <a:chOff x="3648" y="3339"/>
              <a:chExt cx="672" cy="403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3648" y="3339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15,0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3648" y="3339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7" name="Group 62"/>
            <p:cNvGrpSpPr>
              <a:grpSpLocks/>
            </p:cNvGrpSpPr>
            <p:nvPr/>
          </p:nvGrpSpPr>
          <p:grpSpPr bwMode="auto">
            <a:xfrm>
              <a:off x="0" y="3742"/>
              <a:ext cx="3648" cy="403"/>
              <a:chOff x="0" y="3742"/>
              <a:chExt cx="3648" cy="403"/>
            </a:xfrm>
          </p:grpSpPr>
          <p:sp>
            <p:nvSpPr>
              <p:cNvPr id="79" name="Rectangle 63"/>
              <p:cNvSpPr>
                <a:spLocks noChangeArrowheads="1"/>
              </p:cNvSpPr>
              <p:nvPr/>
            </p:nvSpPr>
            <p:spPr bwMode="auto">
              <a:xfrm>
                <a:off x="0" y="3742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Полусумма процентов за первый и последний месяц</a:t>
                </a:r>
              </a:p>
            </p:txBody>
          </p:sp>
          <p:sp>
            <p:nvSpPr>
              <p:cNvPr id="80" name="Rectangle 64"/>
              <p:cNvSpPr>
                <a:spLocks noChangeArrowheads="1"/>
              </p:cNvSpPr>
              <p:nvPr/>
            </p:nvSpPr>
            <p:spPr bwMode="auto">
              <a:xfrm>
                <a:off x="0" y="3742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65"/>
            <p:cNvGrpSpPr>
              <a:grpSpLocks/>
            </p:cNvGrpSpPr>
            <p:nvPr/>
          </p:nvGrpSpPr>
          <p:grpSpPr bwMode="auto">
            <a:xfrm>
              <a:off x="3648" y="3742"/>
              <a:ext cx="672" cy="403"/>
              <a:chOff x="3648" y="3742"/>
              <a:chExt cx="672" cy="403"/>
            </a:xfrm>
          </p:grpSpPr>
          <p:sp>
            <p:nvSpPr>
              <p:cNvPr id="77" name="Rectangle 66"/>
              <p:cNvSpPr>
                <a:spLocks noChangeArrowheads="1"/>
              </p:cNvSpPr>
              <p:nvPr/>
            </p:nvSpPr>
            <p:spPr bwMode="auto">
              <a:xfrm>
                <a:off x="3648" y="3742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907,50</a:t>
                </a:r>
              </a:p>
            </p:txBody>
          </p:sp>
          <p:sp>
            <p:nvSpPr>
              <p:cNvPr id="78" name="Rectangle 67"/>
              <p:cNvSpPr>
                <a:spLocks noChangeArrowheads="1"/>
              </p:cNvSpPr>
              <p:nvPr/>
            </p:nvSpPr>
            <p:spPr bwMode="auto">
              <a:xfrm>
                <a:off x="3648" y="3742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9" name="Group 68"/>
            <p:cNvGrpSpPr>
              <a:grpSpLocks/>
            </p:cNvGrpSpPr>
            <p:nvPr/>
          </p:nvGrpSpPr>
          <p:grpSpPr bwMode="auto">
            <a:xfrm>
              <a:off x="0" y="4145"/>
              <a:ext cx="3648" cy="518"/>
              <a:chOff x="0" y="4145"/>
              <a:chExt cx="3648" cy="518"/>
            </a:xfrm>
          </p:grpSpPr>
          <p:sp>
            <p:nvSpPr>
              <p:cNvPr id="75" name="Rectangle 69"/>
              <p:cNvSpPr>
                <a:spLocks noChangeArrowheads="1"/>
              </p:cNvSpPr>
              <p:nvPr/>
            </p:nvSpPr>
            <p:spPr bwMode="auto">
              <a:xfrm>
                <a:off x="0" y="4145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Общая сумма начисленных процентов</a:t>
                </a:r>
              </a:p>
            </p:txBody>
          </p:sp>
          <p:sp>
            <p:nvSpPr>
              <p:cNvPr id="76" name="Rectangle 70"/>
              <p:cNvSpPr>
                <a:spLocks noChangeArrowheads="1"/>
              </p:cNvSpPr>
              <p:nvPr/>
            </p:nvSpPr>
            <p:spPr bwMode="auto">
              <a:xfrm>
                <a:off x="0" y="4145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Group 71"/>
            <p:cNvGrpSpPr>
              <a:grpSpLocks/>
            </p:cNvGrpSpPr>
            <p:nvPr/>
          </p:nvGrpSpPr>
          <p:grpSpPr bwMode="auto">
            <a:xfrm>
              <a:off x="3648" y="4145"/>
              <a:ext cx="672" cy="518"/>
              <a:chOff x="3648" y="4145"/>
              <a:chExt cx="672" cy="518"/>
            </a:xfrm>
          </p:grpSpPr>
          <p:sp>
            <p:nvSpPr>
              <p:cNvPr id="73" name="Rectangle 72"/>
              <p:cNvSpPr>
                <a:spLocks noChangeArrowheads="1"/>
              </p:cNvSpPr>
              <p:nvPr/>
            </p:nvSpPr>
            <p:spPr bwMode="auto">
              <a:xfrm>
                <a:off x="3648" y="4145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108.900,0</a:t>
                </a:r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3648" y="4145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" name="Group 74"/>
            <p:cNvGrpSpPr>
              <a:grpSpLocks/>
            </p:cNvGrpSpPr>
            <p:nvPr/>
          </p:nvGrpSpPr>
          <p:grpSpPr bwMode="auto">
            <a:xfrm>
              <a:off x="0" y="4663"/>
              <a:ext cx="3648" cy="403"/>
              <a:chOff x="0" y="4663"/>
              <a:chExt cx="3648" cy="403"/>
            </a:xfrm>
          </p:grpSpPr>
          <p:sp>
            <p:nvSpPr>
              <p:cNvPr id="71" name="Rectangle 75"/>
              <p:cNvSpPr>
                <a:spLocks noChangeArrowheads="1"/>
              </p:cNvSpPr>
              <p:nvPr/>
            </p:nvSpPr>
            <p:spPr bwMode="auto">
              <a:xfrm>
                <a:off x="0" y="4663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Всего фактическая процентная ставка, годовая</a:t>
                </a:r>
              </a:p>
            </p:txBody>
          </p:sp>
          <p:sp>
            <p:nvSpPr>
              <p:cNvPr id="72" name="Rectangle 76"/>
              <p:cNvSpPr>
                <a:spLocks noChangeArrowheads="1"/>
              </p:cNvSpPr>
              <p:nvPr/>
            </p:nvSpPr>
            <p:spPr bwMode="auto">
              <a:xfrm>
                <a:off x="0" y="4663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" name="Group 77"/>
            <p:cNvGrpSpPr>
              <a:grpSpLocks/>
            </p:cNvGrpSpPr>
            <p:nvPr/>
          </p:nvGrpSpPr>
          <p:grpSpPr bwMode="auto">
            <a:xfrm>
              <a:off x="3648" y="4663"/>
              <a:ext cx="672" cy="403"/>
              <a:chOff x="3648" y="4663"/>
              <a:chExt cx="672" cy="403"/>
            </a:xfrm>
          </p:grpSpPr>
          <p:sp>
            <p:nvSpPr>
              <p:cNvPr id="69" name="Rectangle 78"/>
              <p:cNvSpPr>
                <a:spLocks noChangeArrowheads="1"/>
              </p:cNvSpPr>
              <p:nvPr/>
            </p:nvSpPr>
            <p:spPr bwMode="auto">
              <a:xfrm>
                <a:off x="3648" y="4663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9,1%</a:t>
                </a:r>
              </a:p>
            </p:txBody>
          </p:sp>
          <p:sp>
            <p:nvSpPr>
              <p:cNvPr id="70" name="Rectangle 79"/>
              <p:cNvSpPr>
                <a:spLocks noChangeArrowheads="1"/>
              </p:cNvSpPr>
              <p:nvPr/>
            </p:nvSpPr>
            <p:spPr bwMode="auto">
              <a:xfrm>
                <a:off x="3648" y="4663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3" name="Group 80"/>
            <p:cNvGrpSpPr>
              <a:grpSpLocks/>
            </p:cNvGrpSpPr>
            <p:nvPr/>
          </p:nvGrpSpPr>
          <p:grpSpPr bwMode="auto">
            <a:xfrm>
              <a:off x="0" y="5066"/>
              <a:ext cx="3648" cy="403"/>
              <a:chOff x="0" y="5066"/>
              <a:chExt cx="3648" cy="403"/>
            </a:xfrm>
          </p:grpSpPr>
          <p:sp>
            <p:nvSpPr>
              <p:cNvPr id="67" name="Rectangle 81"/>
              <p:cNvSpPr>
                <a:spLocks noChangeArrowheads="1"/>
              </p:cNvSpPr>
              <p:nvPr/>
            </p:nvSpPr>
            <p:spPr bwMode="auto">
              <a:xfrm>
                <a:off x="0" y="5066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Расчёт кредита с аннуитетными платежами</a:t>
                </a:r>
              </a:p>
            </p:txBody>
          </p:sp>
          <p:sp>
            <p:nvSpPr>
              <p:cNvPr id="68" name="Rectangle 82"/>
              <p:cNvSpPr>
                <a:spLocks noChangeArrowheads="1"/>
              </p:cNvSpPr>
              <p:nvPr/>
            </p:nvSpPr>
            <p:spPr bwMode="auto">
              <a:xfrm>
                <a:off x="0" y="5066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4" name="Group 83"/>
            <p:cNvGrpSpPr>
              <a:grpSpLocks/>
            </p:cNvGrpSpPr>
            <p:nvPr/>
          </p:nvGrpSpPr>
          <p:grpSpPr bwMode="auto">
            <a:xfrm>
              <a:off x="3648" y="5066"/>
              <a:ext cx="672" cy="403"/>
              <a:chOff x="3648" y="5066"/>
              <a:chExt cx="672" cy="403"/>
            </a:xfrm>
          </p:grpSpPr>
          <p:sp>
            <p:nvSpPr>
              <p:cNvPr id="65" name="Rectangle 84"/>
              <p:cNvSpPr>
                <a:spLocks noChangeArrowheads="1"/>
              </p:cNvSpPr>
              <p:nvPr/>
            </p:nvSpPr>
            <p:spPr bwMode="auto">
              <a:xfrm>
                <a:off x="3648" y="5066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2.162,2</a:t>
                </a:r>
              </a:p>
            </p:txBody>
          </p:sp>
          <p:sp>
            <p:nvSpPr>
              <p:cNvPr id="66" name="Rectangle 85"/>
              <p:cNvSpPr>
                <a:spLocks noChangeArrowheads="1"/>
              </p:cNvSpPr>
              <p:nvPr/>
            </p:nvSpPr>
            <p:spPr bwMode="auto">
              <a:xfrm>
                <a:off x="3648" y="5066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5" name="Group 86"/>
            <p:cNvGrpSpPr>
              <a:grpSpLocks/>
            </p:cNvGrpSpPr>
            <p:nvPr/>
          </p:nvGrpSpPr>
          <p:grpSpPr bwMode="auto">
            <a:xfrm>
              <a:off x="0" y="5469"/>
              <a:ext cx="3648" cy="518"/>
              <a:chOff x="0" y="5469"/>
              <a:chExt cx="3648" cy="518"/>
            </a:xfrm>
          </p:grpSpPr>
          <p:sp>
            <p:nvSpPr>
              <p:cNvPr id="63" name="Rectangle 87"/>
              <p:cNvSpPr>
                <a:spLocks noChangeArrowheads="1"/>
              </p:cNvSpPr>
              <p:nvPr/>
            </p:nvSpPr>
            <p:spPr bwMode="auto">
              <a:xfrm>
                <a:off x="0" y="5469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Всего выплачено аннуитетных платежей за срок кредитного договора</a:t>
                </a:r>
              </a:p>
            </p:txBody>
          </p:sp>
          <p:sp>
            <p:nvSpPr>
              <p:cNvPr id="64" name="Rectangle 88"/>
              <p:cNvSpPr>
                <a:spLocks noChangeArrowheads="1"/>
              </p:cNvSpPr>
              <p:nvPr/>
            </p:nvSpPr>
            <p:spPr bwMode="auto">
              <a:xfrm>
                <a:off x="0" y="5469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6" name="Group 89"/>
            <p:cNvGrpSpPr>
              <a:grpSpLocks/>
            </p:cNvGrpSpPr>
            <p:nvPr/>
          </p:nvGrpSpPr>
          <p:grpSpPr bwMode="auto">
            <a:xfrm>
              <a:off x="3648" y="5469"/>
              <a:ext cx="672" cy="518"/>
              <a:chOff x="3648" y="5469"/>
              <a:chExt cx="672" cy="518"/>
            </a:xfrm>
          </p:grpSpPr>
          <p:sp>
            <p:nvSpPr>
              <p:cNvPr id="61" name="Rectangle 90"/>
              <p:cNvSpPr>
                <a:spLocks noChangeArrowheads="1"/>
              </p:cNvSpPr>
              <p:nvPr/>
            </p:nvSpPr>
            <p:spPr bwMode="auto">
              <a:xfrm>
                <a:off x="3648" y="5469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259.466,7</a:t>
                </a:r>
              </a:p>
            </p:txBody>
          </p:sp>
          <p:sp>
            <p:nvSpPr>
              <p:cNvPr id="62" name="Rectangle 91"/>
              <p:cNvSpPr>
                <a:spLocks noChangeArrowheads="1"/>
              </p:cNvSpPr>
              <p:nvPr/>
            </p:nvSpPr>
            <p:spPr bwMode="auto">
              <a:xfrm>
                <a:off x="3648" y="5469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7" name="Group 92"/>
            <p:cNvGrpSpPr>
              <a:grpSpLocks/>
            </p:cNvGrpSpPr>
            <p:nvPr/>
          </p:nvGrpSpPr>
          <p:grpSpPr bwMode="auto">
            <a:xfrm>
              <a:off x="0" y="5987"/>
              <a:ext cx="3648" cy="518"/>
              <a:chOff x="0" y="5987"/>
              <a:chExt cx="3648" cy="518"/>
            </a:xfrm>
          </p:grpSpPr>
          <p:sp>
            <p:nvSpPr>
              <p:cNvPr id="59" name="Rectangle 93"/>
              <p:cNvSpPr>
                <a:spLocks noChangeArrowheads="1"/>
              </p:cNvSpPr>
              <p:nvPr/>
            </p:nvSpPr>
            <p:spPr bwMode="auto">
              <a:xfrm>
                <a:off x="0" y="5987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Всего начислено процентов по кредиту</a:t>
                </a:r>
              </a:p>
            </p:txBody>
          </p:sp>
          <p:sp>
            <p:nvSpPr>
              <p:cNvPr id="60" name="Rectangle 94"/>
              <p:cNvSpPr>
                <a:spLocks noChangeArrowheads="1"/>
              </p:cNvSpPr>
              <p:nvPr/>
            </p:nvSpPr>
            <p:spPr bwMode="auto">
              <a:xfrm>
                <a:off x="0" y="5987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8" name="Group 95"/>
            <p:cNvGrpSpPr>
              <a:grpSpLocks/>
            </p:cNvGrpSpPr>
            <p:nvPr/>
          </p:nvGrpSpPr>
          <p:grpSpPr bwMode="auto">
            <a:xfrm>
              <a:off x="3648" y="5987"/>
              <a:ext cx="672" cy="518"/>
              <a:chOff x="3648" y="5987"/>
              <a:chExt cx="672" cy="518"/>
            </a:xfrm>
          </p:grpSpPr>
          <p:sp>
            <p:nvSpPr>
              <p:cNvPr id="57" name="Rectangle 96"/>
              <p:cNvSpPr>
                <a:spLocks noChangeArrowheads="1"/>
              </p:cNvSpPr>
              <p:nvPr/>
            </p:nvSpPr>
            <p:spPr bwMode="auto">
              <a:xfrm>
                <a:off x="3648" y="5987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139.466,7</a:t>
                </a:r>
              </a:p>
            </p:txBody>
          </p:sp>
          <p:sp>
            <p:nvSpPr>
              <p:cNvPr id="58" name="Rectangle 97"/>
              <p:cNvSpPr>
                <a:spLocks noChangeArrowheads="1"/>
              </p:cNvSpPr>
              <p:nvPr/>
            </p:nvSpPr>
            <p:spPr bwMode="auto">
              <a:xfrm>
                <a:off x="3648" y="5987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9" name="Group 98"/>
            <p:cNvGrpSpPr>
              <a:grpSpLocks/>
            </p:cNvGrpSpPr>
            <p:nvPr/>
          </p:nvGrpSpPr>
          <p:grpSpPr bwMode="auto">
            <a:xfrm>
              <a:off x="0" y="6505"/>
              <a:ext cx="3648" cy="403"/>
              <a:chOff x="0" y="6505"/>
              <a:chExt cx="3648" cy="403"/>
            </a:xfrm>
          </p:grpSpPr>
          <p:sp>
            <p:nvSpPr>
              <p:cNvPr id="55" name="Rectangle 99"/>
              <p:cNvSpPr>
                <a:spLocks noChangeArrowheads="1"/>
              </p:cNvSpPr>
              <p:nvPr/>
            </p:nvSpPr>
            <p:spPr bwMode="auto">
              <a:xfrm>
                <a:off x="0" y="6505"/>
                <a:ext cx="3648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Фактическая годовая ставка по кредиту</a:t>
                </a:r>
              </a:p>
            </p:txBody>
          </p:sp>
          <p:sp>
            <p:nvSpPr>
              <p:cNvPr id="56" name="Rectangle 100"/>
              <p:cNvSpPr>
                <a:spLocks noChangeArrowheads="1"/>
              </p:cNvSpPr>
              <p:nvPr/>
            </p:nvSpPr>
            <p:spPr bwMode="auto">
              <a:xfrm>
                <a:off x="0" y="6505"/>
                <a:ext cx="3648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0" name="Group 101"/>
            <p:cNvGrpSpPr>
              <a:grpSpLocks/>
            </p:cNvGrpSpPr>
            <p:nvPr/>
          </p:nvGrpSpPr>
          <p:grpSpPr bwMode="auto">
            <a:xfrm>
              <a:off x="3648" y="6505"/>
              <a:ext cx="672" cy="403"/>
              <a:chOff x="3648" y="6505"/>
              <a:chExt cx="672" cy="403"/>
            </a:xfrm>
          </p:grpSpPr>
          <p:sp>
            <p:nvSpPr>
              <p:cNvPr id="53" name="Rectangle 102"/>
              <p:cNvSpPr>
                <a:spLocks noChangeArrowheads="1"/>
              </p:cNvSpPr>
              <p:nvPr/>
            </p:nvSpPr>
            <p:spPr bwMode="auto">
              <a:xfrm>
                <a:off x="3648" y="6505"/>
                <a:ext cx="672" cy="403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11,6</a:t>
                </a:r>
                <a:r>
                  <a:rPr lang="ru-RU" sz="1400" b="1">
                    <a:latin typeface="Times New Roman" pitchFamily="18" charset="0"/>
                    <a:cs typeface="Times New Roman" pitchFamily="18" charset="0"/>
                  </a:rPr>
                  <a:t>%</a:t>
                </a:r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Rectangle 103"/>
              <p:cNvSpPr>
                <a:spLocks noChangeArrowheads="1"/>
              </p:cNvSpPr>
              <p:nvPr/>
            </p:nvSpPr>
            <p:spPr bwMode="auto">
              <a:xfrm>
                <a:off x="3648" y="6505"/>
                <a:ext cx="672" cy="403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" name="Group 104"/>
            <p:cNvGrpSpPr>
              <a:grpSpLocks/>
            </p:cNvGrpSpPr>
            <p:nvPr/>
          </p:nvGrpSpPr>
          <p:grpSpPr bwMode="auto">
            <a:xfrm>
              <a:off x="0" y="6908"/>
              <a:ext cx="3648" cy="518"/>
              <a:chOff x="0" y="6908"/>
              <a:chExt cx="3648" cy="518"/>
            </a:xfrm>
          </p:grpSpPr>
          <p:sp>
            <p:nvSpPr>
              <p:cNvPr id="51" name="Rectangle 105"/>
              <p:cNvSpPr>
                <a:spLocks noChangeArrowheads="1"/>
              </p:cNvSpPr>
              <p:nvPr/>
            </p:nvSpPr>
            <p:spPr bwMode="auto">
              <a:xfrm>
                <a:off x="0" y="6908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Превышение аннуитетной ставки по кредиту над дифференцированной ставкой</a:t>
                </a:r>
              </a:p>
            </p:txBody>
          </p:sp>
          <p:sp>
            <p:nvSpPr>
              <p:cNvPr id="52" name="Rectangle 106"/>
              <p:cNvSpPr>
                <a:spLocks noChangeArrowheads="1"/>
              </p:cNvSpPr>
              <p:nvPr/>
            </p:nvSpPr>
            <p:spPr bwMode="auto">
              <a:xfrm>
                <a:off x="0" y="6908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2" name="Group 107"/>
            <p:cNvGrpSpPr>
              <a:grpSpLocks/>
            </p:cNvGrpSpPr>
            <p:nvPr/>
          </p:nvGrpSpPr>
          <p:grpSpPr bwMode="auto">
            <a:xfrm>
              <a:off x="3648" y="6908"/>
              <a:ext cx="672" cy="518"/>
              <a:chOff x="3648" y="6908"/>
              <a:chExt cx="672" cy="518"/>
            </a:xfrm>
          </p:grpSpPr>
          <p:sp>
            <p:nvSpPr>
              <p:cNvPr id="49" name="Rectangle 108"/>
              <p:cNvSpPr>
                <a:spLocks noChangeArrowheads="1"/>
              </p:cNvSpPr>
              <p:nvPr/>
            </p:nvSpPr>
            <p:spPr bwMode="auto">
              <a:xfrm>
                <a:off x="3648" y="6908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28,07</a:t>
                </a:r>
                <a:r>
                  <a:rPr lang="ru-RU" sz="1400" b="1">
                    <a:latin typeface="Times New Roman" pitchFamily="18" charset="0"/>
                    <a:cs typeface="Times New Roman" pitchFamily="18" charset="0"/>
                  </a:rPr>
                  <a:t>%</a:t>
                </a:r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Rectangle 109"/>
              <p:cNvSpPr>
                <a:spLocks noChangeArrowheads="1"/>
              </p:cNvSpPr>
              <p:nvPr/>
            </p:nvSpPr>
            <p:spPr bwMode="auto">
              <a:xfrm>
                <a:off x="3648" y="6908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3" name="Group 110"/>
            <p:cNvGrpSpPr>
              <a:grpSpLocks/>
            </p:cNvGrpSpPr>
            <p:nvPr/>
          </p:nvGrpSpPr>
          <p:grpSpPr bwMode="auto">
            <a:xfrm>
              <a:off x="0" y="7426"/>
              <a:ext cx="3648" cy="518"/>
              <a:chOff x="0" y="7426"/>
              <a:chExt cx="3648" cy="518"/>
            </a:xfrm>
          </p:grpSpPr>
          <p:sp>
            <p:nvSpPr>
              <p:cNvPr id="47" name="Rectangle 111"/>
              <p:cNvSpPr>
                <a:spLocks noChangeArrowheads="1"/>
              </p:cNvSpPr>
              <p:nvPr/>
            </p:nvSpPr>
            <p:spPr bwMode="auto">
              <a:xfrm>
                <a:off x="0" y="7426"/>
                <a:ext cx="3648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lnSpc>
                    <a:spcPct val="70000"/>
                  </a:lnSpc>
                </a:pPr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Превышение суммы процентных выплат по </a:t>
                </a:r>
                <a:r>
                  <a:rPr lang="ru-RU" sz="1400" dirty="0" err="1">
                    <a:latin typeface="Times New Roman" pitchFamily="18" charset="0"/>
                    <a:cs typeface="Times New Roman" pitchFamily="18" charset="0"/>
                  </a:rPr>
                  <a:t>аннуитетному</a:t>
                </a:r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 кредиту над дифференцированным кредитом, в %%</a:t>
                </a:r>
              </a:p>
            </p:txBody>
          </p:sp>
          <p:sp>
            <p:nvSpPr>
              <p:cNvPr id="48" name="Rectangle 112"/>
              <p:cNvSpPr>
                <a:spLocks noChangeArrowheads="1"/>
              </p:cNvSpPr>
              <p:nvPr/>
            </p:nvSpPr>
            <p:spPr bwMode="auto">
              <a:xfrm>
                <a:off x="0" y="7426"/>
                <a:ext cx="3648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4" name="Group 113"/>
            <p:cNvGrpSpPr>
              <a:grpSpLocks/>
            </p:cNvGrpSpPr>
            <p:nvPr/>
          </p:nvGrpSpPr>
          <p:grpSpPr bwMode="auto">
            <a:xfrm>
              <a:off x="3648" y="7426"/>
              <a:ext cx="672" cy="518"/>
              <a:chOff x="3648" y="7426"/>
              <a:chExt cx="672" cy="518"/>
            </a:xfrm>
          </p:grpSpPr>
          <p:sp>
            <p:nvSpPr>
              <p:cNvPr id="45" name="Rectangle 114"/>
              <p:cNvSpPr>
                <a:spLocks noChangeArrowheads="1"/>
              </p:cNvSpPr>
              <p:nvPr/>
            </p:nvSpPr>
            <p:spPr bwMode="auto">
              <a:xfrm>
                <a:off x="3648" y="7426"/>
                <a:ext cx="672" cy="518"/>
              </a:xfrm>
              <a:prstGeom prst="rect">
                <a:avLst/>
              </a:prstGeom>
              <a:noFill/>
              <a:ln w="952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r"/>
                <a:r>
                  <a:rPr lang="ru-RU" sz="1400">
                    <a:latin typeface="Times New Roman" pitchFamily="18" charset="0"/>
                    <a:cs typeface="Times New Roman" pitchFamily="18" charset="0"/>
                  </a:rPr>
                  <a:t>138,26%</a:t>
                </a:r>
              </a:p>
            </p:txBody>
          </p:sp>
          <p:sp>
            <p:nvSpPr>
              <p:cNvPr id="46" name="Rectangle 115"/>
              <p:cNvSpPr>
                <a:spLocks noChangeArrowheads="1"/>
              </p:cNvSpPr>
              <p:nvPr/>
            </p:nvSpPr>
            <p:spPr bwMode="auto">
              <a:xfrm>
                <a:off x="3648" y="7426"/>
                <a:ext cx="672" cy="518"/>
              </a:xfrm>
              <a:prstGeom prst="rect">
                <a:avLst/>
              </a:prstGeom>
              <a:noFill/>
              <a:ln w="7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 sz="1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6334</TotalTime>
  <Words>4506</Words>
  <Application>Microsoft Office PowerPoint</Application>
  <PresentationFormat>Экран (4:3)</PresentationFormat>
  <Paragraphs>627</Paragraphs>
  <Slides>97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97</vt:i4>
      </vt:variant>
    </vt:vector>
  </HeadingPairs>
  <TitlesOfParts>
    <vt:vector size="101" baseType="lpstr">
      <vt:lpstr>1_Тема Office</vt:lpstr>
      <vt:lpstr>Тема Office</vt:lpstr>
      <vt:lpstr>Формула</vt:lpstr>
      <vt:lpstr>Equation.3</vt:lpstr>
      <vt:lpstr>Лекция 2. Облигации для частного инвестора</vt:lpstr>
      <vt:lpstr>Презентация PowerPoint</vt:lpstr>
      <vt:lpstr>Классификация облигаций по эмитентам и видам </vt:lpstr>
      <vt:lpstr>Параметры облигации</vt:lpstr>
      <vt:lpstr>Номинал облигации</vt:lpstr>
      <vt:lpstr>Амортизируемые облигации</vt:lpstr>
      <vt:lpstr>Облигации с фиксированным купоном</vt:lpstr>
      <vt:lpstr>Облигации с плавающим купоном</vt:lpstr>
      <vt:lpstr>Облигации с изменяющимся купоном</vt:lpstr>
      <vt:lpstr>Бескупонные облигации</vt:lpstr>
      <vt:lpstr>Как посчитать цену облигации</vt:lpstr>
      <vt:lpstr>Чистая цена облигации</vt:lpstr>
      <vt:lpstr>Накопленный купонный доход</vt:lpstr>
      <vt:lpstr>Накопленный купонный доход</vt:lpstr>
      <vt:lpstr>«Грязная» цена облигации</vt:lpstr>
      <vt:lpstr>Текущая  цена облигации</vt:lpstr>
      <vt:lpstr>Текущая  цена облигации</vt:lpstr>
      <vt:lpstr>Текущая цена облигаций</vt:lpstr>
      <vt:lpstr>Текущая цена облигаций</vt:lpstr>
      <vt:lpstr>Текущая цена облигаций</vt:lpstr>
      <vt:lpstr>Текущая цена облигаций</vt:lpstr>
      <vt:lpstr>Текущая цена облигаций</vt:lpstr>
      <vt:lpstr>Доходность облигации</vt:lpstr>
      <vt:lpstr>Цена бескупонной облигации</vt:lpstr>
      <vt:lpstr>Цена бескупонной облигации</vt:lpstr>
      <vt:lpstr>Цена бескупонной облигации</vt:lpstr>
      <vt:lpstr>Срок обращения облигации</vt:lpstr>
      <vt:lpstr>Срок обращения облигации</vt:lpstr>
      <vt:lpstr>Обеспеченные и необеспеченные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Обеспеченные облигации</vt:lpstr>
      <vt:lpstr>Необеспеченные облигации</vt:lpstr>
      <vt:lpstr>Конвертируемые облигации</vt:lpstr>
      <vt:lpstr>Конвертируемые облигации</vt:lpstr>
      <vt:lpstr>Конвертируемые облигации</vt:lpstr>
      <vt:lpstr>Конвертируемые облигации</vt:lpstr>
      <vt:lpstr>Презентация PowerPoint</vt:lpstr>
      <vt:lpstr>Презентация PowerPoint</vt:lpstr>
      <vt:lpstr>Презентация PowerPoint</vt:lpstr>
      <vt:lpstr>Досрочный выкуп по требованию владельцев облигаций</vt:lpstr>
      <vt:lpstr>Индексируемые облигации</vt:lpstr>
      <vt:lpstr>Облигация, индексируемая по инфляции</vt:lpstr>
      <vt:lpstr>Презентация PowerPoint</vt:lpstr>
      <vt:lpstr>Проблемы построения облигаций, индексируемых по инфляции</vt:lpstr>
      <vt:lpstr>Проблемы построения облигаций, индексируемых по инфляции</vt:lpstr>
      <vt:lpstr>Выбор индекса потребительских цен</vt:lpstr>
      <vt:lpstr>Презентация PowerPoint</vt:lpstr>
      <vt:lpstr>Презентация PowerPoint</vt:lpstr>
      <vt:lpstr>Презентация PowerPoint</vt:lpstr>
      <vt:lpstr>Государственные облигации</vt:lpstr>
      <vt:lpstr>Государственные облигации</vt:lpstr>
      <vt:lpstr>Государственные облигации</vt:lpstr>
      <vt:lpstr>Облигации федерального займа</vt:lpstr>
      <vt:lpstr>Виды облигаций федерального займа</vt:lpstr>
      <vt:lpstr>Облигации субъектов Российской Федерации </vt:lpstr>
      <vt:lpstr>Муниципальные облигации</vt:lpstr>
      <vt:lpstr>Муниципальные облигации</vt:lpstr>
      <vt:lpstr>Проектирование выпуска облигаций</vt:lpstr>
      <vt:lpstr>Проектирование выпуска облигаций</vt:lpstr>
      <vt:lpstr>Проектирование выпуска облигаций</vt:lpstr>
      <vt:lpstr>Проектирование выпуска облигаций</vt:lpstr>
      <vt:lpstr>Виды андеррайтинга</vt:lpstr>
      <vt:lpstr>Виды андеррайтинга</vt:lpstr>
      <vt:lpstr>Секьюритизация</vt:lpstr>
      <vt:lpstr>Секьюритизация в широком и узком смысле </vt:lpstr>
      <vt:lpstr>Секьюритизация в широком и узком смысле </vt:lpstr>
      <vt:lpstr>Секьюритизация в широком и узком смысле </vt:lpstr>
      <vt:lpstr>Секьюритизация в широком и узком смысле </vt:lpstr>
      <vt:lpstr>Последовательность операций в простой модели секьюритизации банковских кредитов</vt:lpstr>
      <vt:lpstr>Последовательность операций в простой модели секьюритизации банковских кредитов</vt:lpstr>
      <vt:lpstr>Презентация PowerPoint</vt:lpstr>
      <vt:lpstr>Модель «секьюритизация с сохранением активов на балансе»</vt:lpstr>
      <vt:lpstr>Недостатки модели с сохранением активов на балансе банка</vt:lpstr>
      <vt:lpstr>Модель «секьюритизация со списанием активов с баланса» - “out off balance sheet”</vt:lpstr>
      <vt:lpstr>Участники схемы секьюритизации с созданием финансовой компании</vt:lpstr>
      <vt:lpstr>Участники схемы секьюритизации с созданием финансовой компании</vt:lpstr>
      <vt:lpstr>Развитие процессов секьюритизации финансовых активов</vt:lpstr>
      <vt:lpstr>Схожесть процедур секьюритизации финансовых активов на первом и втором этапах</vt:lpstr>
      <vt:lpstr>Различия процедур секьюритизации финансовых активов на первом и втором этапах </vt:lpstr>
      <vt:lpstr>Различия процедур секьюритизации финансовых активов на первом и втором этапах </vt:lpstr>
      <vt:lpstr>Развитие процессов секьюритизации финансовых активов</vt:lpstr>
      <vt:lpstr>Традиционные формы секьюритизации банковских активов на основе выданных кредитов</vt:lpstr>
      <vt:lpstr>Новые формы секьюритизации денежных потоков</vt:lpstr>
      <vt:lpstr>Новые формы секьюритизации денежных потоков</vt:lpstr>
      <vt:lpstr>Ипотечные ценные бумаги</vt:lpstr>
      <vt:lpstr>Ипотечные ценные бумаги</vt:lpstr>
      <vt:lpstr>Ипотечные ценные бумаги в разных странах</vt:lpstr>
      <vt:lpstr>Расчет аннуитетного платежа</vt:lpstr>
      <vt:lpstr>Расчет аннуитетного платежа</vt:lpstr>
      <vt:lpstr>Расчет аннуитетного платежа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 Облигации для частного инвестора</dc:title>
  <dc:creator>Admin</dc:creator>
  <cp:lastModifiedBy>Татьяна Копылова</cp:lastModifiedBy>
  <cp:revision>186</cp:revision>
  <dcterms:created xsi:type="dcterms:W3CDTF">2016-06-20T16:12:01Z</dcterms:created>
  <dcterms:modified xsi:type="dcterms:W3CDTF">2018-11-27T10:03:05Z</dcterms:modified>
</cp:coreProperties>
</file>