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53"/>
  </p:notesMasterIdLst>
  <p:sldIdLst>
    <p:sldId id="296" r:id="rId2"/>
    <p:sldId id="375" r:id="rId3"/>
    <p:sldId id="376" r:id="rId4"/>
    <p:sldId id="333" r:id="rId5"/>
    <p:sldId id="334" r:id="rId6"/>
    <p:sldId id="360" r:id="rId7"/>
    <p:sldId id="377" r:id="rId8"/>
    <p:sldId id="378" r:id="rId9"/>
    <p:sldId id="379" r:id="rId10"/>
    <p:sldId id="335" r:id="rId11"/>
    <p:sldId id="304" r:id="rId12"/>
    <p:sldId id="386" r:id="rId13"/>
    <p:sldId id="339" r:id="rId14"/>
    <p:sldId id="387" r:id="rId15"/>
    <p:sldId id="341" r:id="rId16"/>
    <p:sldId id="352" r:id="rId17"/>
    <p:sldId id="353" r:id="rId18"/>
    <p:sldId id="354" r:id="rId19"/>
    <p:sldId id="355" r:id="rId20"/>
    <p:sldId id="356" r:id="rId21"/>
    <p:sldId id="342" r:id="rId22"/>
    <p:sldId id="343" r:id="rId23"/>
    <p:sldId id="344" r:id="rId24"/>
    <p:sldId id="318" r:id="rId25"/>
    <p:sldId id="381" r:id="rId26"/>
    <p:sldId id="382" r:id="rId27"/>
    <p:sldId id="383" r:id="rId28"/>
    <p:sldId id="384" r:id="rId29"/>
    <p:sldId id="385" r:id="rId30"/>
    <p:sldId id="348" r:id="rId31"/>
    <p:sldId id="329" r:id="rId32"/>
    <p:sldId id="361" r:id="rId33"/>
    <p:sldId id="362" r:id="rId34"/>
    <p:sldId id="363" r:id="rId35"/>
    <p:sldId id="364" r:id="rId36"/>
    <p:sldId id="365" r:id="rId37"/>
    <p:sldId id="366" r:id="rId38"/>
    <p:sldId id="367" r:id="rId39"/>
    <p:sldId id="368" r:id="rId40"/>
    <p:sldId id="369" r:id="rId41"/>
    <p:sldId id="370" r:id="rId42"/>
    <p:sldId id="371" r:id="rId43"/>
    <p:sldId id="372" r:id="rId44"/>
    <p:sldId id="373" r:id="rId45"/>
    <p:sldId id="374" r:id="rId46"/>
    <p:sldId id="351" r:id="rId47"/>
    <p:sldId id="388" r:id="rId48"/>
    <p:sldId id="358" r:id="rId49"/>
    <p:sldId id="350" r:id="rId50"/>
    <p:sldId id="359" r:id="rId51"/>
    <p:sldId id="357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D81C-A30B-45A4-86EB-C34BCA430068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03812-648E-419E-A440-48E870A56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31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654982-ECE3-4B5B-8E77-B72776F88895}" type="datetime1">
              <a:rPr lang="ru-RU" smtClean="0">
                <a:solidFill>
                  <a:prstClr val="white"/>
                </a:solidFill>
              </a:rPr>
              <a:pPr/>
              <a:t>04.09.2017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2F8198-9114-4FB0-9D23-06A30A0AC4A1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7438"/>
            <a:ext cx="9144000" cy="106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9F7D-DDB0-4D63-942B-73224E0808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E89F7D-DDB0-4D63-942B-73224E0808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60340" y="1265637"/>
            <a:ext cx="4615916" cy="3461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1303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D0FC-C1F1-489B-B61D-C32AA09ED9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52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04735" y="1265638"/>
            <a:ext cx="4103634" cy="3077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8355" y="4437112"/>
            <a:ext cx="4089629" cy="1645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BFD4-C34C-408C-90A3-E4D108ADFA8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Рисунок 2"/>
          <p:cNvSpPr>
            <a:spLocks noGrp="1"/>
          </p:cNvSpPr>
          <p:nvPr>
            <p:ph type="pic" idx="13"/>
          </p:nvPr>
        </p:nvSpPr>
        <p:spPr>
          <a:xfrm>
            <a:off x="323528" y="1265638"/>
            <a:ext cx="4103634" cy="3077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0" name="Текст 3"/>
          <p:cNvSpPr>
            <a:spLocks noGrp="1"/>
          </p:cNvSpPr>
          <p:nvPr>
            <p:ph type="body" sz="half" idx="14"/>
          </p:nvPr>
        </p:nvSpPr>
        <p:spPr>
          <a:xfrm>
            <a:off x="4716016" y="4437112"/>
            <a:ext cx="4089629" cy="1645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43414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нотекстов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072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0" y="980728"/>
            <a:ext cx="9144000" cy="58772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0"/>
          </p:nvPr>
        </p:nvSpPr>
        <p:spPr>
          <a:xfrm>
            <a:off x="179512" y="1125538"/>
            <a:ext cx="8784976" cy="5616575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0341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 с текстом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r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0" y="6021288"/>
            <a:ext cx="1331640" cy="576064"/>
          </a:xfrm>
          <a:prstGeom prst="rect">
            <a:avLst/>
          </a:prstGeom>
          <a:solidFill>
            <a:srgbClr val="00A2E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195736" y="0"/>
            <a:ext cx="69482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3" name="Рисунок 7" descr="VG_logo3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246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Текст 1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752" y="260350"/>
            <a:ext cx="4969098" cy="936625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2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 smtClean="0"/>
              <a:t>Заголовок слайда с текстом.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2339975" y="1412875"/>
            <a:ext cx="6624638" cy="5329238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ru-RU" dirty="0" smtClean="0"/>
              <a:t>Подзаголовок</a:t>
            </a:r>
          </a:p>
          <a:p>
            <a:pPr lvl="1"/>
            <a:r>
              <a:rPr lang="ru-RU" dirty="0" smtClean="0"/>
              <a:t>Основной текст слайда. Основной текст слайда. Основной текст слайда. Содержание учебника для 5 класса, в первую очередь, направлено на развитие познавательного интереса учащихся к объектам и процессам окружающего мира и познавательной активности по отношению к ним, включение учащихся в практическую деятельность по применению изучаемого материала с целью моделирования объектов и процессов. Учителю географии на уроках в 5 классе необходимо обратить внимание на постепенный переход от формирования представлений, которые преобладают в начальной школе, к формированию понятий в основной школе.</a:t>
            </a:r>
          </a:p>
        </p:txBody>
      </p:sp>
      <p:pic>
        <p:nvPicPr>
          <p:cNvPr id="10" name="Рисунок 9" descr="VGlogo_basic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6021288"/>
            <a:ext cx="57733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94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C89FF-C488-4330-89BA-6B8DC53F0B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 userDrawn="1"/>
        </p:nvSpPr>
        <p:spPr>
          <a:xfrm>
            <a:off x="-108520" y="6748988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08520" y="0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2B8708-D45F-4B89-B047-EC7B00E0CFD2}" type="datetime1">
              <a:rPr lang="ru-RU" smtClean="0">
                <a:solidFill>
                  <a:prstClr val="white"/>
                </a:solidFill>
              </a:rPr>
              <a:pPr/>
              <a:t>04.09.2017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7438"/>
            <a:ext cx="9144000" cy="106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5C647-B502-47F2-B896-5CE1E04EC7F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-108520" y="6748988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08520" y="0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31F40-1874-4F64-B44F-20A15D634CB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 userDrawn="1"/>
        </p:nvSpPr>
        <p:spPr>
          <a:xfrm>
            <a:off x="-108520" y="6748988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108520" y="0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34C10C-38E3-437F-9E9F-5F0FBF4DE2E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 userDrawn="1"/>
        </p:nvSpPr>
        <p:spPr>
          <a:xfrm>
            <a:off x="-108520" y="6748988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-108520" y="0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E99FE9-C4C4-421C-8420-5EF5B26BD74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0F4648-08FD-4020-86D2-F789BB84DAF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-108520" y="6748988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08520" y="0"/>
            <a:ext cx="9252520" cy="108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AD0FC-C1F1-489B-B61D-C32AA09ED9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7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5E89F7D-DDB0-4D63-942B-73224E0808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532" y="6328588"/>
            <a:ext cx="3276364" cy="26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0" y="6748988"/>
            <a:ext cx="9144000" cy="109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0"/>
            <a:ext cx="9144000" cy="10901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669" r:id="rId12"/>
    <p:sldLayoutId id="2147483670" r:id="rId13"/>
    <p:sldLayoutId id="2147483671" r:id="rId14"/>
    <p:sldLayoutId id="2147483675" r:id="rId1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315466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2204864"/>
            <a:ext cx="5832648" cy="3433936"/>
          </a:xfrm>
        </p:spPr>
        <p:txBody>
          <a:bodyPr>
            <a:normAutofit fontScale="85000" lnSpcReduction="20000"/>
          </a:bodyPr>
          <a:lstStyle/>
          <a:p>
            <a:endParaRPr lang="ru-RU" sz="4000" dirty="0" smtClean="0"/>
          </a:p>
          <a:p>
            <a:r>
              <a:rPr lang="ru-RU" sz="4000" dirty="0" smtClean="0"/>
              <a:t> </a:t>
            </a:r>
            <a:r>
              <a:rPr lang="ru-RU" sz="4000" b="1" dirty="0" smtClean="0"/>
              <a:t>Внедрение научно-обоснованной концепции модернизации содержания и технологий преподавания учебного предмета «Обществознание»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808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ru-RU" dirty="0" smtClean="0"/>
              <a:t>Концептуальное описание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/>
          </a:bodyPr>
          <a:lstStyle/>
          <a:p>
            <a:r>
              <a:rPr lang="ru-RU" dirty="0" smtClean="0"/>
              <a:t>Обществознание — комплекс дисциплин, объектом исследования которых являются различные стороны жизни общества. </a:t>
            </a:r>
            <a:endParaRPr lang="en-US" dirty="0" smtClean="0"/>
          </a:p>
          <a:p>
            <a:r>
              <a:rPr lang="ru-RU" dirty="0" smtClean="0"/>
              <a:t>Общественные науки рассматриваются не в изолированном виде, а как тесно связанные между собой дисциплины, составляющие единое целое.</a:t>
            </a:r>
          </a:p>
          <a:p>
            <a:r>
              <a:rPr lang="ru-RU" dirty="0" smtClean="0"/>
              <a:t>Обществознание является стержнем, вокруг которого формируется понимание российской идентичности, гражданского, культурного, образовательного пространства страны.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повышение качества преподавания и изучения обществознания в образовательных организациях с учетом перспективных задач развития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15662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Главной целью преподавания и изучения обществознания в образовательной организации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435280" cy="48463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формирование личности обучающегося, воспитание общероссийской идентичности, гражданской ответственности, патриотизма, уважения к общепринятым в обществе социальным нормам, моральным ценностям, развитие у обучающихся понимания приоритетности общенациональных интересов, приверженности правовым принципам, закрепленным в Конституции Российской Федерации и законодательстве Российской Федерации, создание условий для освоения обучающимся способов успешного взаимодействия с различными политическими, правовыми, финансово-экономическими, социальными и духовными институтами для реализации своих жизненных целей и личностных возможностей в современном динамично развивающемся российском обществе.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Необходимо создание: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475008"/>
          </a:xfrm>
        </p:spPr>
        <p:txBody>
          <a:bodyPr>
            <a:normAutofit/>
          </a:bodyPr>
          <a:lstStyle/>
          <a:p>
            <a:r>
              <a:rPr lang="ru-RU" dirty="0" smtClean="0"/>
              <a:t>учебников обществознания нового поколения</a:t>
            </a:r>
          </a:p>
          <a:p>
            <a:r>
              <a:rPr lang="ru-RU" dirty="0" smtClean="0"/>
              <a:t>учебных и методических пособий, ориентированных на практико-ориентированное обучение по учебным модулям</a:t>
            </a:r>
          </a:p>
          <a:p>
            <a:r>
              <a:rPr lang="ru-RU" dirty="0" smtClean="0"/>
              <a:t>объединение усилий образовательных организаций всех уровней образования, научных организаций и экспертных центров, средств массовой информации, музеев, библиотек, театров, системы книгоиздания и </a:t>
            </a:r>
            <a:r>
              <a:rPr lang="ru-RU" dirty="0" err="1" smtClean="0"/>
              <a:t>книгораспространения</a:t>
            </a:r>
            <a:endParaRPr lang="ru-RU" dirty="0" smtClean="0"/>
          </a:p>
          <a:p>
            <a:r>
              <a:rPr lang="ru-RU" dirty="0" smtClean="0"/>
              <a:t>совершенствование  </a:t>
            </a:r>
            <a:r>
              <a:rPr lang="ru-RU" dirty="0" err="1" smtClean="0"/>
              <a:t>КИМов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686800" cy="1740808"/>
          </a:xfrm>
        </p:spPr>
        <p:txBody>
          <a:bodyPr>
            <a:noAutofit/>
          </a:bodyPr>
          <a:lstStyle/>
          <a:p>
            <a:r>
              <a:rPr lang="ru-RU" sz="2400" dirty="0" smtClean="0"/>
              <a:t>Усиление взаимосвязей преподавания и изучения обществознания с реализацией программ воспитания и социализации обучающихся, социальной активностью обучающихся, возможностями социальной среды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291264" cy="524858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эффективная интеграция рабочих программ по обществознанию с программой воспитания и социализации обучающихся на уровне целей, тематического планирования мероприятий, а также через использование значимых событий в рамках рабочих программ для получения и обобщения социального опыта.</a:t>
            </a:r>
          </a:p>
          <a:p>
            <a:r>
              <a:rPr lang="ru-RU" dirty="0" smtClean="0"/>
              <a:t>целесообразно связывать их с социальной активностью обучающихся в рамках деятельности советов обучающихся, их участием в деятельности детских и молодежных организаций, волонтерских программах и проектах.</a:t>
            </a:r>
          </a:p>
          <a:p>
            <a:r>
              <a:rPr lang="ru-RU" dirty="0" smtClean="0"/>
              <a:t>опираться на всю совокупность доступных ресурсов внешней среды (научных организаций и экспертных центров, средств массовой информации, музеев, библиотек, театров, системы книгоиздания и </a:t>
            </a:r>
            <a:r>
              <a:rPr lang="ru-RU" dirty="0" err="1" smtClean="0"/>
              <a:t>книгораспространения</a:t>
            </a:r>
            <a:r>
              <a:rPr lang="ru-RU" dirty="0" smtClean="0"/>
              <a:t>, направленных на поддержку интереса к изучению современного общества).</a:t>
            </a:r>
          </a:p>
          <a:p>
            <a:r>
              <a:rPr lang="ru-RU" dirty="0" smtClean="0"/>
              <a:t>В программах по обществознанию углубленного уровня целесообразно использовать ресурсы программ профориентации и (на принципах сетевого взаимодействия) инфраструктуру образовательных организаций высшего образования по профильным направлениям подготовки и специальностям.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8640960" cy="17408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Требования ФГОС к результатам обучения (личностным, предметным, </a:t>
            </a:r>
            <a:r>
              <a:rPr lang="ru-RU" sz="2400" dirty="0" err="1" smtClean="0"/>
              <a:t>метапредметным</a:t>
            </a:r>
            <a:r>
              <a:rPr lang="ru-RU" sz="2400" dirty="0" smtClean="0"/>
              <a:t>) по основным образовательным программам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7239000" cy="4034848"/>
          </a:xfrm>
        </p:spPr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Личностные результаты</a:t>
            </a:r>
          </a:p>
          <a:p>
            <a:r>
              <a:rPr lang="ru-RU" b="1" dirty="0" smtClean="0"/>
              <a:t>Предметные результаты</a:t>
            </a:r>
          </a:p>
          <a:p>
            <a:r>
              <a:rPr lang="ru-RU" sz="2800" b="1" dirty="0" err="1" smtClean="0"/>
              <a:t>Метапредметные</a:t>
            </a:r>
            <a:r>
              <a:rPr lang="ru-RU" b="1" dirty="0" smtClean="0"/>
              <a:t> результаты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91264" cy="732696"/>
          </a:xfrm>
        </p:spPr>
        <p:txBody>
          <a:bodyPr/>
          <a:lstStyle/>
          <a:p>
            <a:r>
              <a:rPr lang="ru-RU" dirty="0" smtClean="0"/>
              <a:t>Личностные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3309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воспитание российской гражданской идентичности: патриотизма, уважения к Отечеству, прошлое и настоящее многонационального народа России; осознание своей этнической принадлежности, знание истории, языка, культуры своего народа, своего края, основ культурного наследия народов России и человечества; усвоение гуманистических, демократических и традиционных ценностей многонационального российского общества; воспитание чувства ответственности и долга перед Родиной; </a:t>
            </a:r>
          </a:p>
          <a:p>
            <a:pPr>
              <a:buNone/>
            </a:pPr>
            <a:r>
              <a:rPr lang="ru-RU" dirty="0" smtClean="0"/>
              <a:t>2) формирование ответственного отношения к учению, готовности и способности обучающихся к саморазвитию и самообразованию на основе мотивации к обучению и познанию, осознанному выбору и построению дальнейшей индивидуальной траектории образования на базе ориентировки в мире профессий и профессиональных предпочтений, с учетом устойчивых познавательных интересов, а также на основе формирования уважительного отношения к труду, развития опыта участия в социально значимом труде; </a:t>
            </a:r>
          </a:p>
          <a:p>
            <a:pPr>
              <a:buNone/>
            </a:pPr>
            <a:r>
              <a:rPr lang="ru-RU" dirty="0" smtClean="0"/>
              <a:t>3) формирование целостного мировоззрения, соответствующего современному уровню развития науки и общественной практики, учитывающего социальное, культурное, языковое, духовное многообразие современного мира;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19256" cy="6309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4) формирование осознанного, уважительного и доброжелательного отношения к другому человеку, его мнению, мировоззрению, культуре, языку, вере, гражданской позиции, к истории, культуре, религии, традициям, языкам, ценностям народов России и народов мира; готовности и способности вести диалог с другими людьми и достигать в нем взаимопонимания; </a:t>
            </a:r>
          </a:p>
          <a:p>
            <a:pPr>
              <a:buNone/>
            </a:pPr>
            <a:r>
              <a:rPr lang="ru-RU" dirty="0" smtClean="0"/>
              <a:t>5) освоение социальных норм, правил поведения, ролей и форм социальной жизни в группах и сообществах, включая взрослые и социальные сообщества; участие в школьном самоуправлении и общественной жизни в пределах возрастных компетенций с учетом региональных, этнокультурных, социальных и экономических особенностей; </a:t>
            </a:r>
          </a:p>
          <a:p>
            <a:pPr>
              <a:buNone/>
            </a:pPr>
            <a:r>
              <a:rPr lang="ru-RU" dirty="0" smtClean="0"/>
              <a:t>6) развитие морального сознания и компетентности в решении моральных проблем на основе личностного выбора, формирование нравственных чувств и нравственного поведения, осознанного и ответственного отношения к собственным поступкам; </a:t>
            </a:r>
          </a:p>
          <a:p>
            <a:pPr>
              <a:buNone/>
            </a:pPr>
            <a:r>
              <a:rPr lang="ru-RU" dirty="0" smtClean="0"/>
              <a:t>7) формирование коммуникативной компетентности в общении и сотрудничестве со сверстниками, детьми старшего и младшего возраста, взрослыми в процессе образовательной, общественно полезной, учебно-исследовательской, творческой и других видов деятельности;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790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8) формирование ценности здорового и безопасного образа жизни; усвоение правил индивидуального и коллективного безопасного поведения в чрезвычайных ситуациях, угрожающих жизни и здоровью людей, правил поведения на транспорте и на дорогах; </a:t>
            </a:r>
          </a:p>
          <a:p>
            <a:pPr>
              <a:buNone/>
            </a:pPr>
            <a:r>
              <a:rPr lang="ru-RU" dirty="0" smtClean="0"/>
              <a:t>9) формирование основ экологической культуры, соответствующей современному уровню экологического мышления, развитие опыта экологически ориентированной рефлексивно-оценочной и практической деятельности в жизненных ситуациях; </a:t>
            </a:r>
          </a:p>
          <a:p>
            <a:pPr>
              <a:buNone/>
            </a:pPr>
            <a:r>
              <a:rPr lang="ru-RU" dirty="0" smtClean="0"/>
              <a:t>10) осознание значения семьи в жизни человека и общества, принятие ценности семейной жизни, уважительное и заботливое отношение к членам своей семьи; </a:t>
            </a:r>
          </a:p>
          <a:p>
            <a:pPr>
              <a:buNone/>
            </a:pPr>
            <a:r>
              <a:rPr lang="ru-RU" dirty="0" smtClean="0"/>
              <a:t>11) развитие эстетического сознания через освоение художественного наследия народов России и мира, творческой деятельности эстетического характера.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63272" cy="588680"/>
          </a:xfrm>
        </p:spPr>
        <p:txBody>
          <a:bodyPr/>
          <a:lstStyle/>
          <a:p>
            <a:r>
              <a:rPr lang="ru-RU" dirty="0" smtClean="0"/>
              <a:t>Предметные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820472" cy="55470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формирование у обучающихся личностных представлений об основах российской гражданской идентичности, патриотизма, гражданственности, социальной ответственности, правового самосознания, толерантности, приверженности ценностям, закрепленным в 37  Конституции Российской Федерации; </a:t>
            </a:r>
          </a:p>
          <a:p>
            <a:pPr>
              <a:buNone/>
            </a:pPr>
            <a:r>
              <a:rPr lang="ru-RU" dirty="0" smtClean="0"/>
              <a:t>2) понимание основных принципов жизни общества, основ современных научных теорий общественного развития; </a:t>
            </a:r>
          </a:p>
          <a:p>
            <a:pPr>
              <a:buNone/>
            </a:pPr>
            <a:r>
              <a:rPr lang="ru-RU" dirty="0" smtClean="0"/>
              <a:t>3) приобретение теоретических знаний и опыта 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 отношений, адекватных возрасту обучающихся, межличностных отношений, включая отношения между людьми различных национальностей и вероисповеданий, возрастов и социальных групп; </a:t>
            </a:r>
          </a:p>
          <a:p>
            <a:pPr>
              <a:buNone/>
            </a:pPr>
            <a:r>
              <a:rPr lang="ru-RU" dirty="0" smtClean="0"/>
              <a:t>4) формирование основ правосознания для соотнесения собственного поведения и поступков других людей с нравственными ценностями и нормами поведения. установленными законодательством Российской Федерации, убежденности в необходимости защищать правопорядок правовыми способами и средствами, умений реализовывать основные социальные роли в пределах своей дееспособности;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1030992"/>
          </a:xfrm>
        </p:spPr>
        <p:txBody>
          <a:bodyPr>
            <a:noAutofit/>
          </a:bodyPr>
          <a:lstStyle/>
          <a:p>
            <a:r>
              <a:rPr lang="ru-RU" sz="2800" dirty="0" smtClean="0"/>
              <a:t>Что такое «Концепция» применительно к образовательной отрасли?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66008"/>
            <a:ext cx="8291264" cy="48463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Концепция имеет единый замысел (единую порождающую идею). </a:t>
            </a:r>
          </a:p>
          <a:p>
            <a:pPr lvl="0"/>
            <a:r>
              <a:rPr lang="ru-RU" dirty="0" smtClean="0"/>
              <a:t>Концепция представляет собой систему принципов разного уровня (</a:t>
            </a:r>
            <a:r>
              <a:rPr lang="ru-RU" dirty="0" err="1" smtClean="0"/>
              <a:t>аксиологического</a:t>
            </a:r>
            <a:r>
              <a:rPr lang="ru-RU" dirty="0" smtClean="0"/>
              <a:t> (ценностные основания), методологического, теоретического и эмпирического).</a:t>
            </a:r>
          </a:p>
          <a:p>
            <a:pPr lvl="0"/>
            <a:r>
              <a:rPr lang="ru-RU" dirty="0" smtClean="0"/>
              <a:t>Концепция является основой для определения содержания образования, организации его системы и управления ею.</a:t>
            </a:r>
          </a:p>
          <a:p>
            <a:pPr lvl="0"/>
            <a:r>
              <a:rPr lang="ru-RU" dirty="0" smtClean="0"/>
              <a:t>На основе концепции создаётся система терминов, отражающая как теоретический, так и эмпирический (технологический) уровень образования.</a:t>
            </a:r>
          </a:p>
          <a:p>
            <a:pPr lvl="0"/>
            <a:r>
              <a:rPr lang="ru-RU" dirty="0" smtClean="0"/>
              <a:t>Концепция предусматривает изменения существующих оснований, являясь новым шагом в развитии науки и практики (теории и технологии).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251448" y="6312840"/>
            <a:ext cx="588336" cy="228600"/>
          </a:xfrm>
        </p:spPr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9790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5) освоение приемов работы с социально значимой информацией, ее осмысление; развитие способностей обучающихся делать необходимые выводы и давать обоснованные оценки социальным событиям и процессам; </a:t>
            </a:r>
          </a:p>
          <a:p>
            <a:pPr>
              <a:buNone/>
            </a:pPr>
            <a:r>
              <a:rPr lang="ru-RU" dirty="0" smtClean="0"/>
              <a:t>6) развитие социального кругозора и формирование познавательного интереса к изучению общественных дисциплин.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6868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Требования к кадровым условиям реализации основных образовательных программ в соответствии с ФГОС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Квалификационный уровень подготовки учителя</a:t>
            </a:r>
          </a:p>
          <a:p>
            <a:r>
              <a:rPr lang="ru-RU" dirty="0" smtClean="0"/>
              <a:t>Учитель обществознания должен быть готов к реализации Программы</a:t>
            </a:r>
          </a:p>
          <a:p>
            <a:r>
              <a:rPr lang="ru-RU" dirty="0" smtClean="0"/>
              <a:t>Учитель обществознания должен знать историю, основы права, основы экономики, иметь базовый уровень подготовки по основным </a:t>
            </a:r>
            <a:r>
              <a:rPr lang="ru-RU" dirty="0" err="1" smtClean="0"/>
              <a:t>социо-гуманитарным</a:t>
            </a:r>
            <a:r>
              <a:rPr lang="ru-RU" dirty="0" smtClean="0"/>
              <a:t> наукам </a:t>
            </a:r>
          </a:p>
          <a:p>
            <a:r>
              <a:rPr lang="ru-RU" dirty="0" smtClean="0"/>
              <a:t>Учитель обществознания должен оказывать содействие администрации образовательных организаций…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888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Специализированные образовательные программы подготовки и повышения квалификации учителей обществознания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363272" cy="3314768"/>
          </a:xfrm>
        </p:spPr>
        <p:txBody>
          <a:bodyPr/>
          <a:lstStyle/>
          <a:p>
            <a:r>
              <a:rPr lang="ru-RU" dirty="0" smtClean="0"/>
              <a:t>формирование компетенций</a:t>
            </a:r>
          </a:p>
          <a:p>
            <a:r>
              <a:rPr lang="ru-RU" dirty="0" smtClean="0"/>
              <a:t> накопление новых научных и методических знаний</a:t>
            </a:r>
          </a:p>
          <a:p>
            <a:r>
              <a:rPr lang="ru-RU" dirty="0" smtClean="0"/>
              <a:t>педагогические и воспитательные навыки.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63272" cy="267691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Описание наиболее эффективных подходов к преподаванию учебного предмета «Обществознание», факторов, способствующих повышению качества преподавания учебного предмета «Обществознание», рекомендации по их использованию с учетом региональной специфики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91264" cy="33867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Обществоведческое образование в рамках двух предметных областей, обеспечивая координацию и взаимное тематическое дополнение предметов: </a:t>
            </a:r>
          </a:p>
          <a:p>
            <a:pPr>
              <a:buNone/>
            </a:pPr>
            <a:r>
              <a:rPr lang="ru-RU" dirty="0" smtClean="0"/>
              <a:t>1. Основы духовно-нравственной культуры народов России (5-6 классы). </a:t>
            </a:r>
          </a:p>
          <a:p>
            <a:pPr>
              <a:buNone/>
            </a:pPr>
            <a:r>
              <a:rPr lang="ru-RU" dirty="0" smtClean="0"/>
              <a:t>2. Общественно-научные предметы (5-11 классы, включая Всеобщая история, История России, Обществознание, География). 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</a:t>
            </a:r>
            <a:r>
              <a:rPr lang="ru-RU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содержании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6-й класс</a:t>
            </a:r>
          </a:p>
          <a:p>
            <a:r>
              <a:rPr lang="ru-RU" dirty="0" smtClean="0"/>
              <a:t>Знакомство учащегося с жизнью и развитием общества целесообразно начинать с формирования у него </a:t>
            </a:r>
            <a:r>
              <a:rPr lang="ru-RU" dirty="0" smtClean="0">
                <a:solidFill>
                  <a:srgbClr val="FF0000"/>
                </a:solidFill>
              </a:rPr>
              <a:t>представлений о себе как личности</a:t>
            </a:r>
            <a:r>
              <a:rPr lang="ru-RU" dirty="0" smtClean="0"/>
              <a:t>. Решению этой задачи помогает рассмотрение </a:t>
            </a:r>
            <a:r>
              <a:rPr lang="ru-RU" dirty="0" smtClean="0">
                <a:solidFill>
                  <a:srgbClr val="FF0000"/>
                </a:solidFill>
              </a:rPr>
              <a:t>биологического и социального в человеке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особенностей подросткового возраста, усвоение знаний о способностях и потребностях человека, социальных условиях их формирования, представлений о ценности человеческой жизни</a:t>
            </a:r>
            <a:r>
              <a:rPr lang="ru-RU" dirty="0" smtClean="0"/>
              <a:t>. Важно показать учащемуся, что становление личности происходит в условиях </a:t>
            </a:r>
            <a:r>
              <a:rPr lang="ru-RU" dirty="0" smtClean="0">
                <a:solidFill>
                  <a:srgbClr val="FF0000"/>
                </a:solidFill>
              </a:rPr>
              <a:t>общения в семье, с другими людьми и по мере развития навыков в разнообразных видах деятельности.</a:t>
            </a:r>
          </a:p>
          <a:p>
            <a:r>
              <a:rPr lang="ru-RU" dirty="0" smtClean="0"/>
              <a:t>После освоения категорий </a:t>
            </a:r>
            <a:r>
              <a:rPr lang="ru-RU" dirty="0" smtClean="0">
                <a:solidFill>
                  <a:srgbClr val="FF0000"/>
                </a:solidFill>
              </a:rPr>
              <a:t>«малая группа» и «межличностные отношения» </a:t>
            </a:r>
            <a:r>
              <a:rPr lang="ru-RU" dirty="0" smtClean="0"/>
              <a:t>целесообразно перейти к категориям </a:t>
            </a:r>
            <a:r>
              <a:rPr lang="ru-RU" dirty="0" smtClean="0">
                <a:solidFill>
                  <a:srgbClr val="FF0000"/>
                </a:solidFill>
              </a:rPr>
              <a:t>«большая социальная группа», «этнос», «народ», «общество» и «глобальный мир».</a:t>
            </a:r>
          </a:p>
          <a:p>
            <a:r>
              <a:rPr lang="ru-RU" dirty="0" smtClean="0"/>
              <a:t>Следующей категорией, с которой знакомится учащийся, является «</a:t>
            </a:r>
            <a:r>
              <a:rPr lang="ru-RU" dirty="0" smtClean="0">
                <a:solidFill>
                  <a:srgbClr val="FF0000"/>
                </a:solidFill>
              </a:rPr>
              <a:t>социальная норма»</a:t>
            </a:r>
            <a:r>
              <a:rPr lang="ru-RU" dirty="0" smtClean="0"/>
              <a:t>. В процессе обучения важно показать, как возникают нормы, почему необходимо на них ориентироваться в своем поведении, разъяснить различия между моральными нормами и нормами права, показать значимость здорового образа жизни, опасность асоциальных и общественно опасных форм поведения.</a:t>
            </a:r>
          </a:p>
          <a:p>
            <a:r>
              <a:rPr lang="ru-RU" dirty="0" smtClean="0"/>
              <a:t>На этом этапе учащийся знакомится с общечеловеческими ценностями, ему прививается уважительное отношение к другим людям, понимание основных норм морали в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4041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7-й класс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54750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Учащийся знакомится с </a:t>
            </a:r>
            <a:r>
              <a:rPr lang="ru-RU" dirty="0" err="1" smtClean="0">
                <a:solidFill>
                  <a:srgbClr val="FF0000"/>
                </a:solidFill>
              </a:rPr>
              <a:t>социокультурным</a:t>
            </a:r>
            <a:r>
              <a:rPr lang="ru-RU" dirty="0" smtClean="0">
                <a:solidFill>
                  <a:srgbClr val="FF0000"/>
                </a:solidFill>
              </a:rPr>
              <a:t> многообразием общества</a:t>
            </a:r>
            <a:r>
              <a:rPr lang="ru-RU" dirty="0" smtClean="0"/>
              <a:t>, осваивает понятия </a:t>
            </a:r>
            <a:r>
              <a:rPr lang="ru-RU" dirty="0" smtClean="0">
                <a:solidFill>
                  <a:srgbClr val="FF0000"/>
                </a:solidFill>
              </a:rPr>
              <a:t>«познание», «культура», «</a:t>
            </a:r>
            <a:r>
              <a:rPr lang="ru-RU" dirty="0" err="1" smtClean="0">
                <a:solidFill>
                  <a:srgbClr val="FF0000"/>
                </a:solidFill>
              </a:rPr>
              <a:t>культура</a:t>
            </a:r>
            <a:r>
              <a:rPr lang="ru-RU" dirty="0" smtClean="0">
                <a:solidFill>
                  <a:srgbClr val="FF0000"/>
                </a:solidFill>
              </a:rPr>
              <a:t> общества», изучает различные формы познания, культуры, узнает о роли образования и науки в развитии общества, о влиянии форм и ценностей духовной культуры на формирование личности, деятельность в общественной жизни.</a:t>
            </a:r>
          </a:p>
          <a:p>
            <a:r>
              <a:rPr lang="ru-RU" dirty="0" smtClean="0"/>
              <a:t>Учащийся знакомится с понятием «</a:t>
            </a:r>
            <a:r>
              <a:rPr lang="ru-RU" dirty="0" smtClean="0">
                <a:solidFill>
                  <a:srgbClr val="FF0000"/>
                </a:solidFill>
              </a:rPr>
              <a:t>социальный статус» и вопросами социализации</a:t>
            </a:r>
            <a:r>
              <a:rPr lang="ru-RU" dirty="0" smtClean="0"/>
              <a:t>. Раскрывается понятие «</a:t>
            </a:r>
            <a:r>
              <a:rPr lang="ru-RU" dirty="0" smtClean="0">
                <a:solidFill>
                  <a:srgbClr val="FF0000"/>
                </a:solidFill>
              </a:rPr>
              <a:t>социальная, этническая, конфессиональная структура общества</a:t>
            </a:r>
            <a:r>
              <a:rPr lang="ru-RU" dirty="0" smtClean="0"/>
              <a:t>». Учащийся знакомится с </a:t>
            </a:r>
            <a:r>
              <a:rPr lang="ru-RU" dirty="0" smtClean="0">
                <a:solidFill>
                  <a:srgbClr val="FF0000"/>
                </a:solidFill>
              </a:rPr>
              <a:t>различными социальными общностями и группами, характерными для них субкультурами.</a:t>
            </a:r>
          </a:p>
          <a:p>
            <a:r>
              <a:rPr lang="ru-RU" dirty="0" smtClean="0"/>
              <a:t>Начинается изучение </a:t>
            </a:r>
            <a:r>
              <a:rPr lang="ru-RU" dirty="0" smtClean="0">
                <a:solidFill>
                  <a:srgbClr val="FF0000"/>
                </a:solidFill>
              </a:rPr>
              <a:t>сферы политической жизни общества</a:t>
            </a:r>
            <a:r>
              <a:rPr lang="ru-RU" dirty="0" smtClean="0"/>
              <a:t>. Разъясняется роль политики, основы государственного устройства и формы правления, принцип разделения властей. Учащегося знакомят с различными формами организации политической жизни.</a:t>
            </a:r>
          </a:p>
          <a:p>
            <a:r>
              <a:rPr lang="ru-RU" dirty="0" smtClean="0"/>
              <a:t>В процессе обучения учащийся осваивает ценности, обеспечивающие развитие общества, России как целостности, толерантное отношение к представителям различных этносов и </a:t>
            </a:r>
            <a:r>
              <a:rPr lang="ru-RU" dirty="0" err="1" smtClean="0"/>
              <a:t>конфессий</a:t>
            </a:r>
            <a:r>
              <a:rPr lang="ru-RU" dirty="0" smtClean="0"/>
              <a:t>. У учащегося формируется ценностное отношение к демократии, правовому государству, гражданскому обществу, государственному суверенитету, конституционному строю.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8-й класс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19256" cy="55470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Учащиеся знакомятся </a:t>
            </a:r>
            <a:r>
              <a:rPr lang="ru-RU" dirty="0" smtClean="0">
                <a:solidFill>
                  <a:srgbClr val="FF0000"/>
                </a:solidFill>
              </a:rPr>
              <a:t>с конституционными основами государственного строя Российской Федерации, государственными символами России, конституционными правами и свободами человека и гражданина в Российской Федерации, а также конституционными обязанностями гражданина Российской Федерации. </a:t>
            </a:r>
            <a:r>
              <a:rPr lang="ru-RU" dirty="0" smtClean="0"/>
              <a:t>У учащихся формируются представления о </a:t>
            </a:r>
            <a:r>
              <a:rPr lang="ru-RU" dirty="0" smtClean="0">
                <a:solidFill>
                  <a:srgbClr val="FF0000"/>
                </a:solidFill>
              </a:rPr>
              <a:t>правовых основах территориальной организации Российской Федерации и системы государственных органов на федеральном и региональном уровнях.</a:t>
            </a:r>
          </a:p>
          <a:p>
            <a:r>
              <a:rPr lang="ru-RU" dirty="0" smtClean="0"/>
              <a:t>Учащиеся усваивают такие категории как </a:t>
            </a:r>
            <a:r>
              <a:rPr lang="ru-RU" dirty="0" smtClean="0">
                <a:solidFill>
                  <a:srgbClr val="FF0000"/>
                </a:solidFill>
              </a:rPr>
              <a:t>правоспособность и дееспособность, знакомятся с особенностями правового статуса несовершеннолетнего, признаками и видами правонарушений, понятием и видами юридической ответственности</a:t>
            </a:r>
            <a:r>
              <a:rPr lang="ru-RU" dirty="0" smtClean="0"/>
              <a:t>. Они изучают </a:t>
            </a:r>
            <a:r>
              <a:rPr lang="ru-RU" dirty="0" smtClean="0">
                <a:solidFill>
                  <a:srgbClr val="FF0000"/>
                </a:solidFill>
              </a:rPr>
              <a:t>отдельные субъективные права </a:t>
            </a:r>
            <a:r>
              <a:rPr lang="ru-RU" dirty="0" smtClean="0"/>
              <a:t>(право собственности, право на труд, права и обязанности детей и родителей, права потребителей и т.д.), способы защиты гражданских прав, структуру правоотношений и их виды.</a:t>
            </a:r>
          </a:p>
          <a:p>
            <a:r>
              <a:rPr lang="ru-RU" dirty="0" smtClean="0"/>
              <a:t>На этом этапе учащийся должен осознать значение своего </a:t>
            </a:r>
            <a:r>
              <a:rPr lang="ru-RU" dirty="0" smtClean="0">
                <a:solidFill>
                  <a:srgbClr val="FF0000"/>
                </a:solidFill>
              </a:rPr>
              <a:t>статуса как гражданина России, содержание своих прав и обязанностей. </a:t>
            </a:r>
            <a:r>
              <a:rPr lang="ru-RU" dirty="0" smtClean="0"/>
              <a:t>В процессе преподавания у обучающегося формируется чувство гражданской ответственности, понимание важности правовых норм и их соблюдения.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9-й класс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4030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Учащиеся осваивают </a:t>
            </a:r>
            <a:r>
              <a:rPr lang="ru-RU" dirty="0" smtClean="0">
                <a:solidFill>
                  <a:srgbClr val="FF0000"/>
                </a:solidFill>
              </a:rPr>
              <a:t>основные понятия экономической науки</a:t>
            </a:r>
            <a:r>
              <a:rPr lang="ru-RU" dirty="0" smtClean="0"/>
              <a:t>, изучают устройство экономических систем, роль экономики в росте благосостояния человека и общества, функционирование рынков капитала и рынков труда. Они изучают организацию предпринимательской деятельности, включая малое и индивидуальное предпринимательство, системы оплаты труда работников, взаимосвязь оплаты и эффективности труда. У учащихся формируется понимание важности научно-технического прогресса, перспектив развития экономики, основанной на знаниях, необходимости использования инноваций в различных сферах деятельности, применения </a:t>
            </a:r>
            <a:r>
              <a:rPr lang="ru-RU" dirty="0" err="1" smtClean="0"/>
              <a:t>ресурсо</a:t>
            </a:r>
            <a:r>
              <a:rPr lang="ru-RU" dirty="0" smtClean="0"/>
              <a:t> – и </a:t>
            </a:r>
            <a:r>
              <a:rPr lang="ru-RU" dirty="0" err="1" smtClean="0"/>
              <a:t>природосберегающих</a:t>
            </a:r>
            <a:r>
              <a:rPr lang="ru-RU" dirty="0" smtClean="0"/>
              <a:t> технологий, повышения производительности труда.</a:t>
            </a:r>
          </a:p>
          <a:p>
            <a:r>
              <a:rPr lang="ru-RU" dirty="0" smtClean="0"/>
              <a:t>Учащиеся осваивают основные понятия финансовой сферы, изучают основы банковской деятельности и основные виды банковских услуг, страховой деятельности и основные виды страхования, основы деятельности системы пенсионного обеспечения, налогообложения. Важно сформировать у учащихся представления об экономических функциях домохозяйств, о семейном бюджете, источниках доходов и расходов семьи.</a:t>
            </a:r>
          </a:p>
          <a:p>
            <a:r>
              <a:rPr lang="ru-RU" dirty="0" smtClean="0"/>
              <a:t>У учащихся формируются представления о государственной экономической политике, навыки поведения в конкретных экономических ситуациях, способности адекватно оценивать свои возможности в сфере производства и потребления, осознанно подходить к выбору будущей профессии.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Обучающиеся, успешно освоившие обществознание на уровне основного общего образования, должны иметь целостное представление об обществе и механизмах его развития, человеке и его жизни в обществе, сформировать понимание значения социальной среды в жизни каждого человека, важности семьи как базовой социальной структуры. Ценности, которые должны быть освоены в процессе преподавания и изучения обществознания на уровне основного общего образования, являются основой формирования у обучающихся гражданской ответственности за свою судьбу, за судьбу Отечества.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138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Уровень среднего общего образования (10 - 11 классы)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661248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На уровне среднего общего образования должно происходить закрепление ранее изученного материала и расширение поля интерпретации общественных явлений, углубление теоретической концептуализации и усиление навыков практического применения полученных знаний. Задачей этого этапа преподавания и изучения обществознания является не только освоение новых знаний, но и выработка комплекса умений и навыков самостоятельного получения знаний и их использования в реальных общественных взаимоотношениях. Особое значение приобретает понимание познания как фундаментального процесса, являющегося универсальным источником знаний, освоение различных видов познания, разделение чувственного и рационального познания, понимание критериев истины, истинного и ложного знания.</a:t>
            </a:r>
          </a:p>
          <a:p>
            <a:r>
              <a:rPr lang="ru-RU" dirty="0" smtClean="0"/>
              <a:t>На основе получаемых знаний учащиеся должны научиться анализировать возникающие в жизни ситуации; использовать полученные знания о социальных ценностях и нормах в повседневной жизни, прогнозировать последствия принимаемых решений; оценивать разнообразные явления и процессы общественного развития; характеризовать основные методы научного познания. Они должны понимать специфику прогрессивных и регрессивных общественных изменений, уметь формулировать собственные суждения о сущности, причинах и последствиях глобализации, видеть многообразие культурных форм и определять роль духовных ценностей в обществе.</a:t>
            </a:r>
          </a:p>
          <a:p>
            <a:r>
              <a:rPr lang="ru-RU" dirty="0" smtClean="0"/>
              <a:t>Овладевая экономическими знаниями, учащиеся должны научиться понимать направления государственной экономической политики, поведение участников трудовых отношений, анализировать собственное экономическое поведение; объяснять поведение основных субъектов экономических отношений, оценивать влияние конкуренции и монополии на экономическую жизнь, действие законов спроса и предложения, механизмы ценообразования; различать деятельность различных финансовых институтов, понимать работу банковской системы, в том числе роль, функции и задачи Центрального банка Российской Федерации.</a:t>
            </a:r>
          </a:p>
          <a:p>
            <a:r>
              <a:rPr lang="ru-RU" dirty="0" smtClean="0"/>
              <a:t>Особое значение имеет выработка навыков анализа политических явлений. Учащиеся должны уметь высказывать аргументированные суждения о соотношении средств и целей в политике; уметь раскрывать роль и функции политической системы; различать типы политических режимов; иметь знания о политической системе Российской Федерации, парламентских партиях, избирательной системе, государственном устройстве, институтах государственной власти и местного самоуправления, разделении полномочий и ответственности между федеральными и региональными органами государственной власти и органами местного самоуправления.</a:t>
            </a:r>
          </a:p>
          <a:p>
            <a:r>
              <a:rPr lang="ru-RU" dirty="0" smtClean="0"/>
              <a:t>Учащиеся должны уметь характеризовать государство как центральный институт политической системы, иметь представление о сущности (ценностях, принципах, признаках, роли в общественном развитии) демократии и других форм государственно-политического устройства общества; понимать взаимосвязи правового государства и гражданского общества; уметь раскрывать ценностный смысл правового государства; различать и уметь приводить примеры непосредственного и опосредованного политического участия, высказывать обоснованное суждение о значении участия граждан в политике, характеризовать особенности политического процесса в России.</a:t>
            </a:r>
          </a:p>
          <a:p>
            <a:r>
              <a:rPr lang="ru-RU" dirty="0" smtClean="0"/>
              <a:t>Учащиеся усваивают знания об основных стадиях законотворческого процесса в Российской Федерации, правах человека и правах гражданина; о взаимосвязи между правами и обязанностями; о применении норм права в практических ситуациях, об условиях гражданско-правовых договоров, порядке их заключения, изменения и расторжения.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686800" cy="1452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Преподавание и изучение обществознания на углубленном уровне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507288" cy="52485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для обучающихся, ориентированных на получение высшего образования по направлениям подготовки и специальностям, требующим прохождения единого государственного экзамена по обществознанию. Изучение учебного материала целесообразно вести посредством освоения расширенных модулей по основам социальных и гуманитарных наук (философии, экономики, социологии, юриспруденции, политологии, психологии, </a:t>
            </a:r>
            <a:r>
              <a:rPr lang="ru-RU" dirty="0" err="1" smtClean="0"/>
              <a:t>культурологии</a:t>
            </a:r>
            <a:r>
              <a:rPr lang="ru-RU" dirty="0" smtClean="0"/>
              <a:t>). Для более глубокого понимания обучающимися особенностей общественного развития России, ее социально-политических традиций и ценностей целесообразно посвятить отдельный раздел освоению наследия отечественных классиков социальной философии и общественной мысли.</a:t>
            </a:r>
          </a:p>
          <a:p>
            <a:r>
              <a:rPr lang="ru-RU" dirty="0" smtClean="0"/>
              <a:t>целесообразно получение обучающимися первоначального опыта учебной и учебно-исследовательской деятельности, характерной для высшего образования.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Концепции и механизмы их реализации на различных уровнях системы образования Российской Федерации выступают </a:t>
            </a:r>
            <a:r>
              <a:rPr lang="ru-RU" dirty="0" smtClean="0">
                <a:solidFill>
                  <a:srgbClr val="FF0000"/>
                </a:solidFill>
              </a:rPr>
              <a:t>идеологическим и методологическим фундаментом модернизации </a:t>
            </a:r>
            <a:r>
              <a:rPr lang="ru-RU" dirty="0" smtClean="0"/>
              <a:t>обучения учебному предмету в рамках общеобразовательных программ, реализуемых образовательными организациями.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95263" y="-315913"/>
            <a:ext cx="8948737" cy="2952751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000000"/>
                </a:solidFill>
              </a:rPr>
              <a:t/>
            </a:r>
            <a:br>
              <a:rPr lang="ru-RU" sz="4400" b="1" dirty="0" smtClean="0">
                <a:solidFill>
                  <a:srgbClr val="000000"/>
                </a:solidFill>
              </a:rPr>
            </a:br>
            <a:r>
              <a:rPr lang="ru-RU" sz="4400" dirty="0" smtClean="0">
                <a:solidFill>
                  <a:srgbClr val="000000"/>
                </a:solidFill>
              </a:rPr>
              <a:t>обсуждение</a:t>
            </a:r>
            <a:br>
              <a:rPr lang="ru-RU" sz="4400" dirty="0" smtClean="0">
                <a:solidFill>
                  <a:srgbClr val="000000"/>
                </a:solidFill>
              </a:rPr>
            </a:br>
            <a:r>
              <a:rPr lang="ru-RU" sz="4400" dirty="0" smtClean="0">
                <a:solidFill>
                  <a:srgbClr val="000000"/>
                </a:solidFill>
              </a:rPr>
              <a:t/>
            </a:r>
            <a:br>
              <a:rPr lang="ru-RU" sz="4400" dirty="0" smtClean="0">
                <a:solidFill>
                  <a:srgbClr val="000000"/>
                </a:solidFill>
              </a:rPr>
            </a:br>
            <a:r>
              <a:rPr lang="en-US" sz="4400" b="1" dirty="0" smtClean="0">
                <a:solidFill>
                  <a:srgbClr val="000000"/>
                </a:solidFill>
              </a:rPr>
              <a:t>http://www.predmetconcept.ru</a:t>
            </a:r>
            <a:r>
              <a:rPr lang="ru-RU" sz="4400" b="1" dirty="0" smtClean="0">
                <a:solidFill>
                  <a:srgbClr val="000000"/>
                </a:solidFill>
              </a:rPr>
              <a:t/>
            </a:r>
            <a:br>
              <a:rPr lang="ru-RU" sz="4400" b="1" dirty="0" smtClean="0">
                <a:solidFill>
                  <a:srgbClr val="000000"/>
                </a:solidFill>
              </a:rPr>
            </a:br>
            <a:endParaRPr lang="ru-RU" dirty="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6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	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Проекты научно-обоснованных концепций модернизации содержания и технологий преподавания учебных предметов</a:t>
            </a:r>
          </a:p>
          <a:p>
            <a:endParaRPr lang="ru-RU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Дорожная карта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Когда - ?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/>
              <a:t>за счет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средств </a:t>
            </a:r>
            <a:r>
              <a:rPr lang="ru-RU" dirty="0"/>
              <a:t>федерального, региональных и</a:t>
            </a:r>
            <a:r>
              <a:rPr lang="en-US" dirty="0"/>
              <a:t> </a:t>
            </a:r>
            <a:r>
              <a:rPr lang="ru-RU" dirty="0"/>
              <a:t>муниципальных </a:t>
            </a:r>
            <a:r>
              <a:rPr lang="ru-RU" dirty="0" smtClean="0"/>
              <a:t>бюджетов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91264" cy="5907056"/>
          </a:xfrm>
        </p:spPr>
        <p:txBody>
          <a:bodyPr/>
          <a:lstStyle/>
          <a:p>
            <a:r>
              <a:rPr lang="ru-RU" dirty="0" smtClean="0"/>
              <a:t>Дорожная карта является основным документом для поэтапного внедрения и апробации модели внедрения курса обществознания с учетом разработанной Концепции, включает в себя перечень основных мероприятий, организационные, кадровые, материально-технические, учебно-методические, нормативно-правовые и прочие условия, и обеспечивающим эффективную реализацию обновленного содержания курса обществознания.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790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Дорожная карта Концепции служит основой для организации мероприятий в регионах Российской Федерации по переходу обществознания на обновленную структуру и содержание Концепции с учетом региональной специфики.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61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Нормативно-правовое обеспечение эффективной реализации Концепции преподавания обществознания в Российской Федерации</a:t>
            </a:r>
          </a:p>
          <a:p>
            <a:pPr>
              <a:buNone/>
            </a:pPr>
            <a:r>
              <a:rPr lang="ru-RU" dirty="0" smtClean="0"/>
              <a:t>2. Учебно-методическое и материально-техническое обеспечение реализации Концепции</a:t>
            </a:r>
          </a:p>
          <a:p>
            <a:pPr>
              <a:buNone/>
            </a:pPr>
            <a:r>
              <a:rPr lang="ru-RU" dirty="0" smtClean="0"/>
              <a:t>3. Подготовка и повышение квалификации педагогических кадров, участвующих в реализации Концепции преподавания обществознания.</a:t>
            </a:r>
          </a:p>
          <a:p>
            <a:pPr>
              <a:buNone/>
            </a:pPr>
            <a:r>
              <a:rPr lang="ru-RU" dirty="0" smtClean="0"/>
              <a:t>4. Перечень мероприятий, направленных на внедрение и апробацию Концепции.</a:t>
            </a:r>
          </a:p>
          <a:p>
            <a:pPr>
              <a:buNone/>
            </a:pPr>
            <a:r>
              <a:rPr lang="ru-RU" dirty="0" smtClean="0"/>
              <a:t>5. Оценка качества реализации Концепции.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Дорожная карта включает в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 этапы внедрения Концепции преподавания; </a:t>
            </a:r>
          </a:p>
          <a:p>
            <a:pPr>
              <a:buNone/>
            </a:pPr>
            <a:r>
              <a:rPr lang="ru-RU" dirty="0" smtClean="0"/>
              <a:t>б) основные направления и механизмов реализации Концепции; </a:t>
            </a:r>
          </a:p>
          <a:p>
            <a:pPr>
              <a:buNone/>
            </a:pPr>
            <a:r>
              <a:rPr lang="ru-RU" dirty="0" smtClean="0"/>
              <a:t>в) мониторинг результатов внедрения преподавания обществознания и коррекция процесса.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91264" cy="1956832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Нормативно-правовое обеспечение реализации Концепции преподавания обществознания в Российской Федерации.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7525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корректировка ФГОС и примерных образовательных программ с учетом содержания Концепции преподавания обществознания;</a:t>
            </a:r>
          </a:p>
          <a:p>
            <a:pPr lvl="0"/>
            <a:r>
              <a:rPr lang="ru-RU" dirty="0" smtClean="0"/>
              <a:t>подготовка приказа об утверждении Федерального перечня учебников по обществознанию, рекомендуемых к использованию с учетом разработанной Концепции преподавания обществознания;</a:t>
            </a:r>
          </a:p>
          <a:p>
            <a:pPr lvl="0"/>
            <a:r>
              <a:rPr lang="ru-RU" dirty="0" smtClean="0"/>
              <a:t>подготовка информационного письма о внедрении в образовательный процесс Концепции преподавания обществознания; </a:t>
            </a:r>
          </a:p>
          <a:p>
            <a:pPr lvl="0"/>
            <a:r>
              <a:rPr lang="ru-RU" dirty="0" smtClean="0"/>
              <a:t>разработка рекомендаций в помощь учителю о реализации Концепции преподавания обществознания в Российской Федерации;</a:t>
            </a:r>
          </a:p>
          <a:p>
            <a:pPr lvl="0"/>
            <a:r>
              <a:rPr lang="ru-RU" dirty="0" smtClean="0"/>
              <a:t>разработка нормативно-правовой базы по внедрению Концепции на региональном и муниципальном уровнях и приведение ее в соответствие федеральным нормам</a:t>
            </a:r>
          </a:p>
          <a:p>
            <a:pPr lvl="0"/>
            <a:r>
              <a:rPr lang="ru-RU" dirty="0" smtClean="0"/>
              <a:t>применение положений Концепции на уровне образовательных организаций.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728192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>Учебно-методическое и материально-техническое обеспечение реализации Концепции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результатом методического обеспечения должны стать:</a:t>
            </a:r>
          </a:p>
          <a:p>
            <a:pPr lvl="0"/>
            <a:r>
              <a:rPr lang="ru-RU" dirty="0" smtClean="0"/>
              <a:t>учебно-методические комплекты (УМК) по обществознанию 6-11 классов (базовый уровень) </a:t>
            </a:r>
          </a:p>
          <a:p>
            <a:pPr lvl="0"/>
            <a:r>
              <a:rPr lang="ru-RU" dirty="0" smtClean="0"/>
              <a:t>учебно-методические комплекты (УМК) по обществознанию 10-11 классы (углублённый уровень)</a:t>
            </a:r>
          </a:p>
          <a:p>
            <a:pPr lvl="0"/>
            <a:r>
              <a:rPr lang="ru-RU" dirty="0" smtClean="0"/>
              <a:t>электронные обучающие ресурсы с учетом содержания Концепции.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Должны быть созданы пакеты методических материалов по внедрению: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8697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i="1" dirty="0" smtClean="0"/>
              <a:t>для специалистов органов управления</a:t>
            </a:r>
            <a:r>
              <a:rPr lang="ru-RU" dirty="0" smtClean="0"/>
              <a:t> </a:t>
            </a:r>
            <a:r>
              <a:rPr lang="ru-RU" i="1" dirty="0" smtClean="0"/>
              <a:t>образованием</a:t>
            </a:r>
            <a:r>
              <a:rPr lang="ru-RU" dirty="0" smtClean="0"/>
              <a:t> (проекты нормативных актов, формат мониторинга эффективности внедрения Концепции, проекты рекомендаций деятельности профессиональных сообществ обучения и сетевого взаимодействия и т.д.);</a:t>
            </a:r>
          </a:p>
          <a:p>
            <a:pPr lvl="0"/>
            <a:r>
              <a:rPr lang="ru-RU" i="1" dirty="0" smtClean="0"/>
              <a:t>для учителей обществознания</a:t>
            </a:r>
            <a:r>
              <a:rPr lang="ru-RU" dirty="0" smtClean="0"/>
              <a:t> (библиотека учителя обществознания, в которой будут публиковаться методические рекомендации по обновленным модулям обществознания, технологии разработки рабочих программ, подготовки учителя обществознания к уроку, применению современных информационных средств на уроках обществознания; методические рекомендации, методики преподавания новых тем, кейсы к темам, которые должны отличается </a:t>
            </a:r>
            <a:r>
              <a:rPr lang="ru-RU" dirty="0" err="1" smtClean="0"/>
              <a:t>практико-ориентированностью</a:t>
            </a:r>
            <a:r>
              <a:rPr lang="ru-RU" dirty="0" smtClean="0"/>
              <a:t>, электронно-обучающие ресурсы с учетом содержания Концепции).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219256" cy="4846320"/>
          </a:xfrm>
        </p:spPr>
        <p:txBody>
          <a:bodyPr/>
          <a:lstStyle/>
          <a:p>
            <a:r>
              <a:rPr lang="ru-RU" dirty="0" smtClean="0"/>
              <a:t>наличие соответствующей материально-технической базы образовательного учреждения, которая включает в себя нормы и требования к учебному кабинету и лаборантской, а также перечень необходимых средств обучения.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8964488" cy="6123080"/>
          </a:xfrm>
        </p:spPr>
        <p:txBody>
          <a:bodyPr>
            <a:noAutofit/>
          </a:bodyPr>
          <a:lstStyle/>
          <a:p>
            <a:r>
              <a:rPr lang="ru-RU" sz="1600" dirty="0" smtClean="0"/>
              <a:t>Описание действующих нормативных документов</a:t>
            </a:r>
          </a:p>
          <a:p>
            <a:r>
              <a:rPr lang="ru-RU" sz="1600" dirty="0" smtClean="0"/>
              <a:t>Концептуальное описание (текущая ситуация, роль и место учебного предмета «Обществознание» в системе знаний школьников о современном мире)</a:t>
            </a:r>
          </a:p>
          <a:p>
            <a:r>
              <a:rPr lang="ru-RU" sz="1600" dirty="0" smtClean="0"/>
              <a:t>Цели и задачи реализации учебного предмета </a:t>
            </a:r>
          </a:p>
          <a:p>
            <a:r>
              <a:rPr lang="ru-RU" sz="1600" dirty="0" smtClean="0"/>
              <a:t>Основные содержательные линии учебного</a:t>
            </a:r>
            <a:r>
              <a:rPr lang="en-US" sz="1600" dirty="0" smtClean="0"/>
              <a:t> </a:t>
            </a:r>
            <a:r>
              <a:rPr lang="ru-RU" sz="1600" dirty="0" smtClean="0"/>
              <a:t>предмета</a:t>
            </a:r>
          </a:p>
          <a:p>
            <a:r>
              <a:rPr lang="ru-RU" sz="1600" dirty="0" smtClean="0"/>
              <a:t>Приоритетные направления, методы преподавания </a:t>
            </a:r>
          </a:p>
          <a:p>
            <a:r>
              <a:rPr lang="ru-RU" sz="1600" dirty="0" smtClean="0"/>
              <a:t>Инструментарий и средства материально-технического обеспечения </a:t>
            </a:r>
          </a:p>
          <a:p>
            <a:r>
              <a:rPr lang="ru-RU" sz="1600" dirty="0" smtClean="0"/>
              <a:t>Основные формы и виды учебной деятельности </a:t>
            </a:r>
          </a:p>
          <a:p>
            <a:r>
              <a:rPr lang="ru-RU" sz="1600" dirty="0" smtClean="0"/>
              <a:t>Требования ФГОС к результатам обучения (личностным, предметным, </a:t>
            </a:r>
            <a:r>
              <a:rPr lang="ru-RU" sz="1600" dirty="0" err="1" smtClean="0"/>
              <a:t>метапредметным</a:t>
            </a:r>
            <a:r>
              <a:rPr lang="ru-RU" sz="1600" dirty="0" smtClean="0"/>
              <a:t>) по основным образовательным программам.</a:t>
            </a:r>
          </a:p>
          <a:p>
            <a:r>
              <a:rPr lang="ru-RU" sz="1600" dirty="0" smtClean="0"/>
              <a:t>Требования к кадровым условиям реализации основных образовательных программ в соответствии с ФГОС</a:t>
            </a:r>
          </a:p>
          <a:p>
            <a:r>
              <a:rPr lang="ru-RU" sz="1600" dirty="0" smtClean="0"/>
              <a:t>Рекомендации по использованию действующих учебников и учебно-методических комплектов, по разработке новых, включая электронные образовательные ресурсы, </a:t>
            </a:r>
            <a:r>
              <a:rPr lang="ru-RU" sz="1600" dirty="0" err="1" smtClean="0"/>
              <a:t>мультимедийные</a:t>
            </a:r>
            <a:r>
              <a:rPr lang="ru-RU" sz="1600" dirty="0" smtClean="0"/>
              <a:t> средства</a:t>
            </a:r>
          </a:p>
          <a:p>
            <a:r>
              <a:rPr lang="ru-RU" sz="1600" dirty="0" smtClean="0"/>
              <a:t>Описание наиболее эффективных подходов к преподаванию учебного предмета «Обществознание», факторов, способствующих повышению качества преподавания учебного предмета «Обществознание», рекомендации по их использованию с учетом региональной специфики</a:t>
            </a:r>
          </a:p>
          <a:p>
            <a:r>
              <a:rPr lang="ru-RU" sz="1600" dirty="0" smtClean="0"/>
              <a:t>Научно-обоснованные предложения по модернизации содержания и технологий обучения в учебном предмете «Обществознание»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686800" cy="2244864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Подготовка и повышение квалификации педагогических кадров, участвующих в реализации Концепции преподавания обществознания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363272" cy="484632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Требования к кадровым условиям </a:t>
            </a:r>
          </a:p>
          <a:p>
            <a:pPr lvl="0"/>
            <a:r>
              <a:rPr lang="ru-RU" dirty="0" smtClean="0"/>
              <a:t>укомплектованность организации, осуществляющей образовательную деятельность, необходимыми педагогическими работниками;</a:t>
            </a:r>
          </a:p>
          <a:p>
            <a:pPr lvl="0"/>
            <a:r>
              <a:rPr lang="ru-RU" dirty="0" smtClean="0"/>
              <a:t>уровень квалификации педагогических работников организации, организующих обучение и воспитание обучающихся в рамках предметной области Общественно - научные предметы»;</a:t>
            </a:r>
          </a:p>
          <a:p>
            <a:pPr lvl="0"/>
            <a:r>
              <a:rPr lang="ru-RU" dirty="0" smtClean="0"/>
              <a:t>непрерывность профессионального развития педагогических работников организации, осуществляющей образовательную деятельность, организующих обучение и воспитание обучающихся в рамках предметной области «Общественно - научные предметы».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686800" cy="1452776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Перечень мероприятий, направленных на внедрение и апробацию Концепции.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На федеральном уровне:</a:t>
            </a:r>
          </a:p>
          <a:p>
            <a:pPr lvl="0"/>
            <a:r>
              <a:rPr lang="ru-RU" dirty="0" smtClean="0"/>
              <a:t>проведение конференций, семинаров, </a:t>
            </a:r>
            <a:r>
              <a:rPr lang="ru-RU" dirty="0" err="1" smtClean="0"/>
              <a:t>вебинаров</a:t>
            </a:r>
            <a:r>
              <a:rPr lang="ru-RU" dirty="0" smtClean="0"/>
              <a:t> о готовности внедрения Концепции; </a:t>
            </a:r>
          </a:p>
          <a:p>
            <a:pPr lvl="0"/>
            <a:r>
              <a:rPr lang="ru-RU" dirty="0" smtClean="0"/>
              <a:t>организация работы учительских ассоциаций (учителей истории, учителей права и обществознания);</a:t>
            </a:r>
          </a:p>
          <a:p>
            <a:pPr lvl="0"/>
            <a:r>
              <a:rPr lang="ru-RU" dirty="0" smtClean="0"/>
              <a:t>организация и проведение выставок-ярмарок новинок педагогической и учебной литературы.</a:t>
            </a:r>
          </a:p>
          <a:p>
            <a:pPr lvl="0"/>
            <a:r>
              <a:rPr lang="ru-RU" dirty="0" smtClean="0"/>
              <a:t>популяризацию внедрения Концепции преподавания обществознания в РФ, которая   предполагает: создание и наполнение материалами портал и дискуссионной площадки для преподавателей общественных дисциплин; организацию </a:t>
            </a:r>
            <a:r>
              <a:rPr lang="ru-RU" dirty="0" err="1" smtClean="0"/>
              <a:t>онлайн-курсов</a:t>
            </a:r>
            <a:r>
              <a:rPr lang="ru-RU" dirty="0" smtClean="0"/>
              <a:t>, </a:t>
            </a:r>
            <a:r>
              <a:rPr lang="ru-RU" dirty="0" err="1" smtClean="0"/>
              <a:t>вебинаров</a:t>
            </a:r>
            <a:r>
              <a:rPr lang="ru-RU" dirty="0" smtClean="0"/>
              <a:t> по актуальным вопросам преподавания обществознания; организацию PR-кампаний по продвижению Концепции преподавания обществознания.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5760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регионально-муниципальном уровне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363272" cy="49879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Кадровые связаны с организацией повышения квалификации учителей обществознания, работы муниципальных методических объединений, рабочих и целевых групп. </a:t>
            </a:r>
          </a:p>
          <a:p>
            <a:pPr lvl="0"/>
            <a:r>
              <a:rPr lang="ru-RU" dirty="0" smtClean="0"/>
              <a:t>Информационные мероприятия предусматривают сбор, обработку и анализ информации о состоянии внедрения Концепции в образовательный процесс организаций; формирование банков данных: о кадровом потенциале образовательных организаций в области обществоведческого образования, об инновационной деятельности образовательных организаций, ценном педагогическом опыте работы образовательных организаций. </a:t>
            </a:r>
          </a:p>
          <a:p>
            <a:pPr lvl="0"/>
            <a:r>
              <a:rPr lang="ru-RU" dirty="0" smtClean="0"/>
              <a:t>Методические мероприятия представляют: обеспечение образовательных учреждений программно-методическими материалами; консультирование; руководство деятельностью стажерских площадок и экспериментальных образовательных учреждений, творческих неформальных профессиональных объединений педагогов- обществоведов; оказание помощи в организации деятельности методического объединения (в подготовке обсуждений, проведении уроков, практических занятий и т.п.) и т.п.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школьном (институциональном) уровне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методическая поддержка инициатив, проектов, участия учителей-обществоведов в общественных сообществах, творческих группах и т.д. </a:t>
            </a:r>
          </a:p>
          <a:p>
            <a:r>
              <a:rPr lang="ru-RU" dirty="0" smtClean="0"/>
              <a:t>Важную роль в повышении качества педагогического мастерства учителя – обществоведа играют школьные методические объединения, описание опыта работы, 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, мониторинг и диагностика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Оценка качества реализации Концепции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Основными процедурами контроля и оценивания могут быть: </a:t>
            </a:r>
          </a:p>
          <a:p>
            <a:pPr lvl="0"/>
            <a:r>
              <a:rPr lang="ru-RU" dirty="0" smtClean="0"/>
              <a:t>экспертная оценка, </a:t>
            </a:r>
          </a:p>
          <a:p>
            <a:pPr lvl="0"/>
            <a:r>
              <a:rPr lang="ru-RU" dirty="0" smtClean="0"/>
              <a:t>анкетирование, </a:t>
            </a:r>
          </a:p>
          <a:p>
            <a:pPr lvl="0"/>
            <a:r>
              <a:rPr lang="ru-RU" dirty="0" smtClean="0"/>
              <a:t>участие педагога в обмене опытом, на семинарах, конференциях и пр..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сделано в крае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 принятия и утверждения дорожной карты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628801"/>
            <a:ext cx="71287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2800" dirty="0" smtClean="0"/>
              <a:t>Профессиональное сетевое методическое объединение по предметам «История» и «Обществознание»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Круглые столы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Курс  ПК АПК РО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«Деятельность </a:t>
            </a:r>
            <a:r>
              <a:rPr lang="ru-RU" dirty="0" err="1" smtClean="0"/>
              <a:t>тьюторов</a:t>
            </a:r>
            <a:r>
              <a:rPr lang="ru-RU" dirty="0" smtClean="0"/>
              <a:t> в условиях модернизации технологий и содержания обучения в соответствии с новыми ФГОС, ПООП и концепциями модернизации учебных предметов (предметных областей), в том числе, по адаптированным образовательным программам для обучающихся с ограниченными возможностями здоровья»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376" y="188640"/>
            <a:ext cx="723900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0000"/>
                </a:solidFill>
              </a:rPr>
              <a:t>Курсы повышения квалификации</a:t>
            </a:r>
            <a:endParaRPr lang="ru-RU" sz="3600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7239000" cy="4846320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очные</a:t>
            </a:r>
          </a:p>
          <a:p>
            <a:r>
              <a:rPr lang="ru-RU" sz="2400" b="1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7-22.11.17 - ФГОС: Содержание и </a:t>
            </a:r>
            <a:r>
              <a:rPr lang="ru-RU" sz="2400" b="1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деятельностные</a:t>
            </a:r>
            <a:r>
              <a:rPr lang="ru-RU" sz="2400" b="1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технологии обучения обществознанию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r>
              <a:rPr lang="ru-RU" sz="2400" b="1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13-23.11.17 - Организация и реализация внеурочной деятельности в контексте ФГОС ООО средствами учебных предметов "История" и "Обществознание"</a:t>
            </a:r>
            <a:endParaRPr lang="ru-RU" sz="24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400" b="1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2-11.10.17- Предметы образовательной области "Обществознание": содержание и методика преподавания в контексте ФГОС нового поколения</a:t>
            </a:r>
            <a:endParaRPr lang="ru-RU" sz="24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820472" cy="605107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Структурные и организационные схемы в отношении внедрения нового содержания и новых технологий преподавания учебного предмета «Обществознание»</a:t>
            </a:r>
          </a:p>
          <a:p>
            <a:r>
              <a:rPr lang="ru-RU" sz="2800" dirty="0" smtClean="0"/>
              <a:t>Описание процессов нормативно-правового, научно-методического, кадрового, материально-технического, программного и информационно-ресурсного обеспечения образовательной деятельности</a:t>
            </a:r>
          </a:p>
          <a:p>
            <a:r>
              <a:rPr lang="ru-RU" sz="2800" dirty="0" smtClean="0"/>
              <a:t>Система планирования деятельности по реализации концепций в соответствии с поставленными целями и задачами и описание порядка их внедрения, механизмы мониторинга результатов реализации концепций, ключевые показатели и индикаторы эффективности реализации концепций (не менее 20 показателей и индикаторов) </a:t>
            </a:r>
          </a:p>
          <a:p>
            <a:r>
              <a:rPr lang="ru-RU" sz="2800" dirty="0" smtClean="0"/>
              <a:t>Условия эффективности реализации концепции предметной области «Обществознание» (включая ключевые показатели и индикаторы эффективности реализации концепции, механизмы мониторинга результатов реализации концепции предметной области «Обществознание»)  </a:t>
            </a:r>
          </a:p>
          <a:p>
            <a:r>
              <a:rPr lang="ru-RU" sz="2800" dirty="0" smtClean="0"/>
              <a:t>Дорожная карта по внедрению концепции предметной области «Обществознание» на период до 2020 года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Дистанционные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 smtClean="0"/>
              <a:t>2-30.10.17 Проектирование урока истории, обществознания на основе технологии развития критического мышления</a:t>
            </a:r>
            <a:endParaRPr lang="ru-RU" dirty="0" smtClean="0"/>
          </a:p>
          <a:p>
            <a:pPr lvl="0"/>
            <a:r>
              <a:rPr lang="ru-RU" b="1" i="1" dirty="0" smtClean="0"/>
              <a:t>4-30.09.17 и 2-31.10.17</a:t>
            </a:r>
          </a:p>
          <a:p>
            <a:pPr lvl="0">
              <a:buNone/>
            </a:pPr>
            <a:r>
              <a:rPr lang="ru-RU" b="1" i="1" dirty="0" smtClean="0"/>
              <a:t>	Реализация технологии развития критического мышления в урочной деятельности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43192" cy="216024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Главная задача –</a:t>
            </a:r>
            <a:br>
              <a:rPr lang="ru-RU" sz="2800" dirty="0" smtClean="0"/>
            </a:br>
            <a:r>
              <a:rPr lang="ru-RU" sz="2800" dirty="0" smtClean="0"/>
              <a:t>Разработка «Дорожной карты» внедрения научно-обоснованной Концепции преподавания обществознание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7239000" cy="360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 </a:t>
            </a:r>
            <a:r>
              <a:rPr lang="ru-RU" dirty="0" smtClean="0"/>
              <a:t>уровне </a:t>
            </a:r>
          </a:p>
          <a:p>
            <a:r>
              <a:rPr lang="ru-RU" dirty="0" smtClean="0"/>
              <a:t>региона</a:t>
            </a:r>
          </a:p>
          <a:p>
            <a:r>
              <a:rPr lang="ru-RU" dirty="0" smtClean="0"/>
              <a:t>Муниципалитета</a:t>
            </a:r>
          </a:p>
          <a:p>
            <a:r>
              <a:rPr lang="ru-RU" dirty="0" smtClean="0"/>
              <a:t>ОО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Создание рабочей группы</a:t>
            </a:r>
          </a:p>
          <a:p>
            <a:pPr>
              <a:buNone/>
            </a:pPr>
            <a:r>
              <a:rPr lang="ru-RU" dirty="0" smtClean="0"/>
              <a:t>Создание </a:t>
            </a:r>
            <a:r>
              <a:rPr lang="ru-RU" dirty="0" err="1" smtClean="0"/>
              <a:t>пилотных</a:t>
            </a:r>
            <a:r>
              <a:rPr lang="ru-RU" dirty="0" smtClean="0"/>
              <a:t> площадок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147248" cy="5763040"/>
          </a:xfrm>
        </p:spPr>
        <p:txBody>
          <a:bodyPr/>
          <a:lstStyle/>
          <a:p>
            <a:r>
              <a:rPr lang="ru-RU" dirty="0" smtClean="0"/>
              <a:t>Концепция преподавания обществознания в Российской Федерации </a:t>
            </a:r>
            <a:r>
              <a:rPr lang="ru-RU" dirty="0" smtClean="0">
                <a:solidFill>
                  <a:srgbClr val="FF0000"/>
                </a:solidFill>
              </a:rPr>
              <a:t>прошла все процедуры общественного обсуждения.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Ключевые идеи:</a:t>
            </a:r>
          </a:p>
          <a:p>
            <a:r>
              <a:rPr lang="ru-RU" dirty="0" smtClean="0"/>
              <a:t>сохранение интегративного характера курса в основной и старшей школе, </a:t>
            </a:r>
          </a:p>
          <a:p>
            <a:r>
              <a:rPr lang="ru-RU" dirty="0" smtClean="0"/>
              <a:t>непрерывность изучения с 6 по 11 класс,</a:t>
            </a:r>
          </a:p>
          <a:p>
            <a:r>
              <a:rPr lang="ru-RU" dirty="0" smtClean="0"/>
              <a:t>возвращения статуса обязательного предмета на базовом уровне, </a:t>
            </a:r>
          </a:p>
          <a:p>
            <a:r>
              <a:rPr lang="ru-RU" dirty="0" smtClean="0"/>
              <a:t>организация углубленного уровня изучения курса в 10-11 классах.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1440160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Основные направления реализации Концепции модернизации содержания и технологий преподавания учебного предмета «Обществознание</a:t>
            </a:r>
            <a:r>
              <a:rPr lang="ru-RU" sz="2400" dirty="0" smtClean="0"/>
              <a:t>»: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752528"/>
          </a:xfrm>
        </p:spPr>
        <p:txBody>
          <a:bodyPr>
            <a:noAutofit/>
          </a:bodyPr>
          <a:lstStyle/>
          <a:p>
            <a:pPr lvl="0"/>
            <a:r>
              <a:rPr lang="ru-RU" sz="2100" dirty="0" smtClean="0"/>
              <a:t>создание </a:t>
            </a:r>
            <a:r>
              <a:rPr lang="ru-RU" sz="2100" dirty="0" smtClean="0">
                <a:solidFill>
                  <a:srgbClr val="FF0000"/>
                </a:solidFill>
              </a:rPr>
              <a:t>научно-методических рекомендаций </a:t>
            </a:r>
            <a:r>
              <a:rPr lang="ru-RU" sz="2100" dirty="0" smtClean="0"/>
              <a:t>по внедрению научно-обоснованной Концепции для органов исполнительной власти субъектов Российской Федерации, осуществляющих полномочия в сфере образования;</a:t>
            </a:r>
          </a:p>
          <a:p>
            <a:pPr lvl="0"/>
            <a:r>
              <a:rPr lang="ru-RU" sz="2100" dirty="0" smtClean="0"/>
              <a:t>создание, доработка и отслеживание </a:t>
            </a:r>
            <a:r>
              <a:rPr lang="ru-RU" sz="2100" dirty="0" smtClean="0">
                <a:solidFill>
                  <a:srgbClr val="FF0000"/>
                </a:solidFill>
              </a:rPr>
              <a:t>«Дорожной карты» </a:t>
            </a:r>
            <a:r>
              <a:rPr lang="ru-RU" sz="2100" dirty="0" smtClean="0"/>
              <a:t>внедрения и реализации Концепции, проведение мониторинга результатов реализации Концепции;</a:t>
            </a:r>
          </a:p>
          <a:p>
            <a:pPr lvl="0"/>
            <a:r>
              <a:rPr lang="ru-RU" sz="2100" dirty="0" smtClean="0"/>
              <a:t>проведение </a:t>
            </a:r>
            <a:r>
              <a:rPr lang="ru-RU" sz="2100" dirty="0" smtClean="0">
                <a:solidFill>
                  <a:srgbClr val="FF0000"/>
                </a:solidFill>
              </a:rPr>
              <a:t>мониторинг</a:t>
            </a:r>
            <a:r>
              <a:rPr lang="ru-RU" sz="2100" dirty="0" smtClean="0"/>
              <a:t>а результатов реализации Концепции на всех уровнях с использованием предложенного и разработанного самостоятельно диагностического инструментария;</a:t>
            </a:r>
          </a:p>
          <a:p>
            <a:pPr lvl="0"/>
            <a:r>
              <a:rPr lang="ru-RU" sz="2100" dirty="0" smtClean="0"/>
              <a:t>разработку, общественное обсуждение и утверждение </a:t>
            </a:r>
            <a:r>
              <a:rPr lang="ru-RU" sz="2100" dirty="0" smtClean="0">
                <a:solidFill>
                  <a:srgbClr val="FF0000"/>
                </a:solidFill>
              </a:rPr>
              <a:t>доработанных вариантов  «Концепции </a:t>
            </a:r>
            <a:r>
              <a:rPr lang="ru-RU" sz="2100" dirty="0" smtClean="0"/>
              <a:t>преподавания учебного предмета «Обществознание» в Российской Федерации» по мере необходимости;</a:t>
            </a:r>
            <a:endParaRPr lang="ru-RU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60510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внесение </a:t>
            </a:r>
            <a:r>
              <a:rPr lang="ru-RU" dirty="0" smtClean="0">
                <a:solidFill>
                  <a:srgbClr val="FF0000"/>
                </a:solidFill>
              </a:rPr>
              <a:t>изменений в ФГОС </a:t>
            </a:r>
            <a:r>
              <a:rPr lang="ru-RU" dirty="0" smtClean="0"/>
              <a:t>начального общего, основного общего и среднего общего образования в раздел II «Требования к результатам освоения основной образовательной программы основного общего образования» в пункте «</a:t>
            </a:r>
            <a:r>
              <a:rPr lang="ru-RU" dirty="0" smtClean="0">
                <a:solidFill>
                  <a:srgbClr val="FF0000"/>
                </a:solidFill>
              </a:rPr>
              <a:t>Предметные результаты </a:t>
            </a:r>
            <a:r>
              <a:rPr lang="ru-RU" dirty="0" smtClean="0"/>
              <a:t>освоения основной образовательной программы» по итогам анализа практики работы учителей, практики внедрения Концепции;</a:t>
            </a:r>
          </a:p>
          <a:p>
            <a:pPr lvl="0"/>
            <a:r>
              <a:rPr lang="ru-RU" dirty="0" smtClean="0"/>
              <a:t>внесение изменений в </a:t>
            </a:r>
            <a:r>
              <a:rPr lang="ru-RU" dirty="0" smtClean="0">
                <a:solidFill>
                  <a:srgbClr val="FF0000"/>
                </a:solidFill>
              </a:rPr>
              <a:t>Примерные основные образовательные программы </a:t>
            </a:r>
            <a:r>
              <a:rPr lang="ru-RU" dirty="0" smtClean="0"/>
              <a:t>начального общего, основного общего и среднего общего уровней образования с учетом Концепции и предложений по модернизации содержания образования, технологий обучения и совершенствования преподавания учебного предмета «Обществознание»;</a:t>
            </a:r>
          </a:p>
          <a:p>
            <a:pPr lvl="0"/>
            <a:r>
              <a:rPr lang="ru-RU" dirty="0" smtClean="0"/>
              <a:t>внесение изменений в приказ Министерства образования и науки РФ от 30 марта 2016 г. № 336 «Об утверждении перечня средств обучения и воспитания, необходимых для реализации образовательных программ начального общего, основного общего и среднего общего образования, соответствующих современным условиям обучения, необходимого при оснащении общеобразовательных организаций в целях реализации мероприятий по содействию созданию в субъектах Российской Федерации (исходя из прогнозируемой потребности) </a:t>
            </a:r>
            <a:r>
              <a:rPr lang="ru-RU" dirty="0" smtClean="0">
                <a:solidFill>
                  <a:srgbClr val="FF0000"/>
                </a:solidFill>
              </a:rPr>
              <a:t>новых мест в общеобразовательных организациях, критериев его формирования и требований к функциональному оснащению, а также норматива стоимости оснащения одного места обучающегося </a:t>
            </a:r>
            <a:r>
              <a:rPr lang="ru-RU" dirty="0" smtClean="0"/>
              <a:t>указанными средствами обучения и воспитания» в целях полномасштабного и эффективного реализации Концепции;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12308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развитие системы единого  государственного экзамена </a:t>
            </a:r>
            <a:r>
              <a:rPr lang="ru-RU" dirty="0" smtClean="0">
                <a:solidFill>
                  <a:srgbClr val="FF0000"/>
                </a:solidFill>
              </a:rPr>
              <a:t>(ЕГЭ), </a:t>
            </a:r>
            <a:r>
              <a:rPr lang="ru-RU" dirty="0" smtClean="0"/>
              <a:t>необходимого для учащихся, поступающих в соответствующие вузы или в педагогические вузы по направлению «Педагогическое образование» на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и </a:t>
            </a:r>
            <a:r>
              <a:rPr lang="ru-RU" dirty="0" err="1" smtClean="0"/>
              <a:t>специалитета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создание </a:t>
            </a:r>
            <a:r>
              <a:rPr lang="ru-RU" dirty="0" smtClean="0">
                <a:solidFill>
                  <a:srgbClr val="FF0000"/>
                </a:solidFill>
              </a:rPr>
              <a:t>структурных подразделений работающих с ассоциациями преподавателей, </a:t>
            </a:r>
            <a:r>
              <a:rPr lang="ru-RU" dirty="0" smtClean="0"/>
              <a:t>содействие развитию ассоциаций учителей обществознания с  целью консолидации профессионального сообщества;</a:t>
            </a:r>
          </a:p>
          <a:p>
            <a:pPr lvl="0"/>
            <a:r>
              <a:rPr lang="ru-RU" dirty="0" smtClean="0"/>
              <a:t>обеспечение </a:t>
            </a:r>
            <a:r>
              <a:rPr lang="ru-RU" dirty="0" smtClean="0">
                <a:solidFill>
                  <a:srgbClr val="FF0000"/>
                </a:solidFill>
              </a:rPr>
              <a:t>непрерывности преподавания </a:t>
            </a:r>
            <a:r>
              <a:rPr lang="ru-RU" dirty="0" smtClean="0"/>
              <a:t>обществознания в образовательных организациях;</a:t>
            </a:r>
          </a:p>
          <a:p>
            <a:pPr lvl="0"/>
            <a:r>
              <a:rPr lang="ru-RU" dirty="0" smtClean="0"/>
              <a:t>разработка </a:t>
            </a:r>
            <a:r>
              <a:rPr lang="ru-RU" dirty="0" smtClean="0">
                <a:solidFill>
                  <a:srgbClr val="FF0000"/>
                </a:solidFill>
              </a:rPr>
              <a:t>региональных программ развития образования </a:t>
            </a:r>
            <a:r>
              <a:rPr lang="ru-RU" dirty="0" smtClean="0"/>
              <a:t>(либо внести изменения в региональную программу развития образования);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увеличение времени на изучение </a:t>
            </a:r>
            <a:r>
              <a:rPr lang="ru-RU" dirty="0" smtClean="0"/>
              <a:t>обществознания  в учебных планах образовательных организаций, реализующих основные образовательные программы основного общего и среднего общего образования;</a:t>
            </a:r>
          </a:p>
          <a:p>
            <a:pPr lvl="0"/>
            <a:r>
              <a:rPr lang="ru-RU" dirty="0" smtClean="0"/>
              <a:t>содействие развитию </a:t>
            </a:r>
            <a:r>
              <a:rPr lang="ru-RU" dirty="0" smtClean="0">
                <a:solidFill>
                  <a:srgbClr val="FF0000"/>
                </a:solidFill>
              </a:rPr>
              <a:t>дополнительного образования </a:t>
            </a:r>
            <a:r>
              <a:rPr lang="ru-RU" dirty="0" smtClean="0"/>
              <a:t>детей в области обществознания.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8198-9114-4FB0-9D23-06A30A0AC4A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531</TotalTime>
  <Words>4187</Words>
  <Application>Microsoft Office PowerPoint</Application>
  <PresentationFormat>Экран (4:3)</PresentationFormat>
  <Paragraphs>268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Изящная</vt:lpstr>
      <vt:lpstr>  </vt:lpstr>
      <vt:lpstr>Что такое «Концепция» применительно к образовательной отрасли? 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направления реализации Концепции модернизации содержания и технологий преподавания учебного предмета «Обществознание»:</vt:lpstr>
      <vt:lpstr>Презентация PowerPoint</vt:lpstr>
      <vt:lpstr>Презентация PowerPoint</vt:lpstr>
      <vt:lpstr>Концептуальное описание </vt:lpstr>
      <vt:lpstr>Цель  Концепции </vt:lpstr>
      <vt:lpstr>Главной целью преподавания и изучения обществознания в образовательной организации </vt:lpstr>
      <vt:lpstr>Необходимо создание:  </vt:lpstr>
      <vt:lpstr>Усиление взаимосвязей преподавания и изучения обществознания с реализацией программ воспитания и социализации обучающихся, социальной активностью обучающихся, возможностями социальной среды</vt:lpstr>
      <vt:lpstr>Требования ФГОС к результатам обучения (личностным, предметным, метапредметным) по основным образовательным программам</vt:lpstr>
      <vt:lpstr>Личностные результаты</vt:lpstr>
      <vt:lpstr>Презентация PowerPoint</vt:lpstr>
      <vt:lpstr>Презентация PowerPoint</vt:lpstr>
      <vt:lpstr>Предметные результаты</vt:lpstr>
      <vt:lpstr>Презентация PowerPoint</vt:lpstr>
      <vt:lpstr>Требования к кадровым условиям реализации основных образовательных программ в соответствии с ФГОС</vt:lpstr>
      <vt:lpstr>Специализированные образовательные программы подготовки и повышения квалификации учителей обществознания</vt:lpstr>
      <vt:lpstr>Описание наиболее эффективных подходов к преподаванию учебного предмета «Обществознание», факторов, способствующих повышению качества преподавания учебного предмета «Обществознание», рекомендации по их использованию с учетом региональной специфики</vt:lpstr>
      <vt:lpstr>Изменения в содержании предмета</vt:lpstr>
      <vt:lpstr>7-й класс </vt:lpstr>
      <vt:lpstr>8-й класс </vt:lpstr>
      <vt:lpstr>9-й класс </vt:lpstr>
      <vt:lpstr>Уровень среднего общего образования (10 - 11 классы) </vt:lpstr>
      <vt:lpstr>Преподавание и изучение обществознания на углубленном уровне</vt:lpstr>
      <vt:lpstr> обсуждение  http://www.predmetconcept.ru </vt:lpstr>
      <vt:lpstr>Дорожная карта </vt:lpstr>
      <vt:lpstr>Презентация PowerPoint</vt:lpstr>
      <vt:lpstr>Презентация PowerPoint</vt:lpstr>
      <vt:lpstr>задачи:  </vt:lpstr>
      <vt:lpstr>Дорожная карта включает в себя:</vt:lpstr>
      <vt:lpstr>Нормативно-правовое обеспечение реализации Концепции преподавания обществознания в Российской Федерации. </vt:lpstr>
      <vt:lpstr>Учебно-методическое и материально-техническое обеспечение реализации Концепции </vt:lpstr>
      <vt:lpstr>Должны быть созданы пакеты методических материалов по внедрению: </vt:lpstr>
      <vt:lpstr>Презентация PowerPoint</vt:lpstr>
      <vt:lpstr>Подготовка и повышение квалификации педагогических кадров, участвующих в реализации Концепции преподавания обществознания </vt:lpstr>
      <vt:lpstr>Перечень мероприятий, направленных на внедрение и апробацию Концепции. </vt:lpstr>
      <vt:lpstr>На регионально-муниципальном уровне </vt:lpstr>
      <vt:lpstr>на школьном (институциональном) уровне </vt:lpstr>
      <vt:lpstr>Оценка качества реализации Концепции </vt:lpstr>
      <vt:lpstr>Что сделано в крае ?</vt:lpstr>
      <vt:lpstr>Презентация PowerPoint</vt:lpstr>
      <vt:lpstr>Презентация PowerPoint</vt:lpstr>
      <vt:lpstr>Курс  ПК АПК РО </vt:lpstr>
      <vt:lpstr>Курсы повышения квалификации</vt:lpstr>
      <vt:lpstr>Дистанционные </vt:lpstr>
      <vt:lpstr>Главная задача – Разработка «Дорожной карты» внедрения научно-обоснованной Концепции преподавания обществознание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концепции модернизации содержания и технологий преподавания учебного предмета «Обществознание»</dc:title>
  <dc:creator>КраЛюТе</dc:creator>
  <cp:lastModifiedBy>RTF</cp:lastModifiedBy>
  <cp:revision>131</cp:revision>
  <dcterms:created xsi:type="dcterms:W3CDTF">2016-09-22T12:55:59Z</dcterms:created>
  <dcterms:modified xsi:type="dcterms:W3CDTF">2017-09-04T07:11:23Z</dcterms:modified>
</cp:coreProperties>
</file>