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профстандарт</a:t>
            </a:r>
            <a:r>
              <a:rPr lang="ru-RU" dirty="0"/>
              <a:t> педагога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РМО учителей информатики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261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Цель применения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268760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Определять </a:t>
            </a:r>
            <a:r>
              <a:rPr lang="ru-RU" dirty="0">
                <a:latin typeface="Comic Sans MS" panose="030F0702030302020204" pitchFamily="66" charset="0"/>
              </a:rPr>
              <a:t>необходимую квалификацию педагога, которая влияет на результаты обучения, воспитания и развития ребенка.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Обеспечить </a:t>
            </a:r>
            <a:r>
              <a:rPr lang="ru-RU" dirty="0">
                <a:latin typeface="Comic Sans MS" panose="030F0702030302020204" pitchFamily="66" charset="0"/>
              </a:rPr>
              <a:t>необходимую подготовку педагога для получения высоких результатов его труда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Обеспечить </a:t>
            </a:r>
            <a:r>
              <a:rPr lang="ru-RU" dirty="0">
                <a:latin typeface="Comic Sans MS" panose="030F0702030302020204" pitchFamily="66" charset="0"/>
              </a:rPr>
              <a:t>необходимую осведомленность педагога о предъявляемых к нему требованиях.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Содействовать </a:t>
            </a:r>
            <a:r>
              <a:rPr lang="ru-RU" dirty="0">
                <a:latin typeface="Comic Sans MS" panose="030F0702030302020204" pitchFamily="66" charset="0"/>
              </a:rPr>
              <a:t>вовлечению педагогов в решение задачи повышения качества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4706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0590"/>
            <a:ext cx="9144000" cy="806121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Термины и определения применительно к педагогу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836712"/>
            <a:ext cx="88924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anose="030F0702030302020204" pitchFamily="66" charset="0"/>
              </a:rPr>
              <a:t>3.1 Квалификация педагога – отражает уровень профессиональной подготовки учителя и его готовность к труду в сфере образования. Квалификация учителя складывается из его профессиональных компетенций.           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 3.2 Профессиональная компетенция – способность успешно действовать на основе практического опыта, умения и знаний при решении профессиональных задач.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3.3  Профессиональный стандарт педагога: документ, включающий перечень профессиональных и личностных требований к учителю, действующий на всей территории Российской Федерации.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3.4 Региональное дополнение к профессиональному стандарту: документ, включающий дополнительные требования к квалификации педагога, позволяющие ему выполнять свои обязанности в реальном социокультурном контексте.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3.5 Внутренний стандарт образовательной организации: документ, определяющий квалификационные требования к педагогу, соответствующий реализуемым в данной организации образовательным программам.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3.6 Ключевые области стандарта педагога: разделы стандарта, соответствующие структуре профессиональной деятельности педагога: обучение, воспитание и развитие ребенка. 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3.7 Профессиональная ИКТ-компетентность: квалифицированное использование общераспространенных в данной профессиональной области в развитых странах средств ИКТ при решении профессиональных задач там, где это необходимо.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3.8 Аудит: систематический, независимый и документируемый процесс получения свидетельств аудита и их объективного оценивания в целях установления степени выполнения требований. 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3.9 Внутренний аудит: аудит, осуществляемый самой организацией или другой организацией от ее имени для внутренних целей. Например, внутренний аудит может быть проведен для подтверждения результативности системы менеджмента или оценки квалификации работников, а также оценки соответствия предъявляемым к ним профессиональным требованиям.  </a:t>
            </a:r>
          </a:p>
          <a:p>
            <a:r>
              <a:rPr lang="ru-RU" sz="1400" dirty="0" smtClean="0">
                <a:latin typeface="Comic Sans MS" panose="030F0702030302020204" pitchFamily="66" charset="0"/>
              </a:rPr>
              <a:t>3.10 Внешний аудит: аудит, проводимый независимой от образовательной организации стороной. Внешний аудит может быть осуществлен надзорными органами или организациями, представляющими интересы потребителей. </a:t>
            </a:r>
            <a:endParaRPr lang="ru-RU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8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Содержание профессионального стандарта педагога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4966" y="1196752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Педагог </a:t>
            </a:r>
            <a:r>
              <a:rPr lang="ru-RU" dirty="0">
                <a:latin typeface="Comic Sans MS" panose="030F0702030302020204" pitchFamily="66" charset="0"/>
              </a:rPr>
              <a:t>должен: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1.Иметь </a:t>
            </a:r>
            <a:r>
              <a:rPr lang="ru-RU" dirty="0">
                <a:latin typeface="Comic Sans MS" panose="030F0702030302020204" pitchFamily="66" charset="0"/>
              </a:rPr>
              <a:t>высшее образование. Педагогам, имеющим среднее специальное образование и работающим в настоящее время в дошкольных организациях и начальной школе, должны быть созданы условия для его получения без отрыва от своей профессиональной деятельности. 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</a:t>
            </a:r>
            <a:r>
              <a:rPr lang="ru-RU" dirty="0">
                <a:latin typeface="Comic Sans MS" panose="030F0702030302020204" pitchFamily="66" charset="0"/>
              </a:rPr>
              <a:t>. Демонстрировать знание предмета и программы обучения. 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3</a:t>
            </a:r>
            <a:r>
              <a:rPr lang="ru-RU" dirty="0">
                <a:latin typeface="Comic Sans MS" panose="030F0702030302020204" pitchFamily="66" charset="0"/>
              </a:rPr>
              <a:t>. Уметь планировать, проводить уроки, анализировать их эффективность (самоанализ урока). 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4</a:t>
            </a:r>
            <a:r>
              <a:rPr lang="ru-RU" dirty="0">
                <a:latin typeface="Comic Sans MS" panose="030F0702030302020204" pitchFamily="66" charset="0"/>
              </a:rPr>
              <a:t>. Владеть формами и методами обучения, выходящими за рамки уроков: лабораторные эксперименты, полевая практика и т.п.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5</a:t>
            </a:r>
            <a:r>
              <a:rPr lang="ru-RU" dirty="0">
                <a:latin typeface="Comic Sans MS" panose="030F0702030302020204" pitchFamily="66" charset="0"/>
              </a:rPr>
              <a:t>. Использовать специальные подходы к обучению, для того чтобы включить в образовательный процесс всех учеников: со специальными потребностями в образовании; одаренных учеников; учеников, для которых </a:t>
            </a:r>
            <a:r>
              <a:rPr lang="ru-RU" dirty="0" smtClean="0">
                <a:latin typeface="Comic Sans MS" panose="030F0702030302020204" pitchFamily="66" charset="0"/>
              </a:rPr>
              <a:t> русский </a:t>
            </a:r>
            <a:r>
              <a:rPr lang="ru-RU" dirty="0">
                <a:latin typeface="Comic Sans MS" panose="030F0702030302020204" pitchFamily="66" charset="0"/>
              </a:rPr>
              <a:t>язык не является родным; учеников с ограниченными возможностями и т.д.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6</a:t>
            </a:r>
            <a:r>
              <a:rPr lang="ru-RU" dirty="0">
                <a:latin typeface="Comic Sans MS" panose="030F0702030302020204" pitchFamily="66" charset="0"/>
              </a:rPr>
              <a:t>. Уметь объективно оценивать знания учеников, используя разные формы и методы контроля. 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7</a:t>
            </a:r>
            <a:r>
              <a:rPr lang="ru-RU" dirty="0">
                <a:latin typeface="Comic Sans MS" panose="030F0702030302020204" pitchFamily="66" charset="0"/>
              </a:rPr>
              <a:t>. Владеть ИКТ-компетенциями (подробные разъяснения в отношении </a:t>
            </a:r>
            <a:r>
              <a:rPr lang="ru-RU" dirty="0" smtClean="0">
                <a:latin typeface="Comic Sans MS" panose="030F0702030302020204" pitchFamily="66" charset="0"/>
              </a:rPr>
              <a:t>ИКТ-компетенций). 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2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6284" y="147"/>
            <a:ext cx="7520940" cy="54864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Педагог </a:t>
            </a:r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должен: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76672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1.Владеть 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формами и методами воспитательной работы, используя их как на уроке, так и во внеклассной деятельности.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Владеть методами организации экскурсий, походов и </a:t>
            </a:r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экспедиций.</a:t>
            </a: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Владеть методами музейной педагогики, используя их для расширения кругозора учащихся.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4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Эффективно регулировать поведение учащихся для обеспечения безопасной образовательной среды.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Эффективно управлять классами, с целью вовлечения учеников в процесс обучения и воспитания, мотивируя их учебно-познавательную деятельность. Ставить воспитательные цели, способствующие развитию учеников, независимо от их происхождения, способностей и характера, постоянно искать педагогические пути их достижения.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6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Устанавливать четкие правила поведения в классе в соответствии со школьным уставом и правилами поведения в образовательной организации.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7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Оказывать всестороннюю помощь и поддержку в организации ученических органов самоуправления.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8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Уметь общаться с детьми, признавая их достоинство, понимая и принимая их. </a:t>
            </a: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9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Уметь находить (обнаруживать) ценностный аспект учебного знания и информации и обеспечивать его понимание и переживание учащимися.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10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Уметь проектировать и создавать ситуации и события, развивающие эмоционально-ценностную сферу ребенка (культуру переживаний и ценностные ориентации ребенка).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11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Уметь обнаруживать и реализовывать (воплощать) воспитательные возможности различных видов деятельности ребенка (учебной, игровой, трудовой, спортивной, художественной и т.д.).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12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Уметь строить воспитательную деятельность с учетом культурных различий детей, половозрастных и индивидуальных особенностей. </a:t>
            </a:r>
            <a:r>
              <a:rPr lang="en-US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( 13-15 </a:t>
            </a:r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умения</a:t>
            </a:r>
            <a:r>
              <a:rPr lang="en-US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)</a:t>
            </a:r>
          </a:p>
          <a:p>
            <a:pPr marL="342900" indent="-342900">
              <a:buAutoNum type="arabicPeriod" startAt="16"/>
            </a:pPr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Уметь 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анализировать реальное состояние дел в классе, поддерживать в детском коллективе деловую дружелюбную атмосферу. 17. Уметь защищать достоинство и интересы учащихся, помогать детям, оказавшимся в конфликтной ситуации и/или неблагоприятных условиях. </a:t>
            </a:r>
            <a:endParaRPr lang="ru-RU" sz="1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16"/>
            </a:pPr>
            <a:r>
              <a:rPr lang="ru-RU" sz="1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Поддерживать </a:t>
            </a:r>
            <a:r>
              <a:rPr lang="ru-RU" sz="1400" dirty="0">
                <a:latin typeface="Comic Sans MS" panose="030F0702030302020204" pitchFamily="66" charset="0"/>
                <a:cs typeface="Times New Roman" panose="02020603050405020304" pitchFamily="18" charset="0"/>
              </a:rPr>
              <a:t>уклад, атмосферу и традиции жизни школы, внося в них свой положительный </a:t>
            </a:r>
            <a:r>
              <a:rPr lang="ru-RU" sz="1400" dirty="0">
                <a:latin typeface="Comic Sans MS" panose="030F0702030302020204" pitchFamily="66" charset="0"/>
              </a:rPr>
              <a:t>вклад. </a:t>
            </a:r>
          </a:p>
        </p:txBody>
      </p:sp>
    </p:spTree>
    <p:extLst>
      <p:ext uri="{BB962C8B-B14F-4D97-AF65-F5344CB8AC3E}">
        <p14:creationId xmlns:p14="http://schemas.microsoft.com/office/powerpoint/2010/main" val="4189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548640"/>
          </a:xfrm>
        </p:spPr>
        <p:txBody>
          <a:bodyPr/>
          <a:lstStyle/>
          <a:p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развитие </a:t>
            </a: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(Личностные качества и профессиональные компетенции, необходимые педагогу для осуществления развивающей деятельности)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4985" y="119675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Готовность принять разных </a:t>
            </a:r>
            <a:r>
              <a:rPr lang="ru-RU" sz="1600" dirty="0" err="1" smtClean="0">
                <a:latin typeface="Comic Sans MS" panose="030F0702030302020204" pitchFamily="66" charset="0"/>
              </a:rPr>
              <a:t>детей.Способность</a:t>
            </a:r>
            <a:r>
              <a:rPr lang="ru-RU" sz="1600" dirty="0" smtClean="0">
                <a:latin typeface="Comic Sans MS" panose="030F0702030302020204" pitchFamily="66" charset="0"/>
              </a:rPr>
              <a:t> оказать адресную помощь ребенку своими </a:t>
            </a:r>
            <a:r>
              <a:rPr lang="ru-RU" sz="1600" dirty="0" err="1" smtClean="0">
                <a:latin typeface="Comic Sans MS" panose="030F0702030302020204" pitchFamily="66" charset="0"/>
              </a:rPr>
              <a:t>пед.приемами</a:t>
            </a:r>
            <a:r>
              <a:rPr lang="ru-RU" sz="1600" dirty="0" smtClean="0">
                <a:latin typeface="Comic Sans MS" panose="030F0702030302020204" pitchFamily="66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Готовность к взаимодействию с другими специалистами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Умение читать документацию спец. (психологов, дефектологов, логопедов и т.д.).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Умение составлять </a:t>
            </a:r>
            <a:r>
              <a:rPr lang="ru-RU" sz="1600" dirty="0">
                <a:latin typeface="Comic Sans MS" panose="030F0702030302020204" pitchFamily="66" charset="0"/>
              </a:rPr>
              <a:t>совместно </a:t>
            </a:r>
            <a:r>
              <a:rPr lang="ru-RU" sz="1600" dirty="0" smtClean="0">
                <a:latin typeface="Comic Sans MS" panose="030F0702030302020204" pitchFamily="66" charset="0"/>
              </a:rPr>
              <a:t>программу индивидуального </a:t>
            </a:r>
            <a:r>
              <a:rPr lang="ru-RU" sz="1600" dirty="0">
                <a:latin typeface="Comic Sans MS" panose="030F0702030302020204" pitchFamily="66" charset="0"/>
              </a:rPr>
              <a:t>развития </a:t>
            </a:r>
            <a:r>
              <a:rPr lang="ru-RU" sz="1600" dirty="0" smtClean="0">
                <a:latin typeface="Comic Sans MS" panose="030F0702030302020204" pitchFamily="66" charset="0"/>
              </a:rPr>
              <a:t>ребенка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 Владение специальными </a:t>
            </a:r>
            <a:r>
              <a:rPr lang="ru-RU" sz="1600" dirty="0" err="1" smtClean="0">
                <a:latin typeface="Comic Sans MS" panose="030F0702030302020204" pitchFamily="66" charset="0"/>
              </a:rPr>
              <a:t>методиками.Умение</a:t>
            </a:r>
            <a:r>
              <a:rPr lang="ru-RU" sz="1600" dirty="0" smtClean="0">
                <a:latin typeface="Comic Sans MS" panose="030F0702030302020204" pitchFamily="66" charset="0"/>
              </a:rPr>
              <a:t> отслеживать динамику развития ребенка.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Умение защитить тех, кого в детском коллективе не принимают.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 Знание общих закономерностей развития личности.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 Умение использовать в практике своей работы психологические подходы: культурно-исторический, </a:t>
            </a:r>
            <a:r>
              <a:rPr lang="ru-RU" sz="1600" dirty="0" err="1" smtClean="0">
                <a:latin typeface="Comic Sans MS" panose="030F0702030302020204" pitchFamily="66" charset="0"/>
              </a:rPr>
              <a:t>деятельностный</a:t>
            </a:r>
            <a:r>
              <a:rPr lang="ru-RU" sz="1600" dirty="0" smtClean="0">
                <a:latin typeface="Comic Sans MS" panose="030F0702030302020204" pitchFamily="66" charset="0"/>
              </a:rPr>
              <a:t> и развивающий.  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 </a:t>
            </a:r>
            <a:r>
              <a:rPr lang="ru-RU" sz="1600" dirty="0">
                <a:latin typeface="Comic Sans MS" panose="030F0702030302020204" pitchFamily="66" charset="0"/>
              </a:rPr>
              <a:t>Умение (совместно с психологом и другими специалистами) составить психолого-педагогическую характеристику (портрет) личности учащегося. </a:t>
            </a:r>
            <a:endParaRPr lang="ru-RU" sz="1600" dirty="0" smtClean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 </a:t>
            </a:r>
            <a:r>
              <a:rPr lang="ru-RU" sz="1600" dirty="0">
                <a:latin typeface="Comic Sans MS" panose="030F0702030302020204" pitchFamily="66" charset="0"/>
              </a:rPr>
              <a:t>Владение психолого-педагогическими технологиями (в том числе инклюзивными), необходимыми для работы с различными учащимися: одаренные дети, социально уязвимые дети, попавшие в трудные жизненные ситуации, дети-мигранты, дети-сироты, дети с особыми образовательными потребностями (</a:t>
            </a:r>
            <a:r>
              <a:rPr lang="ru-RU" sz="1600" dirty="0" err="1">
                <a:latin typeface="Comic Sans MS" panose="030F0702030302020204" pitchFamily="66" charset="0"/>
              </a:rPr>
              <a:t>аутисты</a:t>
            </a:r>
            <a:r>
              <a:rPr lang="ru-RU" sz="1600" dirty="0">
                <a:latin typeface="Comic Sans MS" panose="030F0702030302020204" pitchFamily="66" charset="0"/>
              </a:rPr>
              <a:t>, СДВГ и др.), дети с ОВЗ, дети с девиациями поведения, дети с зависимостью. </a:t>
            </a:r>
            <a:endParaRPr lang="ru-RU" sz="1600" dirty="0" smtClean="0">
              <a:latin typeface="Comic Sans MS" panose="030F0702030302020204" pitchFamily="66" charset="0"/>
            </a:endParaRPr>
          </a:p>
          <a:p>
            <a:pPr marL="342900" indent="-342900">
              <a:buAutoNum type="arabicPeriod"/>
            </a:pPr>
            <a:r>
              <a:rPr lang="ru-RU" sz="1600" dirty="0" smtClean="0">
                <a:latin typeface="Comic Sans MS" panose="030F0702030302020204" pitchFamily="66" charset="0"/>
              </a:rPr>
              <a:t> </a:t>
            </a:r>
            <a:r>
              <a:rPr lang="ru-RU" sz="1600" dirty="0">
                <a:latin typeface="Comic Sans MS" panose="030F0702030302020204" pitchFamily="66" charset="0"/>
              </a:rPr>
              <a:t>Знание основных закономерностей семейных отношений, позволяющих эффективно работать с родительской общественностью. </a:t>
            </a:r>
          </a:p>
        </p:txBody>
      </p:sp>
    </p:spTree>
    <p:extLst>
      <p:ext uri="{BB962C8B-B14F-4D97-AF65-F5344CB8AC3E}">
        <p14:creationId xmlns:p14="http://schemas.microsoft.com/office/powerpoint/2010/main" val="385361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Заключительные положения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817109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omic Sans MS" panose="030F0702030302020204" pitchFamily="66" charset="0"/>
              </a:rPr>
              <a:t>Введение </a:t>
            </a:r>
            <a:r>
              <a:rPr lang="ru-RU" dirty="0">
                <a:latin typeface="Comic Sans MS" panose="030F0702030302020204" pitchFamily="66" charset="0"/>
              </a:rPr>
              <a:t>профессионального стандарта педагога предоставляет регионам РФ и образовательным организациям дополнительные степени свободы, вместе с тем накладывая на них серьезную ответственность.  Региональные органы управления образованием совместно с профессиональным сообществом могут разработать дополнения к нему. В свою очередь, образовательные организации имеют возможность сформулировать свои внутренние стандарты, на основе которых нужно будет разработать и принять локальные нормативные акты, закрепляющие требования к квалификации педагогов, соответствующие задачам данной образовательной организации и специфике ее деятельности. </a:t>
            </a: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Профессиональный стандарт педагога, помимо прочего, – средство отбора педагогических кадров в образовательные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108698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Аттестация педагогических работников в 2017 году </a:t>
            </a:r>
            <a:r>
              <a:rPr lang="ru-RU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:</a:t>
            </a:r>
            <a:endParaRPr lang="ru-RU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556792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Во-первых, комиссия должна увидеть 100% подготовку участника аттестации, перед ней он должен раскрыть весь багаж знаний и навыков. Кроме того, часто требуется доказать педагогический профессионализм и находчивость. Именно эти критерии способны помочь комиссии определить квалификацию педагога и выставлять ему оценки. </a:t>
            </a:r>
            <a:endParaRPr lang="ru-RU" dirty="0" smtClean="0">
              <a:latin typeface="Comic Sans MS" panose="030F0702030302020204" pitchFamily="66" charset="0"/>
            </a:endParaRP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Во-вторых</a:t>
            </a:r>
            <a:r>
              <a:rPr lang="ru-RU" dirty="0">
                <a:latin typeface="Comic Sans MS" panose="030F0702030302020204" pitchFamily="66" charset="0"/>
              </a:rPr>
              <a:t>, успешное прохождение аттестации позволяет работнику сферы образования рассчитывать на более высокую зарплату. Это, довольно-таки, весомый стимул к профессиональному росту и новым свершениям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46275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Общие сведения</a:t>
            </a:r>
          </a:p>
        </p:txBody>
      </p:sp>
      <p:pic>
        <p:nvPicPr>
          <p:cNvPr id="1026" name="Picture 2" descr="C:\Users\кот\Pictures\ребус\attestatsiya-2-61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24744"/>
            <a:ext cx="58102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187710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Педагогическая аттестация бывает двух видов: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добровольная</a:t>
            </a:r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обязательная. 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705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725" y="332656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mic Sans MS" panose="030F0702030302020204" pitchFamily="66" charset="0"/>
              </a:rPr>
              <a:t>Обязательная аттестация в 2016-2017 году “захватит” всех педагогических работников, которые проходили ее 5 лет назад. От обязательной проверки освобождаются: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беременные</a:t>
            </a:r>
            <a:r>
              <a:rPr lang="ru-RU" dirty="0">
                <a:latin typeface="Comic Sans MS" panose="030F0702030302020204" pitchFamily="66" charset="0"/>
              </a:rPr>
              <a:t>;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преподаватели </a:t>
            </a:r>
            <a:r>
              <a:rPr lang="ru-RU" dirty="0">
                <a:latin typeface="Comic Sans MS" panose="030F0702030302020204" pitchFamily="66" charset="0"/>
              </a:rPr>
              <a:t>с квалификационной категорией;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работники</a:t>
            </a:r>
            <a:r>
              <a:rPr lang="ru-RU" dirty="0">
                <a:latin typeface="Comic Sans MS" panose="030F0702030302020204" pitchFamily="66" charset="0"/>
              </a:rPr>
              <a:t>, которые являются “новичками” в сфере образования, т.е. проработали всего 2 года;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лица</a:t>
            </a:r>
            <a:r>
              <a:rPr lang="ru-RU" dirty="0">
                <a:latin typeface="Comic Sans MS" panose="030F0702030302020204" pitchFamily="66" charset="0"/>
              </a:rPr>
              <a:t>, находящиеся в декретном отпуске на момент осуществления проверки знаний (аттестацию они пройдут через 2 года после возвращения на законное место работы);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педагог</a:t>
            </a:r>
            <a:r>
              <a:rPr lang="ru-RU" dirty="0">
                <a:latin typeface="Comic Sans MS" panose="030F0702030302020204" pitchFamily="66" charset="0"/>
              </a:rPr>
              <a:t>, отсутствующий на работе больше 4 месяцев по причине болезни (аттестацию необходимо будет пройти через год, после официального выхода на работу).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Но</a:t>
            </a:r>
            <a:r>
              <a:rPr lang="ru-RU" dirty="0">
                <a:latin typeface="Comic Sans MS" panose="030F0702030302020204" pitchFamily="66" charset="0"/>
              </a:rPr>
              <a:t>, если вышеуказанная категория граждан изъявила добровольное желание приступить к педагогической проверке, никто не может оспорить их решение и не допустить к аттестации. </a:t>
            </a:r>
          </a:p>
        </p:txBody>
      </p:sp>
    </p:spTree>
    <p:extLst>
      <p:ext uri="{BB962C8B-B14F-4D97-AF65-F5344CB8AC3E}">
        <p14:creationId xmlns:p14="http://schemas.microsoft.com/office/powerpoint/2010/main" val="687877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Перечень обязательных документов: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340768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Comic Sans MS" panose="030F0702030302020204" pitchFamily="66" charset="0"/>
              </a:rPr>
              <a:t>Заявление </a:t>
            </a:r>
            <a:r>
              <a:rPr lang="ru-RU" dirty="0">
                <a:latin typeface="Comic Sans MS" panose="030F0702030302020204" pitchFamily="66" charset="0"/>
              </a:rPr>
              <a:t>с личной подписью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Comic Sans MS" panose="030F0702030302020204" pitchFamily="66" charset="0"/>
              </a:rPr>
              <a:t>Копия </a:t>
            </a:r>
            <a:r>
              <a:rPr lang="ru-RU" dirty="0">
                <a:latin typeface="Comic Sans MS" panose="030F0702030302020204" pitchFamily="66" charset="0"/>
              </a:rPr>
              <a:t>результата с прошлой аттестации (если имеется)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Comic Sans MS" panose="030F0702030302020204" pitchFamily="66" charset="0"/>
              </a:rPr>
              <a:t>Копии </a:t>
            </a:r>
            <a:r>
              <a:rPr lang="ru-RU" dirty="0">
                <a:latin typeface="Comic Sans MS" panose="030F0702030302020204" pitchFamily="66" charset="0"/>
              </a:rPr>
              <a:t>дипломов о высшем или среднем профессиональном педагогическом образовании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Comic Sans MS" panose="030F0702030302020204" pitchFamily="66" charset="0"/>
              </a:rPr>
              <a:t>Копия</a:t>
            </a:r>
            <a:r>
              <a:rPr lang="ru-RU" dirty="0">
                <a:latin typeface="Comic Sans MS" panose="030F0702030302020204" pitchFamily="66" charset="0"/>
              </a:rPr>
              <a:t>, подтверждающая наличие высшей или первой категории аттестации (если такое было ранее получено)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Comic Sans MS" panose="030F0702030302020204" pitchFamily="66" charset="0"/>
              </a:rPr>
              <a:t>Копия </a:t>
            </a:r>
            <a:r>
              <a:rPr lang="ru-RU" dirty="0">
                <a:latin typeface="Comic Sans MS" panose="030F0702030302020204" pitchFamily="66" charset="0"/>
              </a:rPr>
              <a:t>документов о смене фамилии, если она была изменена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Comic Sans MS" panose="030F0702030302020204" pitchFamily="66" charset="0"/>
              </a:rPr>
              <a:t>Специально </a:t>
            </a:r>
            <a:r>
              <a:rPr lang="ru-RU" dirty="0">
                <a:latin typeface="Comic Sans MS" panose="030F0702030302020204" pitchFamily="66" charset="0"/>
              </a:rPr>
              <a:t>составленное сопроводительное письмо или развернутая характеристика с места работы, которая может подтвердить уровень компетенции и профессиональной деятельности. </a:t>
            </a:r>
            <a:endParaRPr lang="ru-RU" dirty="0" smtClean="0">
              <a:latin typeface="Comic Sans MS" panose="030F0702030302020204" pitchFamily="66" charset="0"/>
            </a:endParaRP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Через </a:t>
            </a:r>
            <a:r>
              <a:rPr lang="ru-RU" dirty="0">
                <a:latin typeface="Comic Sans MS" panose="030F0702030302020204" pitchFamily="66" charset="0"/>
              </a:rPr>
              <a:t>месяц после подачи документов, заявителю на домашний адрес придет письмо с подробным описанием места и времени проведения аттестации. </a:t>
            </a:r>
          </a:p>
        </p:txBody>
      </p:sp>
    </p:spTree>
    <p:extLst>
      <p:ext uri="{BB962C8B-B14F-4D97-AF65-F5344CB8AC3E}">
        <p14:creationId xmlns:p14="http://schemas.microsoft.com/office/powerpoint/2010/main" val="269195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Профессиональный стандарт педагога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Comic Sans MS" panose="030F0702030302020204" pitchFamily="66" charset="0"/>
              </a:rPr>
              <a:t>Педагог – ключевая фигура реформирования образования</a:t>
            </a:r>
            <a:r>
              <a:rPr lang="ru-RU" sz="28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 </a:t>
            </a:r>
            <a:r>
              <a:rPr lang="ru-RU" sz="2800" dirty="0">
                <a:latin typeface="Comic Sans MS" panose="030F0702030302020204" pitchFamily="66" charset="0"/>
              </a:rPr>
              <a:t>«В деле обучения и воспитания, во всем школьном деле ничего нельзя улучшить, минуя голову учителя» (К.Д. Ушинский). </a:t>
            </a:r>
          </a:p>
        </p:txBody>
      </p:sp>
    </p:spTree>
    <p:extLst>
      <p:ext uri="{BB962C8B-B14F-4D97-AF65-F5344CB8AC3E}">
        <p14:creationId xmlns:p14="http://schemas.microsoft.com/office/powerpoint/2010/main" val="70498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0281" y="404664"/>
            <a:ext cx="8352928" cy="4201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Comic Sans MS" panose="030F0702030302020204" pitchFamily="66" charset="0"/>
              </a:rPr>
              <a:t>Федеральный закон № 273-ФЗ от 29.12.2012 «Об образовании в Российской Федерации» (далее – ФЗ) относит дошкольное образование к одному из уровней общего. Кроме того, в ФЗ, наряду с такой функцией, как уход и присмотр за ребенком, за дошкольными организациями </a:t>
            </a:r>
            <a:r>
              <a:rPr lang="ru-RU" dirty="0" smtClean="0">
                <a:latin typeface="Comic Sans MS" panose="030F0702030302020204" pitchFamily="66" charset="0"/>
              </a:rPr>
              <a:t>закрепляется  обязанность </a:t>
            </a:r>
            <a:r>
              <a:rPr lang="ru-RU" dirty="0">
                <a:latin typeface="Comic Sans MS" panose="030F0702030302020204" pitchFamily="66" charset="0"/>
              </a:rPr>
              <a:t>осуществлять образовательную деятельность, выделяемую в отдельную услугу. В соответствии с законом, сегодня любая школа вправе реализовывать программы дошкольного образования. Отсюда возникает необходимость </a:t>
            </a:r>
            <a:r>
              <a:rPr lang="ru-RU" dirty="0">
                <a:solidFill>
                  <a:srgbClr val="FF0000"/>
                </a:solidFill>
                <a:latin typeface="Comic Sans MS" panose="030F0702030302020204" pitchFamily="66" charset="0"/>
              </a:rPr>
              <a:t>единого подхода к профессиональным компетенциям педагога дошкольного образования и учителя.</a:t>
            </a:r>
          </a:p>
        </p:txBody>
      </p:sp>
    </p:spTree>
    <p:extLst>
      <p:ext uri="{BB962C8B-B14F-4D97-AF65-F5344CB8AC3E}">
        <p14:creationId xmlns:p14="http://schemas.microsoft.com/office/powerpoint/2010/main" val="13866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06489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Comic Sans MS" panose="030F0702030302020204" pitchFamily="66" charset="0"/>
              </a:rPr>
              <a:t>Меняется мир, изменяются дети, что, в свою очередь, выдвигает новые требования к квалификации педагога. </a:t>
            </a: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Но от педагога нельзя требовать то, чему его никто никогда не учил.</a:t>
            </a:r>
            <a:r>
              <a:rPr lang="ru-RU" dirty="0">
                <a:latin typeface="Comic Sans MS" panose="030F0702030302020204" pitchFamily="66" charset="0"/>
              </a:rPr>
              <a:t> Следовательно, введение нового профессионального стандарта педагога должно неизбежно повлечь за собой </a:t>
            </a:r>
            <a:r>
              <a:rPr lang="ru-RU" i="1" u="sng" dirty="0">
                <a:solidFill>
                  <a:srgbClr val="00B050"/>
                </a:solidFill>
                <a:latin typeface="Comic Sans MS" panose="030F0702030302020204" pitchFamily="66" charset="0"/>
              </a:rPr>
              <a:t>изменение стандартов его подготовки и переподготовки в высшей школе и в центрах повышения квалификации. </a:t>
            </a:r>
          </a:p>
        </p:txBody>
      </p:sp>
    </p:spTree>
    <p:extLst>
      <p:ext uri="{BB962C8B-B14F-4D97-AF65-F5344CB8AC3E}">
        <p14:creationId xmlns:p14="http://schemas.microsoft.com/office/powerpoint/2010/main" val="429198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516" y="1556792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Стандарт </a:t>
            </a:r>
            <a:r>
              <a:rPr lang="ru-RU" dirty="0">
                <a:latin typeface="Comic Sans MS" panose="030F0702030302020204" pitchFamily="66" charset="0"/>
              </a:rPr>
              <a:t>– инструмент реализации стратегии образования в меняющемся мире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Стандарт </a:t>
            </a:r>
            <a:r>
              <a:rPr lang="ru-RU" dirty="0">
                <a:latin typeface="Comic Sans MS" panose="030F0702030302020204" pitchFamily="66" charset="0"/>
              </a:rPr>
              <a:t>– инструмент повышения качества образования и выхода отечественного образования на международный уровень.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Стандарт </a:t>
            </a:r>
            <a:r>
              <a:rPr lang="ru-RU" dirty="0">
                <a:latin typeface="Comic Sans MS" panose="030F0702030302020204" pitchFamily="66" charset="0"/>
              </a:rPr>
              <a:t>– объективный измеритель квалификации педагога.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Стандарт </a:t>
            </a:r>
            <a:r>
              <a:rPr lang="ru-RU" dirty="0">
                <a:latin typeface="Comic Sans MS" panose="030F0702030302020204" pitchFamily="66" charset="0"/>
              </a:rPr>
              <a:t>– средство отбора педагогических кадров в учреждения образования.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Стандарт </a:t>
            </a:r>
            <a:r>
              <a:rPr lang="ru-RU" dirty="0">
                <a:latin typeface="Comic Sans MS" panose="030F0702030302020204" pitchFamily="66" charset="0"/>
              </a:rPr>
              <a:t>– основа для формирования трудового договора, фиксирующего отношения между работником и работодателем.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8516" y="154409"/>
            <a:ext cx="6655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2800" cap="all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Зачем нужен профессиональный стандарт педагога </a:t>
            </a:r>
          </a:p>
        </p:txBody>
      </p:sp>
    </p:spTree>
    <p:extLst>
      <p:ext uri="{BB962C8B-B14F-4D97-AF65-F5344CB8AC3E}">
        <p14:creationId xmlns:p14="http://schemas.microsoft.com/office/powerpoint/2010/main" val="391464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348880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Работа </a:t>
            </a:r>
            <a:r>
              <a:rPr lang="ru-RU" dirty="0">
                <a:latin typeface="Comic Sans MS" panose="030F0702030302020204" pitchFamily="66" charset="0"/>
              </a:rPr>
              <a:t>с одаренными учащимися.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Работа </a:t>
            </a:r>
            <a:r>
              <a:rPr lang="ru-RU" dirty="0">
                <a:latin typeface="Comic Sans MS" panose="030F0702030302020204" pitchFamily="66" charset="0"/>
              </a:rPr>
              <a:t>в условиях реализации программ инклюзивного образования. 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Преподавание </a:t>
            </a:r>
            <a:r>
              <a:rPr lang="ru-RU" dirty="0">
                <a:latin typeface="Comic Sans MS" panose="030F0702030302020204" pitchFamily="66" charset="0"/>
              </a:rPr>
              <a:t>русского языка учащимся, для которых он не является родным.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Работа </a:t>
            </a:r>
            <a:r>
              <a:rPr lang="ru-RU" dirty="0">
                <a:latin typeface="Comic Sans MS" panose="030F0702030302020204" pitchFamily="66" charset="0"/>
              </a:rPr>
              <a:t>с учащимися, имеющими проблемы в развитии. 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Работа </a:t>
            </a:r>
            <a:r>
              <a:rPr lang="ru-RU" dirty="0">
                <a:latin typeface="Comic Sans MS" panose="030F0702030302020204" pitchFamily="66" charset="0"/>
              </a:rPr>
              <a:t>с </a:t>
            </a:r>
            <a:r>
              <a:rPr lang="ru-RU" dirty="0" err="1">
                <a:latin typeface="Comic Sans MS" panose="030F0702030302020204" pitchFamily="66" charset="0"/>
              </a:rPr>
              <a:t>девиантными</a:t>
            </a:r>
            <a:r>
              <a:rPr lang="ru-RU" dirty="0">
                <a:latin typeface="Comic Sans MS" panose="030F0702030302020204" pitchFamily="66" charset="0"/>
              </a:rPr>
              <a:t>, зависимыми, социально запущенными и социально уязвимыми учащимися, имеющими серьезные отклонения в поведении.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0381"/>
            <a:ext cx="67927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2800" cap="all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Необходимость наполнения профессионального стандарта учителя новыми компетенциями :</a:t>
            </a:r>
          </a:p>
        </p:txBody>
      </p:sp>
    </p:spTree>
    <p:extLst>
      <p:ext uri="{BB962C8B-B14F-4D97-AF65-F5344CB8AC3E}">
        <p14:creationId xmlns:p14="http://schemas.microsoft.com/office/powerpoint/2010/main" val="237511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Соответствовать </a:t>
            </a:r>
            <a:r>
              <a:rPr lang="ru-RU" dirty="0">
                <a:latin typeface="Comic Sans MS" panose="030F0702030302020204" pitchFamily="66" charset="0"/>
              </a:rPr>
              <a:t>структуре профессиональной деятельности педагога.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Не </a:t>
            </a:r>
            <a:r>
              <a:rPr lang="ru-RU" dirty="0">
                <a:latin typeface="Comic Sans MS" panose="030F0702030302020204" pitchFamily="66" charset="0"/>
              </a:rPr>
              <a:t>превращаться в инструмент жесткой регламентации деятельности педагога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Избавить </a:t>
            </a:r>
            <a:r>
              <a:rPr lang="ru-RU" b="1" dirty="0">
                <a:solidFill>
                  <a:srgbClr val="FF0000"/>
                </a:solidFill>
                <a:latin typeface="Comic Sans MS" panose="030F0702030302020204" pitchFamily="66" charset="0"/>
              </a:rPr>
              <a:t>педагога от выполнения несвойственных функций, отвлекающих его от выполнения своих прямых обязанностей. </a:t>
            </a:r>
            <a:endParaRPr lang="ru-RU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Побуждать </a:t>
            </a:r>
            <a:r>
              <a:rPr lang="ru-RU" dirty="0">
                <a:latin typeface="Comic Sans MS" panose="030F0702030302020204" pitchFamily="66" charset="0"/>
              </a:rPr>
              <a:t>педагога к поиску нестандартных решений.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Соответствовать </a:t>
            </a:r>
            <a:r>
              <a:rPr lang="ru-RU" dirty="0">
                <a:latin typeface="Comic Sans MS" panose="030F0702030302020204" pitchFamily="66" charset="0"/>
              </a:rPr>
              <a:t>международным нормам и регламентам.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Соотноситься </a:t>
            </a:r>
            <a:r>
              <a:rPr lang="ru-RU" dirty="0">
                <a:latin typeface="Comic Sans MS" panose="030F0702030302020204" pitchFamily="66" charset="0"/>
              </a:rPr>
              <a:t>с требованиями профильных министерств и ведомств, от которых зависят исчисление трудового стажа, начисление пенсий и т.п.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01468" y="175697"/>
            <a:ext cx="41120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ru-RU" sz="2800" cap="all" dirty="0">
                <a:solidFill>
                  <a:srgbClr val="002060"/>
                </a:solidFill>
                <a:latin typeface="Comic Sans MS" panose="030F0702030302020204" pitchFamily="66" charset="0"/>
                <a:ea typeface="+mj-ea"/>
                <a:cs typeface="+mj-cs"/>
              </a:rPr>
              <a:t>Стандарт должен: </a:t>
            </a:r>
          </a:p>
        </p:txBody>
      </p:sp>
    </p:spTree>
    <p:extLst>
      <p:ext uri="{BB962C8B-B14F-4D97-AF65-F5344CB8AC3E}">
        <p14:creationId xmlns:p14="http://schemas.microsoft.com/office/powerpoint/2010/main" val="8488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79" y="30591"/>
            <a:ext cx="7520940" cy="54864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Характеристика стандарта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54868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Профессиональный </a:t>
            </a:r>
            <a:r>
              <a:rPr lang="ru-RU" dirty="0">
                <a:latin typeface="Comic Sans MS" panose="030F0702030302020204" pitchFamily="66" charset="0"/>
              </a:rPr>
              <a:t>стандарт педагога – рамочный документ, в котором определяются основные требования к его квалификации.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Общенациональная </a:t>
            </a:r>
            <a:r>
              <a:rPr lang="ru-RU" dirty="0">
                <a:latin typeface="Comic Sans MS" panose="030F0702030302020204" pitchFamily="66" charset="0"/>
              </a:rPr>
              <a:t>рамка стандарта может быть дополнена региональными </a:t>
            </a:r>
            <a:r>
              <a:rPr lang="ru-RU" dirty="0" smtClean="0">
                <a:latin typeface="Comic Sans MS" panose="030F0702030302020204" pitchFamily="66" charset="0"/>
              </a:rPr>
              <a:t>требованиями.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Профессиональный </a:t>
            </a:r>
            <a:r>
              <a:rPr lang="ru-RU" dirty="0">
                <a:latin typeface="Comic Sans MS" panose="030F0702030302020204" pitchFamily="66" charset="0"/>
              </a:rPr>
              <a:t>стандарт педагога может быть также дополнен внутренним стандартом образовательного учреждения </a:t>
            </a:r>
            <a:r>
              <a:rPr lang="ru-RU" dirty="0" smtClean="0">
                <a:latin typeface="Comic Sans MS" panose="030F0702030302020204" pitchFamily="66" charset="0"/>
              </a:rPr>
              <a:t>в </a:t>
            </a:r>
            <a:r>
              <a:rPr lang="ru-RU" dirty="0">
                <a:latin typeface="Comic Sans MS" panose="030F0702030302020204" pitchFamily="66" charset="0"/>
              </a:rPr>
              <a:t>соответствии со спецификой реализуемых в данном учреждении образовательных программ (школа для одаренных, инклюзивная школа и т.п.).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Учитывая </a:t>
            </a:r>
            <a:r>
              <a:rPr lang="ru-RU" dirty="0">
                <a:latin typeface="Comic Sans MS" panose="030F0702030302020204" pitchFamily="66" charset="0"/>
              </a:rPr>
              <a:t>особое место и роль в общем среднем образовании таких предметов, как математика и русский язык, обязательность их сдачи в форме ЕГЭ для всех без исключения выпускников школ, в приложениях к документу отдельно выделяются профессиональные стандарты педагога по этим специальностям.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Профессиональный </a:t>
            </a:r>
            <a:r>
              <a:rPr lang="ru-RU" dirty="0">
                <a:latin typeface="Comic Sans MS" panose="030F0702030302020204" pitchFamily="66" charset="0"/>
              </a:rPr>
              <a:t>стандарт педагога отражает структуру его профессиональной деятельности: обучение, воспитание и развитие ребенка.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Стандарт </a:t>
            </a:r>
            <a:r>
              <a:rPr lang="ru-RU" dirty="0">
                <a:latin typeface="Comic Sans MS" panose="030F0702030302020204" pitchFamily="66" charset="0"/>
              </a:rPr>
              <a:t>выдвигает требования к личностным качествам учителя, неотделимым от его профессиональных компетенций, таких как: </a:t>
            </a:r>
          </a:p>
          <a:p>
            <a:r>
              <a:rPr lang="ru-RU" dirty="0">
                <a:latin typeface="Comic Sans MS" panose="030F0702030302020204" pitchFamily="66" charset="0"/>
              </a:rPr>
              <a:t>  </a:t>
            </a:r>
            <a:r>
              <a:rPr lang="ru-RU" dirty="0" smtClean="0">
                <a:latin typeface="Comic Sans MS" panose="030F0702030302020204" pitchFamily="66" charset="0"/>
              </a:rPr>
              <a:t>   готовность </a:t>
            </a:r>
            <a:r>
              <a:rPr lang="ru-RU" dirty="0">
                <a:latin typeface="Comic Sans MS" panose="030F0702030302020204" pitchFamily="66" charset="0"/>
              </a:rPr>
              <a:t>учить всех без исключения детей</a:t>
            </a:r>
            <a:r>
              <a:rPr lang="ru-RU" dirty="0" smtClean="0">
                <a:latin typeface="Comic Sans MS" panose="030F0702030302020204" pitchFamily="66" charset="0"/>
              </a:rPr>
              <a:t>,</a:t>
            </a:r>
          </a:p>
          <a:p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     </a:t>
            </a:r>
            <a:r>
              <a:rPr lang="ru-RU" dirty="0">
                <a:latin typeface="Comic Sans MS" panose="030F0702030302020204" pitchFamily="66" charset="0"/>
              </a:rPr>
              <a:t>вне зависимости от их склонностей,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    способностей</a:t>
            </a:r>
            <a:r>
              <a:rPr lang="ru-RU" dirty="0">
                <a:latin typeface="Comic Sans MS" panose="030F0702030302020204" pitchFamily="66" charset="0"/>
              </a:rPr>
              <a:t>,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    особенностей </a:t>
            </a:r>
            <a:r>
              <a:rPr lang="ru-RU" dirty="0">
                <a:latin typeface="Comic Sans MS" panose="030F0702030302020204" pitchFamily="66" charset="0"/>
              </a:rPr>
              <a:t>развития, 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smtClean="0">
                <a:latin typeface="Comic Sans MS" panose="030F0702030302020204" pitchFamily="66" charset="0"/>
              </a:rPr>
              <a:t>    ограниченных </a:t>
            </a:r>
            <a:r>
              <a:rPr lang="ru-RU" dirty="0">
                <a:latin typeface="Comic Sans MS" panose="030F0702030302020204" pitchFamily="66" charset="0"/>
              </a:rPr>
              <a:t>возможностей. </a:t>
            </a:r>
          </a:p>
        </p:txBody>
      </p:sp>
    </p:spTree>
    <p:extLst>
      <p:ext uri="{BB962C8B-B14F-4D97-AF65-F5344CB8AC3E}">
        <p14:creationId xmlns:p14="http://schemas.microsoft.com/office/powerpoint/2010/main" val="109497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  <a:latin typeface="Comic Sans MS" panose="030F0702030302020204" pitchFamily="66" charset="0"/>
              </a:rPr>
              <a:t>Профессиональный стандарт педагога выполняет функции, призванные: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70080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Преодолеть </a:t>
            </a:r>
            <a:r>
              <a:rPr lang="ru-RU" dirty="0">
                <a:latin typeface="Comic Sans MS" panose="030F0702030302020204" pitchFamily="66" charset="0"/>
              </a:rPr>
              <a:t>технократический подход в оценке труда педагога.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Обеспечить </a:t>
            </a:r>
            <a:r>
              <a:rPr lang="ru-RU" dirty="0">
                <a:latin typeface="Comic Sans MS" panose="030F0702030302020204" pitchFamily="66" charset="0"/>
              </a:rPr>
              <a:t>координированный рост свободы и ответственности педагога за результаты своего труда. </a:t>
            </a:r>
            <a:endParaRPr lang="ru-RU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Comic Sans MS" panose="030F0702030302020204" pitchFamily="66" charset="0"/>
              </a:rPr>
              <a:t>Мотивировать </a:t>
            </a:r>
            <a:r>
              <a:rPr lang="ru-RU" dirty="0">
                <a:latin typeface="Comic Sans MS" panose="030F0702030302020204" pitchFamily="66" charset="0"/>
              </a:rPr>
              <a:t>педагога на постоянное повышение квалификации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2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61</TotalTime>
  <Words>1939</Words>
  <Application>Microsoft Office PowerPoint</Application>
  <PresentationFormat>Экран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Углы</vt:lpstr>
      <vt:lpstr>профстандарт педагога</vt:lpstr>
      <vt:lpstr>Профессиональный стандарт педагога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Характеристика стандарта </vt:lpstr>
      <vt:lpstr>Профессиональный стандарт педагога выполняет функции, призванные: </vt:lpstr>
      <vt:lpstr>Цель применения </vt:lpstr>
      <vt:lpstr>Термины и определения применительно к педагогу </vt:lpstr>
      <vt:lpstr>Содержание профессионального стандарта педагога </vt:lpstr>
      <vt:lpstr>Педагог должен:</vt:lpstr>
      <vt:lpstr>развитие (Личностные качества и профессиональные компетенции, необходимые педагогу для осуществления развивающей деятельности)  </vt:lpstr>
      <vt:lpstr>Заключительные положения </vt:lpstr>
      <vt:lpstr>Аттестация педагогических работников в 2017 году :</vt:lpstr>
      <vt:lpstr>Общие сведения</vt:lpstr>
      <vt:lpstr>Презентация PowerPoint</vt:lpstr>
      <vt:lpstr>Перечень обязательных документов: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профстандарт педагога</dc:title>
  <dc:creator>кот</dc:creator>
  <cp:lastModifiedBy>кот</cp:lastModifiedBy>
  <cp:revision>8</cp:revision>
  <dcterms:created xsi:type="dcterms:W3CDTF">2016-10-20T12:59:34Z</dcterms:created>
  <dcterms:modified xsi:type="dcterms:W3CDTF">2016-11-03T07:17:54Z</dcterms:modified>
</cp:coreProperties>
</file>