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303" r:id="rId4"/>
    <p:sldId id="304" r:id="rId5"/>
    <p:sldId id="311" r:id="rId6"/>
    <p:sldId id="305" r:id="rId7"/>
    <p:sldId id="306" r:id="rId8"/>
    <p:sldId id="308" r:id="rId9"/>
    <p:sldId id="309" r:id="rId10"/>
    <p:sldId id="310" r:id="rId11"/>
    <p:sldId id="302" r:id="rId12"/>
    <p:sldId id="275" r:id="rId13"/>
    <p:sldId id="274" r:id="rId14"/>
    <p:sldId id="273" r:id="rId15"/>
    <p:sldId id="272" r:id="rId16"/>
    <p:sldId id="312" r:id="rId17"/>
    <p:sldId id="271" r:id="rId18"/>
    <p:sldId id="270" r:id="rId19"/>
    <p:sldId id="313" r:id="rId20"/>
    <p:sldId id="314" r:id="rId21"/>
    <p:sldId id="269" r:id="rId22"/>
    <p:sldId id="268" r:id="rId23"/>
    <p:sldId id="267" r:id="rId24"/>
    <p:sldId id="288" r:id="rId25"/>
    <p:sldId id="266" r:id="rId26"/>
    <p:sldId id="315" r:id="rId27"/>
    <p:sldId id="265" r:id="rId28"/>
    <p:sldId id="298" r:id="rId29"/>
    <p:sldId id="297" r:id="rId30"/>
    <p:sldId id="296" r:id="rId31"/>
    <p:sldId id="295" r:id="rId32"/>
    <p:sldId id="289" r:id="rId33"/>
    <p:sldId id="301" r:id="rId34"/>
    <p:sldId id="290" r:id="rId35"/>
    <p:sldId id="291" r:id="rId36"/>
    <p:sldId id="292" r:id="rId37"/>
    <p:sldId id="293" r:id="rId38"/>
    <p:sldId id="264" r:id="rId39"/>
    <p:sldId id="299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660"/>
  </p:normalViewPr>
  <p:slideViewPr>
    <p:cSldViewPr>
      <p:cViewPr varScale="1">
        <p:scale>
          <a:sx n="78" d="100"/>
          <a:sy n="78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381895820417339E-2"/>
          <c:y val="7.6825305213557959E-2"/>
          <c:w val="0.91442968307375672"/>
          <c:h val="0.806614990246841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Лист1!$A$2:$A$22</c:f>
              <c:numCache>
                <c:formatCode>@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cat>
          <c:val>
            <c:numRef>
              <c:f>Лист1!$B$2:$B$22</c:f>
              <c:numCache>
                <c:formatCode>0.00%</c:formatCode>
                <c:ptCount val="21"/>
                <c:pt idx="0">
                  <c:v>5.6256529775777558E-4</c:v>
                </c:pt>
                <c:pt idx="1">
                  <c:v>1.0447641244072995E-3</c:v>
                </c:pt>
                <c:pt idx="2">
                  <c:v>1.6876958932733283E-3</c:v>
                </c:pt>
                <c:pt idx="3">
                  <c:v>3.214658844330147E-3</c:v>
                </c:pt>
                <c:pt idx="4">
                  <c:v>2.8128264887888766E-3</c:v>
                </c:pt>
                <c:pt idx="5">
                  <c:v>3.7772241420879322E-3</c:v>
                </c:pt>
                <c:pt idx="6">
                  <c:v>3.8575906131961793E-3</c:v>
                </c:pt>
                <c:pt idx="7">
                  <c:v>2.7485333119022817E-2</c:v>
                </c:pt>
                <c:pt idx="8">
                  <c:v>3.4396849634332545E-2</c:v>
                </c:pt>
                <c:pt idx="9">
                  <c:v>4.4201559109539497E-2</c:v>
                </c:pt>
                <c:pt idx="10">
                  <c:v>5.1113075624849333E-2</c:v>
                </c:pt>
                <c:pt idx="11">
                  <c:v>5.6819095073535358E-2</c:v>
                </c:pt>
                <c:pt idx="12">
                  <c:v>6.5016475126577308E-2</c:v>
                </c:pt>
                <c:pt idx="13">
                  <c:v>8.1330868761552849E-2</c:v>
                </c:pt>
                <c:pt idx="14">
                  <c:v>8.526882584585728E-2</c:v>
                </c:pt>
                <c:pt idx="15">
                  <c:v>0.10166358595194103</c:v>
                </c:pt>
                <c:pt idx="16">
                  <c:v>0.11275415896488002</c:v>
                </c:pt>
                <c:pt idx="17">
                  <c:v>0.11894237724021554</c:v>
                </c:pt>
                <c:pt idx="18">
                  <c:v>9.8207827694286168E-2</c:v>
                </c:pt>
                <c:pt idx="19">
                  <c:v>6.8793699268665187E-2</c:v>
                </c:pt>
                <c:pt idx="20">
                  <c:v>3.7048943180905014E-2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97-4F77-BC63-E66851896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504512"/>
        <c:axId val="143506048"/>
      </c:barChart>
      <c:catAx>
        <c:axId val="14350451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43506048"/>
        <c:crosses val="autoZero"/>
        <c:auto val="1"/>
        <c:lblAlgn val="ctr"/>
        <c:lblOffset val="100"/>
        <c:noMultiLvlLbl val="0"/>
      </c:catAx>
      <c:valAx>
        <c:axId val="1435060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43504512"/>
        <c:crosses val="autoZero"/>
        <c:crossBetween val="between"/>
        <c:majorUnit val="1.0000000000000011E-2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Лист1!$A$2:$A$22</c:f>
              <c:numCache>
                <c:formatCode>@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cat>
          <c:val>
            <c:numRef>
              <c:f>Лист1!$B$2:$B$22</c:f>
              <c:numCache>
                <c:formatCode>0.00000%</c:formatCode>
                <c:ptCount val="21"/>
                <c:pt idx="0">
                  <c:v>2.3373587845734335E-4</c:v>
                </c:pt>
                <c:pt idx="1">
                  <c:v>7.79119594857811E-4</c:v>
                </c:pt>
                <c:pt idx="2">
                  <c:v>1.6361511492014038E-3</c:v>
                </c:pt>
                <c:pt idx="3">
                  <c:v>2.4152707440592142E-3</c:v>
                </c:pt>
                <c:pt idx="4">
                  <c:v>3.5839501363459309E-3</c:v>
                </c:pt>
                <c:pt idx="5">
                  <c:v>3.5839501363459309E-3</c:v>
                </c:pt>
                <c:pt idx="6">
                  <c:v>3.5060381768601484E-3</c:v>
                </c:pt>
                <c:pt idx="7">
                  <c:v>1.573821581612778E-2</c:v>
                </c:pt>
                <c:pt idx="8">
                  <c:v>2.7269185820023398E-2</c:v>
                </c:pt>
                <c:pt idx="9">
                  <c:v>2.9918192442539938E-2</c:v>
                </c:pt>
                <c:pt idx="10">
                  <c:v>3.6151149201402416E-2</c:v>
                </c:pt>
                <c:pt idx="11">
                  <c:v>4.1527074405921328E-2</c:v>
                </c:pt>
                <c:pt idx="12">
                  <c:v>5.0798597584729294E-2</c:v>
                </c:pt>
                <c:pt idx="13">
                  <c:v>5.2902220490845378E-2</c:v>
                </c:pt>
                <c:pt idx="14">
                  <c:v>6.1550447993767056E-2</c:v>
                </c:pt>
                <c:pt idx="15">
                  <c:v>6.9964939618231442E-2</c:v>
                </c:pt>
                <c:pt idx="16">
                  <c:v>8.6560186988702797E-2</c:v>
                </c:pt>
                <c:pt idx="17">
                  <c:v>0.10393455395403201</c:v>
                </c:pt>
                <c:pt idx="18">
                  <c:v>0.12239968835216206</c:v>
                </c:pt>
                <c:pt idx="19">
                  <c:v>0.14328009349435145</c:v>
                </c:pt>
                <c:pt idx="20">
                  <c:v>0.14226723802103633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DF-4F53-823C-6F1DCE2A97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884160"/>
        <c:axId val="92221824"/>
      </c:barChart>
      <c:catAx>
        <c:axId val="9188416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92221824"/>
        <c:crosses val="autoZero"/>
        <c:auto val="1"/>
        <c:lblAlgn val="ctr"/>
        <c:lblOffset val="100"/>
        <c:noMultiLvlLbl val="0"/>
      </c:catAx>
      <c:valAx>
        <c:axId val="922218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9188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Лист1!$A$2:$A$31</c:f>
              <c:numCache>
                <c:formatCode>General</c:formatCode>
                <c:ptCount val="30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14</c:v>
                </c:pt>
                <c:pt idx="4">
                  <c:v>18</c:v>
                </c:pt>
                <c:pt idx="5">
                  <c:v>23</c:v>
                </c:pt>
                <c:pt idx="6">
                  <c:v>27</c:v>
                </c:pt>
                <c:pt idx="7">
                  <c:v>33</c:v>
                </c:pt>
                <c:pt idx="8">
                  <c:v>39</c:v>
                </c:pt>
                <c:pt idx="9">
                  <c:v>45</c:v>
                </c:pt>
                <c:pt idx="10">
                  <c:v>50</c:v>
                </c:pt>
                <c:pt idx="11" formatCode="@">
                  <c:v>56</c:v>
                </c:pt>
                <c:pt idx="12" formatCode="@">
                  <c:v>62</c:v>
                </c:pt>
                <c:pt idx="13" formatCode="@">
                  <c:v>68</c:v>
                </c:pt>
                <c:pt idx="14" formatCode="@">
                  <c:v>70</c:v>
                </c:pt>
                <c:pt idx="15" formatCode="@">
                  <c:v>72</c:v>
                </c:pt>
                <c:pt idx="16" formatCode="@">
                  <c:v>74</c:v>
                </c:pt>
                <c:pt idx="17" formatCode="@">
                  <c:v>76</c:v>
                </c:pt>
                <c:pt idx="18" formatCode="@">
                  <c:v>78</c:v>
                </c:pt>
                <c:pt idx="19" formatCode="@">
                  <c:v>80</c:v>
                </c:pt>
                <c:pt idx="20" formatCode="@">
                  <c:v>82</c:v>
                </c:pt>
                <c:pt idx="21" formatCode="@">
                  <c:v>84</c:v>
                </c:pt>
                <c:pt idx="22" formatCode="@">
                  <c:v>86</c:v>
                </c:pt>
                <c:pt idx="23" formatCode="@">
                  <c:v>88</c:v>
                </c:pt>
                <c:pt idx="24" formatCode="@">
                  <c:v>90</c:v>
                </c:pt>
                <c:pt idx="25" formatCode="@">
                  <c:v>92</c:v>
                </c:pt>
                <c:pt idx="26" formatCode="@">
                  <c:v>94</c:v>
                </c:pt>
                <c:pt idx="27" formatCode="@">
                  <c:v>96</c:v>
                </c:pt>
                <c:pt idx="28" formatCode="@">
                  <c:v>98</c:v>
                </c:pt>
                <c:pt idx="29" formatCode="@">
                  <c:v>100</c:v>
                </c:pt>
              </c:numCache>
            </c:numRef>
          </c:cat>
          <c:val>
            <c:numRef>
              <c:f>Лист1!$B$2:$B$31</c:f>
              <c:numCache>
                <c:formatCode>0.00%</c:formatCode>
                <c:ptCount val="30"/>
                <c:pt idx="0">
                  <c:v>9.2947600790054723E-4</c:v>
                </c:pt>
                <c:pt idx="1">
                  <c:v>5.112118043453003E-3</c:v>
                </c:pt>
                <c:pt idx="2">
                  <c:v>9.4109445799930511E-3</c:v>
                </c:pt>
                <c:pt idx="3">
                  <c:v>1.9635180666899059E-2</c:v>
                </c:pt>
                <c:pt idx="4">
                  <c:v>4.9843150923666812E-2</c:v>
                </c:pt>
                <c:pt idx="5">
                  <c:v>8.7138375740676371E-2</c:v>
                </c:pt>
                <c:pt idx="6">
                  <c:v>0.12884861159521321</c:v>
                </c:pt>
                <c:pt idx="7">
                  <c:v>0.13756244916928101</c:v>
                </c:pt>
                <c:pt idx="8">
                  <c:v>0.11839200650633212</c:v>
                </c:pt>
                <c:pt idx="9">
                  <c:v>9.3179969792029985E-2</c:v>
                </c:pt>
                <c:pt idx="10">
                  <c:v>7.9702567677471914E-2</c:v>
                </c:pt>
                <c:pt idx="11">
                  <c:v>6.7038457069826932E-2</c:v>
                </c:pt>
                <c:pt idx="12">
                  <c:v>5.1469733937492809E-2</c:v>
                </c:pt>
                <c:pt idx="13">
                  <c:v>3.6830486813059178E-2</c:v>
                </c:pt>
                <c:pt idx="14">
                  <c:v>3.0324154757755309E-2</c:v>
                </c:pt>
                <c:pt idx="15">
                  <c:v>2.2655977692575876E-2</c:v>
                </c:pt>
                <c:pt idx="16">
                  <c:v>1.4871616126408724E-2</c:v>
                </c:pt>
                <c:pt idx="17">
                  <c:v>1.2896479609620096E-2</c:v>
                </c:pt>
                <c:pt idx="18">
                  <c:v>1.0108051585918452E-2</c:v>
                </c:pt>
                <c:pt idx="19">
                  <c:v>8.9462065760427742E-3</c:v>
                </c:pt>
                <c:pt idx="20">
                  <c:v>4.9959335424654364E-3</c:v>
                </c:pt>
                <c:pt idx="21">
                  <c:v>2.7884280237016413E-3</c:v>
                </c:pt>
                <c:pt idx="22">
                  <c:v>2.7884280237016413E-3</c:v>
                </c:pt>
                <c:pt idx="23">
                  <c:v>1.7427675148135276E-3</c:v>
                </c:pt>
                <c:pt idx="24">
                  <c:v>1.2780295108632527E-3</c:v>
                </c:pt>
                <c:pt idx="25">
                  <c:v>6.971070059254114E-4</c:v>
                </c:pt>
                <c:pt idx="26">
                  <c:v>1.1618450098756846E-4</c:v>
                </c:pt>
                <c:pt idx="27">
                  <c:v>2.3236900197513686E-4</c:v>
                </c:pt>
                <c:pt idx="28">
                  <c:v>3.4855350296270521E-4</c:v>
                </c:pt>
                <c:pt idx="29">
                  <c:v>1.1618450098756846E-4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9F-412E-8B0D-5E5286F89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66016"/>
        <c:axId val="92167552"/>
      </c:barChart>
      <c:catAx>
        <c:axId val="9216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167552"/>
        <c:crosses val="autoZero"/>
        <c:auto val="1"/>
        <c:lblAlgn val="ctr"/>
        <c:lblOffset val="100"/>
        <c:noMultiLvlLbl val="0"/>
      </c:catAx>
      <c:valAx>
        <c:axId val="921675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92166016"/>
        <c:crosses val="autoZero"/>
        <c:crossBetween val="between"/>
        <c:majorUnit val="1.0000000000000021E-2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Лист1!$A$2:$A$32</c:f>
              <c:numCache>
                <c:formatCode>@</c:formatCode>
                <c:ptCount val="31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14</c:v>
                </c:pt>
                <c:pt idx="4">
                  <c:v>18</c:v>
                </c:pt>
                <c:pt idx="5">
                  <c:v>23</c:v>
                </c:pt>
                <c:pt idx="6">
                  <c:v>27</c:v>
                </c:pt>
                <c:pt idx="7">
                  <c:v>33</c:v>
                </c:pt>
                <c:pt idx="8">
                  <c:v>39</c:v>
                </c:pt>
                <c:pt idx="9">
                  <c:v>45</c:v>
                </c:pt>
                <c:pt idx="10">
                  <c:v>50</c:v>
                </c:pt>
                <c:pt idx="11">
                  <c:v>56</c:v>
                </c:pt>
                <c:pt idx="12">
                  <c:v>62</c:v>
                </c:pt>
                <c:pt idx="13">
                  <c:v>68</c:v>
                </c:pt>
                <c:pt idx="14">
                  <c:v>70</c:v>
                </c:pt>
                <c:pt idx="15">
                  <c:v>72</c:v>
                </c:pt>
                <c:pt idx="16">
                  <c:v>74</c:v>
                </c:pt>
                <c:pt idx="17">
                  <c:v>76</c:v>
                </c:pt>
                <c:pt idx="18">
                  <c:v>78</c:v>
                </c:pt>
                <c:pt idx="19">
                  <c:v>80</c:v>
                </c:pt>
                <c:pt idx="20">
                  <c:v>82</c:v>
                </c:pt>
                <c:pt idx="21">
                  <c:v>84</c:v>
                </c:pt>
                <c:pt idx="22">
                  <c:v>86</c:v>
                </c:pt>
                <c:pt idx="23">
                  <c:v>88</c:v>
                </c:pt>
                <c:pt idx="24">
                  <c:v>90</c:v>
                </c:pt>
                <c:pt idx="25">
                  <c:v>92</c:v>
                </c:pt>
                <c:pt idx="26">
                  <c:v>94</c:v>
                </c:pt>
                <c:pt idx="27">
                  <c:v>96</c:v>
                </c:pt>
                <c:pt idx="28">
                  <c:v>98</c:v>
                </c:pt>
                <c:pt idx="29">
                  <c:v>99</c:v>
                </c:pt>
                <c:pt idx="30">
                  <c:v>100</c:v>
                </c:pt>
              </c:numCache>
            </c:numRef>
          </c:cat>
          <c:val>
            <c:numRef>
              <c:f>Лист1!$B$2:$B$32</c:f>
              <c:numCache>
                <c:formatCode>0.00%</c:formatCode>
                <c:ptCount val="31"/>
                <c:pt idx="0">
                  <c:v>1.3510470614726434E-3</c:v>
                </c:pt>
                <c:pt idx="1">
                  <c:v>4.5034902049088102E-3</c:v>
                </c:pt>
                <c:pt idx="2">
                  <c:v>6.6426480522404898E-3</c:v>
                </c:pt>
                <c:pt idx="3">
                  <c:v>1.2497185318621941E-2</c:v>
                </c:pt>
                <c:pt idx="4">
                  <c:v>2.206710200405318E-2</c:v>
                </c:pt>
                <c:pt idx="5">
                  <c:v>3.9968475568565642E-2</c:v>
                </c:pt>
                <c:pt idx="6">
                  <c:v>7.1605494258050018E-2</c:v>
                </c:pt>
                <c:pt idx="7">
                  <c:v>0.10673271785633871</c:v>
                </c:pt>
                <c:pt idx="8">
                  <c:v>0.13341589732042353</c:v>
                </c:pt>
                <c:pt idx="9">
                  <c:v>0.13589281693312316</c:v>
                </c:pt>
                <c:pt idx="10">
                  <c:v>0.11360054041882467</c:v>
                </c:pt>
                <c:pt idx="11">
                  <c:v>9.3785183517225854E-2</c:v>
                </c:pt>
                <c:pt idx="12">
                  <c:v>6.7439765818509384E-2</c:v>
                </c:pt>
                <c:pt idx="13">
                  <c:v>4.908804323350599E-2</c:v>
                </c:pt>
                <c:pt idx="14">
                  <c:v>4.1432109885161023E-2</c:v>
                </c:pt>
                <c:pt idx="15">
                  <c:v>3.07363206485026E-2</c:v>
                </c:pt>
                <c:pt idx="16">
                  <c:v>2.3868498086016671E-2</c:v>
                </c:pt>
                <c:pt idx="17">
                  <c:v>1.3848232380094571E-2</c:v>
                </c:pt>
                <c:pt idx="18">
                  <c:v>1.1371312767394724E-2</c:v>
                </c:pt>
                <c:pt idx="19">
                  <c:v>6.0797117766268902E-3</c:v>
                </c:pt>
                <c:pt idx="20">
                  <c:v>4.2783156946633741E-3</c:v>
                </c:pt>
                <c:pt idx="21">
                  <c:v>3.602792163927046E-3</c:v>
                </c:pt>
                <c:pt idx="22">
                  <c:v>2.4769196126998433E-3</c:v>
                </c:pt>
                <c:pt idx="23">
                  <c:v>1.3510470614726434E-3</c:v>
                </c:pt>
                <c:pt idx="24">
                  <c:v>5.6293627561360084E-4</c:v>
                </c:pt>
                <c:pt idx="25">
                  <c:v>5.6293627561360084E-4</c:v>
                </c:pt>
                <c:pt idx="26">
                  <c:v>5.6293627561360084E-4</c:v>
                </c:pt>
                <c:pt idx="27">
                  <c:v>1.125872551227203E-4</c:v>
                </c:pt>
                <c:pt idx="28">
                  <c:v>3.3776176536816062E-4</c:v>
                </c:pt>
                <c:pt idx="29">
                  <c:v>1.125872551227203E-4</c:v>
                </c:pt>
                <c:pt idx="30">
                  <c:v>1.125872551227203E-4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C7-4EAB-BBB0-8E465E21AC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859776"/>
        <c:axId val="92890240"/>
      </c:barChart>
      <c:catAx>
        <c:axId val="928597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92890240"/>
        <c:crosses val="autoZero"/>
        <c:auto val="1"/>
        <c:lblAlgn val="ctr"/>
        <c:lblOffset val="100"/>
        <c:noMultiLvlLbl val="0"/>
      </c:catAx>
      <c:valAx>
        <c:axId val="928902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crossAx val="92859776"/>
        <c:crosses val="autoZero"/>
        <c:crossBetween val="between"/>
        <c:majorUnit val="1.0000000000000026E-2"/>
      </c:valAx>
    </c:plotArea>
    <c:plotVisOnly val="1"/>
    <c:dispBlanksAs val="gap"/>
    <c:showDLblsOverMax val="0"/>
  </c:chart>
  <c:spPr>
    <a:ln>
      <a:solidFill>
        <a:schemeClr val="bg1">
          <a:lumMod val="65000"/>
        </a:schemeClr>
      </a:solidFill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94C2C-1CF0-49E0-94C0-7F79E2503D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BB9A2-6113-4E37-B5BD-FFE6C1F886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9EF1C-D06C-48D7-89C5-0A44FC54C9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5199063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12775" y="1989138"/>
            <a:ext cx="8153400" cy="46085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FFC3-9C49-40C5-83DB-BF5CBA8F42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15C03-C723-43CD-B84C-F4402CB885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1AC9-46BC-4FF7-B9A1-E6632A9931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B31C-34FB-4BF6-803B-D340851777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6EA89-9EBE-4FAB-864A-4AAAE177D0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38020-6294-4D58-AE54-7737EEB420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8EEB-6513-4A33-892E-03B96284B0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2B8E3-AA3E-4001-9D85-CEC344052E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FE6F-ACA2-4012-B549-9CD13CCD04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rgbClr val="E95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051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493713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4937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8E52B4-B762-4C57-8259-D7FCC7721BF1}" type="slidenum">
              <a:rPr lang="ru-RU" altLang="ru-RU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itchFamily="34" charset="0"/>
            </a:endParaRPr>
          </a:p>
        </p:txBody>
      </p:sp>
      <p:pic>
        <p:nvPicPr>
          <p:cNvPr id="2058" name="Рисунок 9" descr="1.tif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44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55875" y="0"/>
            <a:ext cx="0" cy="11255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79512" y="2204864"/>
            <a:ext cx="8856984" cy="4032448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</a:rPr>
              <a:t>Анализ результатов </a:t>
            </a:r>
            <a:br>
              <a:rPr lang="ru-RU" alt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rgbClr val="002060"/>
                </a:solidFill>
              </a:rPr>
              <a:t>государственной итоговой аттестации по математике </a:t>
            </a:r>
            <a:br>
              <a:rPr lang="ru-RU" alt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rgbClr val="002060"/>
                </a:solidFill>
              </a:rPr>
              <a:t/>
            </a:r>
            <a:br>
              <a:rPr lang="ru-RU" alt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rgbClr val="002060"/>
                </a:solidFill>
              </a:rPr>
              <a:t>                              </a:t>
            </a:r>
            <a:r>
              <a:rPr lang="ru-RU" altLang="ru-RU" sz="2000" dirty="0" smtClean="0">
                <a:solidFill>
                  <a:srgbClr val="5C73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Полякова</a:t>
            </a:r>
            <a:r>
              <a:rPr lang="ru-RU" sz="2000" dirty="0" smtClean="0">
                <a:solidFill>
                  <a:srgbClr val="5C73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Татьяна </a:t>
            </a:r>
            <a:r>
              <a:rPr lang="ru-RU" sz="2000" dirty="0">
                <a:solidFill>
                  <a:srgbClr val="5C73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Владимировна</a:t>
            </a:r>
            <a:br>
              <a:rPr lang="ru-RU" sz="2000" dirty="0">
                <a:solidFill>
                  <a:srgbClr val="5C73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rgbClr val="5C73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старший преподаватель центра </a:t>
            </a:r>
            <a:r>
              <a:rPr lang="ru-RU" sz="2000" dirty="0">
                <a:solidFill>
                  <a:srgbClr val="5C73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 КК ИПК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ОГЭ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4077072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600" b="1" u="sng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Необходимо: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ru-RU" altLang="ru-RU" sz="2800" b="1" u="sng" kern="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Учить школьников умению работать с информацией, представленной в различной форме;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Учить школьников приёмам самоконтроля;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Учить  оценивать результаты выполненных действий, прикидывать границы результата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Учить обучающихся записывать математические рассуждения, обращая внимание на точность и полноту проводимых обоснований.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altLang="ru-RU" sz="3600" b="1" i="0" u="sng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Характеристика участников ЕГЭ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39211"/>
              </p:ext>
            </p:extLst>
          </p:nvPr>
        </p:nvGraphicFramePr>
        <p:xfrm>
          <a:off x="214282" y="1857364"/>
          <a:ext cx="8715436" cy="445616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4720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005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67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34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00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Учебный предмет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2017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2018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0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чел.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% от общего числа участников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чел.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% от общего числа участников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49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Математика </a:t>
                      </a:r>
                      <a:endParaRPr lang="ru-RU" sz="24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(</a:t>
                      </a:r>
                      <a:r>
                        <a:rPr lang="ru-RU" sz="2400" dirty="0"/>
                        <a:t>базовый уровень)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12443</a:t>
                      </a:r>
                      <a:endParaRPr lang="ru-RU" sz="2400" dirty="0"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77,40%</a:t>
                      </a:r>
                      <a:endParaRPr lang="ru-RU" sz="2400" dirty="0"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12835</a:t>
                      </a:r>
                      <a:endParaRPr lang="ru-RU" sz="2400" dirty="0"/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79,72%</a:t>
                      </a:r>
                    </a:p>
                  </a:txBody>
                  <a:tcPr marL="66583" marR="66583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0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Математика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(профильный уровень)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8607</a:t>
                      </a:r>
                      <a:endParaRPr lang="ru-RU" sz="2400" dirty="0"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53,54%</a:t>
                      </a:r>
                      <a:endParaRPr lang="ru-RU" sz="2400" dirty="0"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8882</a:t>
                      </a:r>
                      <a:endParaRPr lang="ru-RU" sz="2400" dirty="0"/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55,16%</a:t>
                      </a:r>
                      <a:endParaRPr lang="ru-RU" sz="2400" dirty="0"/>
                    </a:p>
                  </a:txBody>
                  <a:tcPr marL="66583" marR="66583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688533"/>
              </p:ext>
            </p:extLst>
          </p:nvPr>
        </p:nvGraphicFramePr>
        <p:xfrm>
          <a:off x="142844" y="2643183"/>
          <a:ext cx="8786874" cy="3121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4748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0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0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388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Субъект РФ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2017 </a:t>
                      </a:r>
                      <a:r>
                        <a:rPr lang="ru-RU" sz="2400" dirty="0"/>
                        <a:t>г.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2018 </a:t>
                      </a:r>
                      <a:r>
                        <a:rPr lang="ru-RU" sz="2400" dirty="0"/>
                        <a:t>г.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7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Не преодолели минимального балла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2,67%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1,57%</a:t>
                      </a:r>
                      <a:endParaRPr lang="ru-RU" sz="24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Средний балл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2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4,04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4,33</a:t>
                      </a:r>
                      <a:endParaRPr lang="ru-RU" sz="24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2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Получили максимальный балл </a:t>
                      </a:r>
                      <a:endParaRPr lang="ru-RU" sz="2400" dirty="0" smtClean="0"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(</a:t>
                      </a:r>
                      <a:r>
                        <a:rPr lang="ru-RU" sz="2400" dirty="0"/>
                        <a:t>20 баллов)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2400" dirty="0" smtClean="0"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622/4,97%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 smtClean="0"/>
                    </a:p>
                    <a:p>
                      <a:pPr algn="ctr"/>
                      <a:r>
                        <a:rPr lang="ru-RU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1826/14,23%</a:t>
                      </a:r>
                      <a:endParaRPr lang="ru-RU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224211"/>
              </p:ext>
            </p:extLst>
          </p:nvPr>
        </p:nvGraphicFramePr>
        <p:xfrm>
          <a:off x="142844" y="1928802"/>
          <a:ext cx="8858312" cy="460859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57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88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40031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18" marR="6731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Выпускники текущего года, обучающиеся по программам СОО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8" marR="6731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Выпускники текущего года, обучающиеся по программам СПО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8" marR="6731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Выпускники </a:t>
                      </a:r>
                      <a:r>
                        <a:rPr lang="ru-RU" sz="1800" b="1" dirty="0"/>
                        <a:t>прошлых лет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8" marR="67318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011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Доля участников, набравших балл ниже минимального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8" marR="673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dirty="0" smtClean="0"/>
                        <a:t>1,57%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dirty="0" smtClean="0"/>
                        <a:t>6,25%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dirty="0"/>
                        <a:t>0,00%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5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Количество участников, получивших максимальный 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8" marR="673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dirty="0" smtClean="0">
                          <a:latin typeface="+mn-lt"/>
                          <a:ea typeface="+mn-ea"/>
                          <a:cs typeface="+mn-cs"/>
                        </a:rPr>
                        <a:t>1825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dirty="0"/>
                        <a:t>1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dirty="0"/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215212"/>
              </p:ext>
            </p:extLst>
          </p:nvPr>
        </p:nvGraphicFramePr>
        <p:xfrm>
          <a:off x="214282" y="2214554"/>
          <a:ext cx="8643999" cy="42062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1910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66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98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82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82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2513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 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Лицеи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Гимназии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СОШ </a:t>
                      </a:r>
                      <a:r>
                        <a:rPr lang="ru-RU" sz="2400" dirty="0" smtClean="0"/>
                        <a:t>с  УИОП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СОШ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8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Доля участников, набравших баллов ниже минимального значения     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0,20%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0,37%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0,40%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1,77%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8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Количество выпускников, получивших максимальный балл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228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1169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372225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(2017 г.)</a:t>
            </a:r>
            <a:br>
              <a:rPr lang="ru-RU" altLang="ru-RU" b="1" dirty="0" smtClean="0"/>
            </a:br>
            <a:r>
              <a:rPr lang="ru-RU" altLang="ru-RU" b="1" dirty="0" smtClean="0"/>
              <a:t>(базовый уровень)</a:t>
            </a:r>
            <a:endParaRPr lang="ru-RU" altLang="ru-RU" dirty="0" smtClean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" y="2000240"/>
          <a:ext cx="9143999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372225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(2018 г.)</a:t>
            </a:r>
            <a:br>
              <a:rPr lang="ru-RU" altLang="ru-RU" b="1" dirty="0" smtClean="0"/>
            </a:br>
            <a:r>
              <a:rPr lang="ru-RU" altLang="ru-RU" b="1" dirty="0" smtClean="0"/>
              <a:t>(базовый уровень)</a:t>
            </a:r>
            <a:endParaRPr lang="ru-RU" altLang="ru-RU" dirty="0" smtClean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05570843"/>
              </p:ext>
            </p:extLst>
          </p:nvPr>
        </p:nvGraphicFramePr>
        <p:xfrm>
          <a:off x="179512" y="2060848"/>
          <a:ext cx="871296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00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3643314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600" b="1" u="sng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Ключевые проблемы: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Недостаточная алгебраическая подготовка в основной школе;</a:t>
            </a:r>
            <a:endParaRPr kumimoji="0" lang="ru-RU" altLang="ru-RU" sz="3600" b="1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Несформированность наглядных геометрических представлений</a:t>
            </a: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41433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altLang="ru-RU" sz="36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Необходимо обратить внимание на: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ru-RU" altLang="ru-RU" sz="2800" b="1" kern="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Умение принимать решения на основе выполненных расчётов;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Развитие базовой логической культуры;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Освоение базовых объектов и понятий курса стереометрии, актуализации базовых знаний курса планиметрии;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Навыки самоконтроля с помощью оценки значений физических величин на основе жизненного опыта</a:t>
            </a:r>
            <a:endParaRPr kumimoji="0" lang="ru-RU" altLang="ru-RU" sz="2800" b="1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-20006" y="376251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600" b="1" kern="0" noProof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обучении учащихся, имеющих значительные пробелы в знаниях и слабые вычислительные навыки, необходимо предусмотреть компенсирующую программу обучения математике</a:t>
            </a:r>
            <a:endParaRPr kumimoji="0" lang="ru-RU" altLang="ru-RU" sz="2800" b="1" i="0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93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Характеристика участников ОГЭ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988840"/>
          <a:ext cx="8715436" cy="468052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4720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005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67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34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850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Учебный предмет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2017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 smtClean="0"/>
                        <a:t>2018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0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чел.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% от общего числа участников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чел.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% от общего числа участников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55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dirty="0"/>
                        <a:t>Математика </a:t>
                      </a:r>
                      <a:endParaRPr lang="ru-RU" sz="2400" dirty="0" smtClean="0"/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25939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99,81%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27821</a:t>
                      </a:r>
                      <a:endParaRPr lang="ru-RU" sz="2400" dirty="0"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Calibri" pitchFamily="34" charset="0"/>
                        </a:rPr>
                        <a:t>99, 29%</a:t>
                      </a:r>
                      <a:endParaRPr lang="ru-RU" sz="2400" dirty="0"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6583" marR="66583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ЕГЭ (базовый уровень)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-26364" y="4005064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При работе с учащимися, имеющими достаточно высокий уровень подготовки по предмету, но не планирующими сдавать экзамен профильного уровня, следует уделить внимание развитию наглядных геометрических представлений, а также решению задач 19-20, способствующих развитию мышления</a:t>
            </a:r>
            <a:endParaRPr kumimoji="0" lang="ru-RU" altLang="ru-RU" sz="2800" b="1" i="0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2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5800753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(профильный уровень)</a:t>
            </a:r>
            <a:endParaRPr lang="ru-RU" alt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57902"/>
              </p:ext>
            </p:extLst>
          </p:nvPr>
        </p:nvGraphicFramePr>
        <p:xfrm>
          <a:off x="214282" y="2571744"/>
          <a:ext cx="8644001" cy="322251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562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07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07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625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24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4502" marR="6450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Субъект РФ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2017 </a:t>
                      </a:r>
                      <a:r>
                        <a:rPr lang="ru-RU" sz="2400" dirty="0"/>
                        <a:t>г.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2018 </a:t>
                      </a:r>
                      <a:r>
                        <a:rPr lang="ru-RU" sz="2400" dirty="0"/>
                        <a:t>г.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Не преодолели </a:t>
                      </a:r>
                      <a:endParaRPr lang="ru-RU" sz="2400" dirty="0" smtClean="0"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минимального </a:t>
                      </a:r>
                      <a:r>
                        <a:rPr lang="ru-RU" sz="2400" dirty="0"/>
                        <a:t>балла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17,21%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8,70%</a:t>
                      </a:r>
                      <a:endParaRPr lang="ru-RU" sz="2400" dirty="0"/>
                    </a:p>
                  </a:txBody>
                  <a:tcPr marL="64502" marR="64502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Средний балл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42,18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47,31</a:t>
                      </a:r>
                      <a:endParaRPr lang="ru-RU" sz="2400" dirty="0"/>
                    </a:p>
                  </a:txBody>
                  <a:tcPr marL="64502" marR="64502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Получили от 81 до 100 баллов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1,51%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1,41%</a:t>
                      </a:r>
                      <a:endParaRPr lang="ru-RU" sz="2400" dirty="0"/>
                    </a:p>
                  </a:txBody>
                  <a:tcPr marL="64502" marR="64502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Получили 100 баллов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64502" marR="64502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5943629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(профильный уровень)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96430"/>
              </p:ext>
            </p:extLst>
          </p:nvPr>
        </p:nvGraphicFramePr>
        <p:xfrm>
          <a:off x="142844" y="1846284"/>
          <a:ext cx="8786841" cy="49567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965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98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30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9069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Выпускники текущего года, обучающиеся по программам СОО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Выпускники текущего года, обучающиеся по программам СПО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Выпускники </a:t>
                      </a:r>
                      <a:r>
                        <a:rPr lang="ru-RU" sz="1600" b="1" dirty="0"/>
                        <a:t>прошлых лет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набравших балл ниже минимального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6,27%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57,73%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34,60%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969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получивших тестовый балл от минимального балла до 60 баллов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66,60%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37,11%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54,91%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получивших от 61 до 80 баллов   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25,68%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5,15%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9,47%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получивших от 81 до 100 баллов   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1,45%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0,00%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1,03%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015067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(профильный уровень)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266467"/>
              </p:ext>
            </p:extLst>
          </p:nvPr>
        </p:nvGraphicFramePr>
        <p:xfrm>
          <a:off x="285720" y="2000240"/>
          <a:ext cx="8572560" cy="450059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64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1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1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11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827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 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Лицеи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Г</a:t>
                      </a:r>
                      <a:r>
                        <a:rPr lang="ru-RU" sz="1600" b="1" dirty="0" smtClean="0"/>
                        <a:t>имназии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СОШ с УИОП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СОШ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74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набравших баллов ниже минимального значения     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2,78</a:t>
                      </a:r>
                      <a:r>
                        <a:rPr lang="en-US" sz="1600" b="1" dirty="0" smtClean="0"/>
                        <a:t>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2,45%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3,92%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8,97%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2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получивших тестовый балл от минимального балла до 60 баллов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52,61%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55,78%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56,62%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71,14%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6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получивших от 61 до 80 баллов    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40,21%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39,02%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36,52%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19,42%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Доля участников, получивших от 81 до 100 баллов    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4,40%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2,75%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2,94%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/>
                        <a:t>0,47%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291" marR="38291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775" y="44450"/>
            <a:ext cx="5586439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(профильный уровень)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73925"/>
              </p:ext>
            </p:extLst>
          </p:nvPr>
        </p:nvGraphicFramePr>
        <p:xfrm>
          <a:off x="145196" y="1844824"/>
          <a:ext cx="8964488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42341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64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64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73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88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Название ОО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участников, получивших от 81 до 100 баллов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участников, получивших от 61 до 80 баллов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участников, не достигших минимального балла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МБОУ Шапкинская СОШ №11 (Енисейский район)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50,00%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МБОУ "Лицей №174" (г. Зеленогорск)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17,78%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53,33%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КГАОУ Школа космонавтики (Кадетские учреждения)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13,51%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64,86%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МБОУ СШ №42 (Свердловский р-н г. Красноярска)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11,11%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22,22%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МАОУ Лицей №7 (Железнодорожный р-н г. Красноярска)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10,26%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57,69%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МАОУ СШ № 22 (Советский р-н г. Красноярска)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10,00%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40,00%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МАОУ Лицей №102 г.Железногорск (г. Железногорск)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8,70%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50,00%</a:t>
                      </a:r>
                      <a:endParaRPr lang="ru-RU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0,00%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195736" y="0"/>
            <a:ext cx="6923060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(2017 г.)</a:t>
            </a:r>
            <a:br>
              <a:rPr lang="ru-RU" altLang="ru-RU" b="1" dirty="0" smtClean="0"/>
            </a:br>
            <a:r>
              <a:rPr lang="ru-RU" altLang="ru-RU" b="1" dirty="0" smtClean="0"/>
              <a:t>(профильный уровень)</a:t>
            </a:r>
            <a:endParaRPr lang="ru-RU" altLang="ru-RU" dirty="0" smtClean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819274"/>
          <a:ext cx="9143999" cy="5038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195736" y="0"/>
            <a:ext cx="6923060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(2018 г.)</a:t>
            </a:r>
            <a:br>
              <a:rPr lang="ru-RU" altLang="ru-RU" b="1" dirty="0" smtClean="0"/>
            </a:br>
            <a:r>
              <a:rPr lang="ru-RU" altLang="ru-RU" b="1" dirty="0" smtClean="0"/>
              <a:t>(профильный уровень)</a:t>
            </a:r>
            <a:endParaRPr lang="ru-RU" altLang="ru-RU" dirty="0" smtClean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78387821"/>
              </p:ext>
            </p:extLst>
          </p:nvPr>
        </p:nvGraphicFramePr>
        <p:xfrm>
          <a:off x="107504" y="1916832"/>
          <a:ext cx="89289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68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5586439" cy="990600"/>
          </a:xfrm>
        </p:spPr>
        <p:txBody>
          <a:bodyPr/>
          <a:lstStyle/>
          <a:p>
            <a:pPr algn="ctr"/>
            <a:r>
              <a:rPr lang="ru-RU" altLang="ru-RU" b="1" dirty="0" smtClean="0"/>
              <a:t>Результаты ЕГЭ (профильный уровень)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3714752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Ключевые проблемы: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alt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Несформированность базовой логической культуры;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Недостаточные геометрические знания;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Неумение проводить анализ условия задачи, искать пути решения, применять известные алгоритмы в изменённой ситуации;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Несформированность регулятивных умений: находить и исправлять собственные ошибки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49488"/>
            <a:ext cx="8153400" cy="46085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b="1" dirty="0" smtClean="0">
                <a:solidFill>
                  <a:srgbClr val="002060"/>
                </a:solidFill>
              </a:rPr>
              <a:t>В процессе прохождения курса математики следует уделять большее внимание развитию общематематических навыков (умению читать условие задачи, выполнять арифметические действия), развитию пространственных представлений учащихся.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500306"/>
            <a:ext cx="8153400" cy="4608512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	При изучении курса алгебры необходимо обращать внимание на формирование культуры вычислений и преобразований.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	Большинство ошибок в решении задач ЕГЭ связаны с недостаточным освоением курса алгебры основной школы.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ОГЭ </a:t>
            </a: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916832"/>
          <a:ext cx="8786874" cy="438324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4748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0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0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388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2018 г.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Кол-во участников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2400" baseline="0" dirty="0" smtClean="0">
                          <a:latin typeface="+mn-lt"/>
                          <a:ea typeface="+mn-ea"/>
                          <a:cs typeface="+mn-cs"/>
                        </a:rPr>
                        <a:t> %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aseline="0" dirty="0" smtClean="0">
                          <a:latin typeface="+mn-lt"/>
                          <a:ea typeface="+mn-ea"/>
                          <a:cs typeface="+mn-cs"/>
                        </a:rPr>
                        <a:t>к общему числу участников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7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/>
                        <a:t>Не преодолели </a:t>
                      </a:r>
                      <a:r>
                        <a:rPr lang="ru-RU" sz="2400" dirty="0" smtClean="0"/>
                        <a:t>минимальный</a:t>
                      </a:r>
                      <a:r>
                        <a:rPr lang="ru-RU" sz="2400" baseline="0" dirty="0" smtClean="0"/>
                        <a:t> балл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1934</a:t>
                      </a:r>
                      <a:endParaRPr lang="ru-RU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6,95%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Участников,</a:t>
                      </a:r>
                      <a:r>
                        <a:rPr lang="ru-RU" sz="2400" baseline="0" dirty="0" smtClean="0"/>
                        <a:t> получивших «4»и «5»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18161</a:t>
                      </a:r>
                      <a:endParaRPr lang="ru-RU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2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65,28</a:t>
                      </a:r>
                      <a:r>
                        <a:rPr lang="ru-RU" sz="2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2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Участников, получивших максимальный балл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ru-RU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2400" dirty="0" smtClean="0"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 smtClean="0"/>
                        <a:t>0,10%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49488"/>
            <a:ext cx="8153400" cy="46085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b="1" dirty="0" smtClean="0">
                <a:solidFill>
                  <a:srgbClr val="002060"/>
                </a:solidFill>
              </a:rPr>
              <a:t>При изучении геометрии следует активнее повышать наглядность преподавания, уделять больше внимания изображению геометрических фигур, формированию конструктивных умений и навыков, применению геометрических знаний для решения практических задач.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b="1" dirty="0" smtClean="0">
                <a:solidFill>
                  <a:srgbClr val="002060"/>
                </a:solidFill>
              </a:rPr>
              <a:t>При изучении начал математического анализа следует уделять больше внимания пониманию основных идей и базовых понятий анализа (геометрический смысл производной	и первообразной и др.), практикоориентированным приложениям, связанным с исследованием функции.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	Необходимо изучение теории вероятности и статистики вести с расчётом на практическое применение. Сюда входят элементы финансовой и статистической грамотности, умение принимать решение на основе расчётов.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sz="3200" b="1" dirty="0" smtClean="0">
                <a:solidFill>
                  <a:srgbClr val="002060"/>
                </a:solidFill>
              </a:rPr>
              <a:t>Для учащихся, не достигших базового уровня методической подготовки к окончанию основной школы, дальнейшее математическое образование должно проводиться по специальным компенсирующим программам.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b="1" dirty="0" smtClean="0">
                <a:solidFill>
                  <a:srgbClr val="002060"/>
                </a:solidFill>
              </a:rPr>
              <a:t>Необходимо выработать у учащихся быстрое и правильное выполнение заданий части 1, используя открытый банк заданий.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	Умения, необходимые для выполнения заданий базового уровня, должны быть под постоянным контролем.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	Задания с кратким ответом (повышенного уровня) части 2 должны находить отражение в содержании математического образования, аналогичные задания должны включаться в систему текущего и рубежного контроля.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	В записи решений к заданиям с развёрнутым ответом необходимо обращать особое внимание на доказательность рассуждений.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	Для учащихся, фактически не овладевших математическими компетенциями, требуемыми в повседневной жизни необходимо предусмотреть дополнительные занятия для ликвидации проблем в базовых предметных компетенциях (возможно за счёт введения элективного курса в 10-11 классах по подготовки к ЕГЭ по математике). </a:t>
            </a:r>
            <a:endParaRPr lang="ru-RU" sz="3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5586439" cy="990600"/>
          </a:xfrm>
        </p:spPr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41433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условиях проведения двухуровневого экзамена по математике для организации учебного процесса необходимо учитывать наличие двух групп учащихся, имеющих различные образовательные запросы.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ru-RU" altLang="ru-RU" sz="3200" b="1" kern="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Решение этой задачи позволит повысить эффективность использования учебных часов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2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 математике.</a:t>
            </a:r>
            <a:endParaRPr kumimoji="0" lang="ru-RU" altLang="ru-RU" sz="3200" b="1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sz="3600" b="1" dirty="0" smtClean="0">
                <a:solidFill>
                  <a:srgbClr val="002060"/>
                </a:solidFill>
              </a:rPr>
              <a:t>Необходимо, чтобы рабочие программы по математике образовательных организаций предусматривали данную тенденцию.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086505" cy="990600"/>
          </a:xfrm>
        </p:spPr>
        <p:txBody>
          <a:bodyPr/>
          <a:lstStyle/>
          <a:p>
            <a:pPr algn="ctr"/>
            <a:r>
              <a:rPr lang="ru-RU" b="1" dirty="0" smtClean="0"/>
              <a:t>Результаты ОГЭ (2017 г.)</a:t>
            </a:r>
            <a:endParaRPr lang="ru-RU" b="1" dirty="0"/>
          </a:p>
        </p:txBody>
      </p:sp>
      <p:pic>
        <p:nvPicPr>
          <p:cNvPr id="1026" name="Диаграмма 1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91440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086505" cy="990600"/>
          </a:xfrm>
        </p:spPr>
        <p:txBody>
          <a:bodyPr/>
          <a:lstStyle/>
          <a:p>
            <a:pPr algn="ctr"/>
            <a:r>
              <a:rPr lang="ru-RU" b="1" dirty="0" smtClean="0"/>
              <a:t>Результаты ОГЭ (2018 г.)</a:t>
            </a:r>
            <a:endParaRPr lang="ru-RU" b="1" dirty="0"/>
          </a:p>
        </p:txBody>
      </p:sp>
      <p:pic>
        <p:nvPicPr>
          <p:cNvPr id="3" name="Диаграмма 1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214554"/>
            <a:ext cx="91440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Результаты ОГЭ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916832"/>
          <a:ext cx="8784976" cy="4320480"/>
        </p:xfrm>
        <a:graphic>
          <a:graphicData uri="http://schemas.openxmlformats.org/drawingml/2006/table">
            <a:tbl>
              <a:tblPr/>
              <a:tblGrid>
                <a:gridCol w="29166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80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02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64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Аттестационная отметка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Число сдавших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Доля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2»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1934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6,95%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8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2400" b="1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7726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27,77%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8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2400" b="1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14925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53,65%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8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2400" b="1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3236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11,63%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4193" marR="64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Результаты ОГЭ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95611"/>
              </p:ext>
            </p:extLst>
          </p:nvPr>
        </p:nvGraphicFramePr>
        <p:xfrm>
          <a:off x="0" y="1916832"/>
          <a:ext cx="9144000" cy="4464496"/>
        </p:xfrm>
        <a:graphic>
          <a:graphicData uri="http://schemas.openxmlformats.org/drawingml/2006/table">
            <a:tbl>
              <a:tblPr/>
              <a:tblGrid>
                <a:gridCol w="45302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8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388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50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7850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9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dirty="0">
                          <a:latin typeface="Times New Roman"/>
                          <a:ea typeface="MS Mincho"/>
                          <a:cs typeface="Times New Roman"/>
                        </a:rPr>
                        <a:t>Красноярский край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720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и доля участников, набравших баллов ниже минимального значения  </a:t>
                      </a:r>
                      <a:r>
                        <a:rPr lang="ru-RU" sz="2000" i="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2000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dirty="0">
                          <a:latin typeface="Times New Roman"/>
                          <a:ea typeface="MS Mincho"/>
                          <a:cs typeface="Times New Roman"/>
                        </a:rPr>
                        <a:t>924/3,69%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dirty="0">
                          <a:latin typeface="Times New Roman"/>
                          <a:ea typeface="MS Mincho"/>
                          <a:cs typeface="Times New Roman"/>
                        </a:rPr>
                        <a:t>1950/7,52%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1934/6,95%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629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>
                          <a:latin typeface="Times New Roman"/>
                          <a:ea typeface="MS Mincho"/>
                          <a:cs typeface="Times New Roman"/>
                        </a:rPr>
                        <a:t>14,67 (3,69)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dirty="0">
                          <a:latin typeface="Times New Roman"/>
                          <a:ea typeface="MS Mincho"/>
                          <a:cs typeface="Times New Roman"/>
                        </a:rPr>
                        <a:t>15,55 (3,64)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15,98 (3,70)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5700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и доля участников, получивших «4» и «5»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>
                          <a:latin typeface="Times New Roman"/>
                          <a:ea typeface="MS Mincho"/>
                          <a:cs typeface="Times New Roman"/>
                        </a:rPr>
                        <a:t>12 806/51,20%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b="1" dirty="0">
                          <a:latin typeface="Times New Roman"/>
                          <a:ea typeface="MS Mincho"/>
                          <a:cs typeface="Times New Roman"/>
                        </a:rPr>
                        <a:t>14 526/56,00%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18 161/65,28%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5700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и доля выпускников, получивших максимальный балл 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>
                          <a:latin typeface="Times New Roman"/>
                          <a:ea typeface="MS Mincho"/>
                          <a:cs typeface="Times New Roman"/>
                        </a:rPr>
                        <a:t>6/0,02%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ru-RU" sz="1800" b="1" dirty="0" smtClean="0">
                          <a:latin typeface="Times New Roman"/>
                          <a:ea typeface="MS Mincho"/>
                          <a:cs typeface="Times New Roman"/>
                        </a:rPr>
                        <a:t>16/0,06</a:t>
                      </a:r>
                      <a:r>
                        <a:rPr lang="ru-RU" sz="1800" b="1" dirty="0">
                          <a:latin typeface="Times New Roman"/>
                          <a:ea typeface="MS Mincho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28/0,10%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06" marR="48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ОГЭ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3645024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Ключевые проблемы</a:t>
            </a: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Преобразования алгебраических выражений;</a:t>
            </a:r>
            <a:endParaRPr kumimoji="0" lang="ru-RU" altLang="ru-RU" sz="3600" b="1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Нахождение значения буквенных выражений;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Применение свойств геометрических фигур</a:t>
            </a: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altLang="ru-RU" sz="3600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Решение геометрических задач</a:t>
            </a: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/>
              <a:t>Результаты ОГЭ</a:t>
            </a:r>
            <a:endParaRPr lang="ru-RU" altLang="ru-RU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0" y="4077072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928802"/>
            <a:ext cx="821537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800" b="1" u="sng" kern="0" dirty="0" smtClean="0">
                <a:solidFill>
                  <a:srgbClr val="002060"/>
                </a:solidFill>
              </a:rPr>
              <a:t>Необходимо обратить внимание на: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kern="0" dirty="0" smtClean="0">
              <a:solidFill>
                <a:srgbClr val="00206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altLang="ru-RU" sz="2400" b="1" kern="0" dirty="0" smtClean="0">
                <a:solidFill>
                  <a:srgbClr val="002060"/>
                </a:solidFill>
              </a:rPr>
              <a:t> Рациональное распределение учебного времени с учётом особенностей учащихся при подготовке к ОГЭ;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altLang="ru-RU" sz="2400" b="1" kern="0" dirty="0" smtClean="0">
                <a:solidFill>
                  <a:srgbClr val="002060"/>
                </a:solidFill>
              </a:rPr>
              <a:t> Выявление пробелов в знаниях и умениях обучающихся;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altLang="ru-RU" sz="2400" b="1" kern="0" dirty="0" smtClean="0">
                <a:solidFill>
                  <a:srgbClr val="002060"/>
                </a:solidFill>
              </a:rPr>
              <a:t> Оперативное проведение консультационных мероприятий по устранению пробелов в знаниях обучающихся;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altLang="ru-RU" sz="2400" b="1" kern="0" dirty="0" smtClean="0">
                <a:solidFill>
                  <a:srgbClr val="002060"/>
                </a:solidFill>
              </a:rPr>
              <a:t> Использование различного задачного материала для обеспечения успешной работы обучающихся на повышенном уровне сложности,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altLang="ru-RU" sz="2400" b="1" kern="0" dirty="0" smtClean="0">
                <a:solidFill>
                  <a:srgbClr val="002060"/>
                </a:solidFill>
              </a:rPr>
              <a:t> Обучение поиску решений задач повышенного уровня сложности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ru-RU" altLang="ru-RU" sz="2400" b="1" kern="0" dirty="0" smtClean="0">
              <a:solidFill>
                <a:srgbClr val="002060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ru-RU" altLang="ru-RU" sz="2400" b="1" kern="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ая">
  <a:themeElements>
    <a:clrScheme name="Обычная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Обыч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ычная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2004908</TotalTime>
  <Words>1111</Words>
  <Application>Microsoft Office PowerPoint</Application>
  <PresentationFormat>Экран (4:3)</PresentationFormat>
  <Paragraphs>321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Обычная</vt:lpstr>
      <vt:lpstr>Анализ результатов  государственной итоговой аттестации по математике                                 Полякова Татьяна Владимировна                                                  старший преподаватель центра МО КК ИПК</vt:lpstr>
      <vt:lpstr>Характеристика участников ОГЭ</vt:lpstr>
      <vt:lpstr>Результаты ОГЭ </vt:lpstr>
      <vt:lpstr>Результаты ОГЭ (2017 г.)</vt:lpstr>
      <vt:lpstr>Результаты ОГЭ (2018 г.)</vt:lpstr>
      <vt:lpstr>Результаты ОГЭ</vt:lpstr>
      <vt:lpstr>Результаты ОГЭ</vt:lpstr>
      <vt:lpstr>Результаты ОГЭ</vt:lpstr>
      <vt:lpstr>Результаты ОГЭ</vt:lpstr>
      <vt:lpstr>Результаты ОГЭ</vt:lpstr>
      <vt:lpstr>Характеристика участников ЕГЭ</vt:lpstr>
      <vt:lpstr>Результаты ЕГЭ (базовый уровень)</vt:lpstr>
      <vt:lpstr>Результаты ЕГЭ (базовый уровень)</vt:lpstr>
      <vt:lpstr>Результаты ЕГЭ (базовый уровень)</vt:lpstr>
      <vt:lpstr>Результаты ЕГЭ (2017 г.) (базовый уровень)</vt:lpstr>
      <vt:lpstr>Результаты ЕГЭ (2018 г.) (базовый уровень)</vt:lpstr>
      <vt:lpstr>Результаты ЕГЭ (базовый уровень)</vt:lpstr>
      <vt:lpstr>Результаты ЕГЭ (базовый уровень)</vt:lpstr>
      <vt:lpstr>Результаты ЕГЭ (базовый уровень)</vt:lpstr>
      <vt:lpstr>Результаты ЕГЭ (базовый уровень)</vt:lpstr>
      <vt:lpstr>Результаты ЕГЭ (профильный уровень)</vt:lpstr>
      <vt:lpstr>Результаты ЕГЭ (профильный уровень)</vt:lpstr>
      <vt:lpstr>Результаты ЕГЭ (профильный уровень)</vt:lpstr>
      <vt:lpstr>Результаты ЕГЭ (профильный уровень)</vt:lpstr>
      <vt:lpstr>Результаты ЕГЭ (2017 г.) (профильный уровень)</vt:lpstr>
      <vt:lpstr>Результаты ЕГЭ (2018 г.) (профильный уровень)</vt:lpstr>
      <vt:lpstr>Результаты ЕГЭ (профильный уровень)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 государственной итоговой аттестации по математике  в основной и старшей школе</dc:title>
  <dc:creator>1</dc:creator>
  <cp:lastModifiedBy>Татьяна Копылова</cp:lastModifiedBy>
  <cp:revision>68</cp:revision>
  <dcterms:created xsi:type="dcterms:W3CDTF">2016-08-22T13:04:38Z</dcterms:created>
  <dcterms:modified xsi:type="dcterms:W3CDTF">2018-09-07T06:35:03Z</dcterms:modified>
</cp:coreProperties>
</file>