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1"/>
  </p:notesMasterIdLst>
  <p:handoutMasterIdLst>
    <p:handoutMasterId r:id="rId22"/>
  </p:handoutMasterIdLst>
  <p:sldIdLst>
    <p:sldId id="256" r:id="rId2"/>
    <p:sldId id="370" r:id="rId3"/>
    <p:sldId id="377" r:id="rId4"/>
    <p:sldId id="368" r:id="rId5"/>
    <p:sldId id="378" r:id="rId6"/>
    <p:sldId id="381" r:id="rId7"/>
    <p:sldId id="379" r:id="rId8"/>
    <p:sldId id="380" r:id="rId9"/>
    <p:sldId id="383" r:id="rId10"/>
    <p:sldId id="382" r:id="rId11"/>
    <p:sldId id="386" r:id="rId12"/>
    <p:sldId id="387" r:id="rId13"/>
    <p:sldId id="388" r:id="rId14"/>
    <p:sldId id="389" r:id="rId15"/>
    <p:sldId id="385" r:id="rId16"/>
    <p:sldId id="394" r:id="rId17"/>
    <p:sldId id="393" r:id="rId18"/>
    <p:sldId id="392" r:id="rId19"/>
    <p:sldId id="39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FFFFCC"/>
    <a:srgbClr val="FFCC66"/>
    <a:srgbClr val="66FFFF"/>
    <a:srgbClr val="E0F381"/>
    <a:srgbClr val="FF6600"/>
    <a:srgbClr val="CC99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6" autoAdjust="0"/>
    <p:restoredTop sz="94660" autoAdjust="0"/>
  </p:normalViewPr>
  <p:slideViewPr>
    <p:cSldViewPr>
      <p:cViewPr>
        <p:scale>
          <a:sx n="75" d="100"/>
          <a:sy n="75" d="100"/>
        </p:scale>
        <p:origin x="-81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8DE8B-6EC5-4A10-AED7-D4F585A9F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91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88FC88-D8EB-4D16-9BE0-81919BB9B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61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B46A7-A7F0-4EB0-8D69-D12D26B61B91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345B-B1A8-4BB2-9AA9-7B01FE4A3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50265"/>
      </p:ext>
    </p:extLst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86DF-AA84-4767-99DF-75B87B84B32E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7BFC-5056-47D2-8828-B58B829B0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96847"/>
      </p:ext>
    </p:extLst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34B5-8DB3-4619-8B60-CE63B8FEB66B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2AC9-EB7A-41F4-99A8-E41E15258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22169"/>
      </p:ext>
    </p:extLst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52F3B-26B3-42AB-9601-56319444093D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53D0-7F6B-488D-8662-61F1D9A9D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38122"/>
      </p:ext>
    </p:extLst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C63C-5A88-4900-BA08-1AC4759932AC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DE2F-EF3B-4351-8598-FEBF52585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5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0F5F-FABA-4DBF-B205-0B493D07FCE4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42F62-9DC0-43FE-8384-DF1F5FA60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860570"/>
      </p:ext>
    </p:extLst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5F4A8-FD5E-4BB7-B386-C7E5588112B0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FA0A7-B0EC-47D3-AE30-86E438A0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19892"/>
      </p:ext>
    </p:extLst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DB236-05C9-40C8-9BD9-EE667030F48B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1D13D-5367-4BE3-AA12-B085F6250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84430"/>
      </p:ext>
    </p:extLst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0DA0D-2B42-4AB7-861A-22AD0317131E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96258-873A-4E09-A13A-0059B278F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443027"/>
      </p:ext>
    </p:extLst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8857-8084-4D92-82FB-FF9B3BC0AFCE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633BE-3802-4284-8E8A-0DD0A5718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26483"/>
      </p:ext>
    </p:extLst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F5086-7471-4640-AEEC-D6684A07C7C0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841E-3DA7-4D59-BA39-2B4B59D04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989115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4D02317-96DA-48D1-8E45-DC0A9AD2F7A8}" type="datetimeFigureOut">
              <a:rPr lang="ru-RU"/>
              <a:pPr>
                <a:defRPr/>
              </a:pPr>
              <a:t>07.09.2018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864CB6-861D-4664-96F1-528A987A0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16" r:id="rId4"/>
    <p:sldLayoutId id="2147484122" r:id="rId5"/>
    <p:sldLayoutId id="2147484117" r:id="rId6"/>
    <p:sldLayoutId id="2147484123" r:id="rId7"/>
    <p:sldLayoutId id="2147484124" r:id="rId8"/>
    <p:sldLayoutId id="2147484125" r:id="rId9"/>
    <p:sldLayoutId id="2147484118" r:id="rId10"/>
    <p:sldLayoutId id="2147484126" r:id="rId11"/>
  </p:sldLayoutIdLst>
  <p:transition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250825" y="1341438"/>
            <a:ext cx="8534400" cy="3657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gradFill rotWithShape="1">
                  <a:gsLst>
                    <a:gs pos="0">
                      <a:srgbClr val="FF3300"/>
                    </a:gs>
                    <a:gs pos="100000">
                      <a:srgbClr val="9900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Анализ работы городского</a:t>
            </a:r>
          </a:p>
          <a:p>
            <a:pPr algn="ctr"/>
            <a:r>
              <a:rPr lang="ru-RU" sz="3600" kern="10" dirty="0" smtClean="0">
                <a:gradFill rotWithShape="1">
                  <a:gsLst>
                    <a:gs pos="0">
                      <a:srgbClr val="FF3300"/>
                    </a:gs>
                    <a:gs pos="100000">
                      <a:srgbClr val="9900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методического объединения </a:t>
            </a:r>
          </a:p>
          <a:p>
            <a:pPr algn="ctr"/>
            <a:r>
              <a:rPr lang="ru-RU" sz="3600" kern="10" dirty="0" smtClean="0">
                <a:gradFill rotWithShape="1">
                  <a:gsLst>
                    <a:gs pos="0">
                      <a:srgbClr val="FF3300"/>
                    </a:gs>
                    <a:gs pos="100000">
                      <a:srgbClr val="9900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учителей математики</a:t>
            </a:r>
            <a:endParaRPr lang="ru-RU" sz="3600" kern="10" dirty="0">
              <a:gradFill rotWithShape="1">
                <a:gsLst>
                  <a:gs pos="0">
                    <a:srgbClr val="FF3300"/>
                  </a:gs>
                  <a:gs pos="100000">
                    <a:srgbClr val="9900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62000" y="3810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rgbClr val="990033"/>
                </a:solidFill>
                <a:latin typeface="Times New Roman" pitchFamily="18" charset="0"/>
              </a:rPr>
              <a:t>Красноярск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5805488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 dirty="0" err="1">
                <a:solidFill>
                  <a:srgbClr val="990033"/>
                </a:solidFill>
                <a:latin typeface="Times New Roman" pitchFamily="18" charset="0"/>
              </a:rPr>
              <a:t>Цветочкина</a:t>
            </a:r>
            <a:r>
              <a:rPr lang="ru-RU" altLang="ru-RU" sz="2400" b="1" i="1" dirty="0">
                <a:solidFill>
                  <a:srgbClr val="990033"/>
                </a:solidFill>
                <a:latin typeface="Times New Roman" pitchFamily="18" charset="0"/>
              </a:rPr>
              <a:t> Т.Д., руководитель ГМО учителей математики, 2017-2018 учеб. год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765175"/>
          <a:ext cx="8642349" cy="5521324"/>
        </p:xfrm>
        <a:graphic>
          <a:graphicData uri="http://schemas.openxmlformats.org/drawingml/2006/table">
            <a:tbl>
              <a:tblPr/>
              <a:tblGrid>
                <a:gridCol w="1368293"/>
                <a:gridCol w="864185"/>
                <a:gridCol w="936201"/>
                <a:gridCol w="936201"/>
                <a:gridCol w="823924"/>
                <a:gridCol w="928783"/>
                <a:gridCol w="1055895"/>
                <a:gridCol w="864185"/>
                <a:gridCol w="864682"/>
              </a:tblGrid>
              <a:tr h="1315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Наименование ОУ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27 б.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68-79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80-99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баллов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наиб. балл в ОУ (район)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ОУ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Красноярск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652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51,62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4,92%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68,77%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23,24%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3,03%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0,04%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ЖД, Центральный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502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54,96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Кировский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49,66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Ленинский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48,23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Октябрьский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558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54,45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Свердловский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269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50,7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Советский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884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630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50,29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7" marR="685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196975"/>
          <a:ext cx="8351838" cy="2303463"/>
        </p:xfrm>
        <a:graphic>
          <a:graphicData uri="http://schemas.openxmlformats.org/drawingml/2006/table">
            <a:tbl>
              <a:tblPr/>
              <a:tblGrid>
                <a:gridCol w="8351838"/>
              </a:tblGrid>
              <a:tr h="2303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ЕГЭ (база)</a:t>
                      </a:r>
                      <a:endParaRPr kumimoji="0" lang="ru-RU" alt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59" marR="4215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765175"/>
          <a:ext cx="8497889" cy="5400674"/>
        </p:xfrm>
        <a:graphic>
          <a:graphicData uri="http://schemas.openxmlformats.org/drawingml/2006/table">
            <a:tbl>
              <a:tblPr/>
              <a:tblGrid>
                <a:gridCol w="1584424"/>
                <a:gridCol w="936104"/>
                <a:gridCol w="720080"/>
                <a:gridCol w="864096"/>
                <a:gridCol w="864096"/>
                <a:gridCol w="936104"/>
                <a:gridCol w="864096"/>
                <a:gridCol w="864096"/>
                <a:gridCol w="864793"/>
              </a:tblGrid>
              <a:tr h="1080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Наименование ОУ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(5б)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 б.)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Красноярск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3814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442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1335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16,23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0,00%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0,52%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11,59%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35,00%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52,88%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ЖД, Центральный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663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16,7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Кировский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15,99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Ленинский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571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Октябрьский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645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16,04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Свердловский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Советский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1181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595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8" marR="6858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196975"/>
          <a:ext cx="8351838" cy="2303463"/>
        </p:xfrm>
        <a:graphic>
          <a:graphicData uri="http://schemas.openxmlformats.org/drawingml/2006/table">
            <a:tbl>
              <a:tblPr/>
              <a:tblGrid>
                <a:gridCol w="8351838"/>
              </a:tblGrid>
              <a:tr h="2303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ОГЭ </a:t>
                      </a:r>
                      <a:endParaRPr kumimoji="0" lang="ru-RU" alt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59" marR="4215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620713"/>
          <a:ext cx="8569325" cy="5616576"/>
        </p:xfrm>
        <a:graphic>
          <a:graphicData uri="http://schemas.openxmlformats.org/drawingml/2006/table">
            <a:tbl>
              <a:tblPr/>
              <a:tblGrid>
                <a:gridCol w="1440855"/>
                <a:gridCol w="792088"/>
                <a:gridCol w="720080"/>
                <a:gridCol w="648072"/>
                <a:gridCol w="648072"/>
                <a:gridCol w="648072"/>
                <a:gridCol w="556841"/>
                <a:gridCol w="778011"/>
                <a:gridCol w="779611"/>
                <a:gridCol w="778011"/>
                <a:gridCol w="779612"/>
              </a:tblGrid>
              <a:tr h="927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Наименование ОУ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всего уч-ся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К-во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уч-ся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(ОГЭ)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"5"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"4"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"3"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"2"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 качества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% выполнения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средний балл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средний балл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Красноярск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9121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8966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1388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5527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1895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77,1%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98,3%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17,1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ЖД, Центральный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78,1%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98,3%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Кировский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971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957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598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76,9%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96,9%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Ленинский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1310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1302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70,8%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98,8%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16,4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Октябрьский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1341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1276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277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795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84%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99,4%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18,2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Свердловский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1167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1141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687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296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73,1%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17,1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Советский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2886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2857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424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1808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557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78,1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97,6%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171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258888" y="1700213"/>
            <a:ext cx="7632700" cy="395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528"/>
              </a:avLst>
            </a:prstTxWarp>
          </a:bodyPr>
          <a:lstStyle/>
          <a:p>
            <a:pPr algn="ctr"/>
            <a:endParaRPr lang="ru-RU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3635375" y="3644900"/>
            <a:ext cx="360363" cy="201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51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4580" name="WordArt 5"/>
          <p:cNvSpPr>
            <a:spLocks noChangeArrowheads="1" noChangeShapeType="1" noTextEdit="1"/>
          </p:cNvSpPr>
          <p:nvPr/>
        </p:nvSpPr>
        <p:spPr bwMode="auto">
          <a:xfrm>
            <a:off x="7694613" y="5516563"/>
            <a:ext cx="46037" cy="6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4581" name="WordArt 6"/>
          <p:cNvSpPr>
            <a:spLocks noChangeArrowheads="1" noChangeShapeType="1" noTextEdit="1"/>
          </p:cNvSpPr>
          <p:nvPr/>
        </p:nvSpPr>
        <p:spPr bwMode="auto">
          <a:xfrm flipH="1">
            <a:off x="7956550" y="4941888"/>
            <a:ext cx="144463" cy="212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650" y="279400"/>
          <a:ext cx="8064500" cy="6029325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568211">
                <a:tc>
                  <a:txBody>
                    <a:bodyPr/>
                    <a:lstStyle/>
                    <a:p>
                      <a:pPr algn="ctr" eaLnBrk="0" hangingPunct="0"/>
                      <a:r>
                        <a:rPr lang="ru-RU" altLang="ru-RU" sz="3700" b="1" dirty="0" smtClean="0">
                          <a:solidFill>
                            <a:srgbClr val="990000"/>
                          </a:solidFill>
                          <a:cs typeface="Times New Roman" pitchFamily="18" charset="0"/>
                        </a:rPr>
                        <a:t>Методическая тема</a:t>
                      </a:r>
                    </a:p>
                    <a:p>
                      <a:pPr algn="ctr" eaLnBrk="0" hangingPunct="0"/>
                      <a:r>
                        <a:rPr lang="ru-RU" sz="3700" dirty="0" smtClean="0"/>
                        <a:t>«Создание и обеспечение эффективной работы системы непрерывного образования учителей математики в условиях перехода на новые федеральные государственные стандарты».</a:t>
                      </a:r>
                      <a:endParaRPr lang="ru-RU" sz="3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114">
                <a:tc>
                  <a:txBody>
                    <a:bodyPr/>
                    <a:lstStyle/>
                    <a:p>
                      <a:pPr algn="ctr" eaLnBrk="0" hangingPunct="0"/>
                      <a:r>
                        <a:rPr lang="ru-RU" sz="37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 – 2019 </a:t>
                      </a:r>
                      <a:r>
                        <a:rPr lang="ru-RU" sz="37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уч.г</a:t>
                      </a:r>
                      <a:r>
                        <a:rPr lang="ru-RU" sz="37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37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1258888" y="1700213"/>
            <a:ext cx="7632700" cy="395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528"/>
              </a:avLst>
            </a:prstTxWarp>
          </a:bodyPr>
          <a:lstStyle/>
          <a:p>
            <a:pPr algn="ctr"/>
            <a:endParaRPr lang="ru-RU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3635375" y="3644900"/>
            <a:ext cx="360363" cy="201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51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5604" name="WordArt 5"/>
          <p:cNvSpPr>
            <a:spLocks noChangeArrowheads="1" noChangeShapeType="1" noTextEdit="1"/>
          </p:cNvSpPr>
          <p:nvPr/>
        </p:nvSpPr>
        <p:spPr bwMode="auto">
          <a:xfrm>
            <a:off x="7694613" y="5516563"/>
            <a:ext cx="46037" cy="6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5605" name="WordArt 6"/>
          <p:cNvSpPr>
            <a:spLocks noChangeArrowheads="1" noChangeShapeType="1" noTextEdit="1"/>
          </p:cNvSpPr>
          <p:nvPr/>
        </p:nvSpPr>
        <p:spPr bwMode="auto">
          <a:xfrm flipH="1">
            <a:off x="7956550" y="4941888"/>
            <a:ext cx="144463" cy="212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650" y="279400"/>
          <a:ext cx="8064500" cy="5799138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846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704" marR="417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8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. Совершенствование профессиональной компетенции учителей математики в период реализации ФГОС через внедрение в практику работы образовательных технологий, направленных на формирование компетентностей обучающихся  (УУД).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2. Обобщение и распространение успешных практик учителей  по организации подготовки учащихся к итоговой аттестации.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3.Создание  условий  для  выявления  поддержки  и  развития  одаренных  детей  и обеспечение их участия в олимпиадах всех уровней.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1704" marR="417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1258888" y="1700213"/>
            <a:ext cx="7632700" cy="395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528"/>
              </a:avLst>
            </a:prstTxWarp>
          </a:bodyPr>
          <a:lstStyle/>
          <a:p>
            <a:pPr algn="ctr"/>
            <a:endParaRPr lang="ru-RU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3635375" y="3644900"/>
            <a:ext cx="360363" cy="201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51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6628" name="WordArt 5"/>
          <p:cNvSpPr>
            <a:spLocks noChangeArrowheads="1" noChangeShapeType="1" noTextEdit="1"/>
          </p:cNvSpPr>
          <p:nvPr/>
        </p:nvSpPr>
        <p:spPr bwMode="auto">
          <a:xfrm>
            <a:off x="7694613" y="5516563"/>
            <a:ext cx="46037" cy="6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6629" name="WordArt 6"/>
          <p:cNvSpPr>
            <a:spLocks noChangeArrowheads="1" noChangeShapeType="1" noTextEdit="1"/>
          </p:cNvSpPr>
          <p:nvPr/>
        </p:nvSpPr>
        <p:spPr bwMode="auto">
          <a:xfrm flipH="1">
            <a:off x="7956550" y="4941888"/>
            <a:ext cx="144463" cy="212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288" y="115888"/>
          <a:ext cx="8208962" cy="6111875"/>
        </p:xfrm>
        <a:graphic>
          <a:graphicData uri="http://schemas.openxmlformats.org/drawingml/2006/table">
            <a:tbl>
              <a:tblPr/>
              <a:tblGrid>
                <a:gridCol w="1680875"/>
                <a:gridCol w="3173502"/>
                <a:gridCol w="3354585"/>
              </a:tblGrid>
              <a:tr h="64807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2018-2019 учебный год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Направление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Мероприятия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Дефицит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4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«Современная школа»</a:t>
                      </a: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Мастер- класс «Приёмы формирующего оценивания на уроках и внеурочной деятельности»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Олезова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С.А., Советский район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2.«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Системно-деятельностный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подход в организации урока математики»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Лушникова С.И., 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Карпецкая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Г.В., Советский район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Семинар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«Производная и первообразная»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Цветочкина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Т.Д., руководитель ГМО</a:t>
                      </a: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Приёмы и методы решения геометрических задач 2 части ЕГЭ и ОГЭ. Цикл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семинаров.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Алексеева Г.А., Васильева М.В.,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Черепанова О.А.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Диагностика 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УУД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Конструирование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уроков в рамках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ФГОС.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 № 10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8" marR="41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1258888" y="1700213"/>
            <a:ext cx="7632700" cy="395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528"/>
              </a:avLst>
            </a:prstTxWarp>
          </a:bodyPr>
          <a:lstStyle/>
          <a:p>
            <a:pPr algn="ctr"/>
            <a:endParaRPr lang="ru-RU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3635375" y="3644900"/>
            <a:ext cx="360363" cy="201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51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652" name="WordArt 5"/>
          <p:cNvSpPr>
            <a:spLocks noChangeArrowheads="1" noChangeShapeType="1" noTextEdit="1"/>
          </p:cNvSpPr>
          <p:nvPr/>
        </p:nvSpPr>
        <p:spPr bwMode="auto">
          <a:xfrm>
            <a:off x="7694613" y="5516563"/>
            <a:ext cx="46037" cy="6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653" name="WordArt 6"/>
          <p:cNvSpPr>
            <a:spLocks noChangeArrowheads="1" noChangeShapeType="1" noTextEdit="1"/>
          </p:cNvSpPr>
          <p:nvPr/>
        </p:nvSpPr>
        <p:spPr bwMode="auto">
          <a:xfrm flipH="1">
            <a:off x="7956550" y="4941888"/>
            <a:ext cx="144463" cy="212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750" y="285750"/>
          <a:ext cx="8135938" cy="6022975"/>
        </p:xfrm>
        <a:graphic>
          <a:graphicData uri="http://schemas.openxmlformats.org/drawingml/2006/table">
            <a:tbl>
              <a:tblPr/>
              <a:tblGrid>
                <a:gridCol w="1677330"/>
                <a:gridCol w="3522877"/>
                <a:gridCol w="2935731"/>
              </a:tblGrid>
              <a:tr h="284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Направление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Мероприятия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Дефицит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Подготовка к итоговой аттестации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Система подготовки к ГИА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Цветочкина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Т.Д.,             руководитель ГМО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«Успех каждого ребёнка»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«Экономические задачи»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Берсенёва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О.А., Кировский район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Подготовка к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флэш-боям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5-6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Методические особенности математической игры «Домино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Герасимова И.Н.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0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«Цифровая школа»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«Интернет-ресурсы, способствующие улучшению качества образовательного процесса»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Сафина Ф.А., Советский район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«Учитель будущего»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«Новая форма аттестации учителя»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15, Ленинский район</a:t>
                      </a: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704" marR="41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7632700" cy="395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528"/>
              </a:avLst>
            </a:prstTxWarp>
          </a:bodyPr>
          <a:lstStyle/>
          <a:p>
            <a:pPr algn="ctr"/>
            <a:r>
              <a:rPr lang="ru-RU" sz="48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Творческих</a:t>
            </a:r>
          </a:p>
          <a:p>
            <a:pPr algn="ctr"/>
            <a:endParaRPr lang="ru-RU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48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успехов</a:t>
            </a:r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3635375" y="3644900"/>
            <a:ext cx="2305050" cy="2011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51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6588125" y="3789363"/>
            <a:ext cx="576263" cy="1941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7308850" y="3789363"/>
            <a:ext cx="576263" cy="1941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7812088" y="3789363"/>
            <a:ext cx="576262" cy="1941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328613"/>
            <a:ext cx="84978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Методическая тема: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Times New Roman" pitchFamily="18" charset="0"/>
              </a:rPr>
              <a:t>«Создание и обеспечение эффективной работы системы непрерывного образования учителей математики в условиях перехода на новые федеральные государственные стандарты».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altLang="ru-RU" sz="400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>
                <a:solidFill>
                  <a:schemeClr val="tx1"/>
                </a:solidFill>
                <a:latin typeface="Times New Roman" pitchFamily="18" charset="0"/>
              </a:rPr>
              <a:t>Непрерывное совершенствование уровня педагогического мастерства преподавателей, компетентности в области  предмета и методики его преподавания.</a:t>
            </a:r>
            <a:endParaRPr lang="ru-RU" altLang="ru-RU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95288" y="619125"/>
            <a:ext cx="8497887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4000" b="1" dirty="0">
                <a:solidFill>
                  <a:srgbClr val="990000"/>
                </a:solidFill>
                <a:cs typeface="Times New Roman" pitchFamily="18" charset="0"/>
              </a:rPr>
              <a:t>Задачи:</a:t>
            </a:r>
          </a:p>
          <a:p>
            <a:pPr marL="514350" indent="-514350" algn="just">
              <a:buFontTx/>
              <a:buAutoNum type="arabicPeriod"/>
              <a:defRPr/>
            </a:pPr>
            <a:r>
              <a:rPr lang="ru-RU" sz="2800" dirty="0"/>
              <a:t>Совершенствование профессиональной компетенции учителей математики в период реализации ФГОС через внедрение в практику работы образовательных технологий, направленных на формирование компетентностей обучающихся  (УУД).</a:t>
            </a:r>
          </a:p>
          <a:p>
            <a:pPr marL="514350" indent="-514350" algn="just">
              <a:defRPr/>
            </a:pPr>
            <a:r>
              <a:rPr lang="ru-RU" sz="2800" dirty="0"/>
              <a:t>2. Обобщение и распространение успешных практик учителей  по организации подготовки учащихся к итоговой аттестации.</a:t>
            </a:r>
          </a:p>
          <a:p>
            <a:pPr marL="514350" indent="-514350" algn="just">
              <a:defRPr/>
            </a:pPr>
            <a:r>
              <a:rPr lang="ru-RU" sz="2800" dirty="0"/>
              <a:t>3. Обобщение и распространение опыта работы  с одаренными детьми.</a:t>
            </a:r>
          </a:p>
          <a:p>
            <a:pPr marL="514350" indent="-514350">
              <a:defRPr/>
            </a:pP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333375"/>
          <a:ext cx="8713788" cy="4477084"/>
        </p:xfrm>
        <a:graphic>
          <a:graphicData uri="http://schemas.openxmlformats.org/drawingml/2006/table">
            <a:tbl>
              <a:tblPr/>
              <a:tblGrid>
                <a:gridCol w="2028825"/>
                <a:gridCol w="6684963"/>
              </a:tblGrid>
              <a:tr h="4537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18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altLang="ru-RU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профессиональной компетенции учителей математики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Мастер-классы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«Решение  простейших тригонометрических уравнений»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«Решение текстовых задач»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«Производная. Применение производной для исследования функций», «Нахождение наибольшего и наименьшего значений функции»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«Неравенства в школьном курсе математики»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333375"/>
          <a:ext cx="8424862" cy="6094413"/>
        </p:xfrm>
        <a:graphic>
          <a:graphicData uri="http://schemas.openxmlformats.org/drawingml/2006/table">
            <a:tbl>
              <a:tblPr/>
              <a:tblGrid>
                <a:gridCol w="1961554"/>
                <a:gridCol w="6463308"/>
              </a:tblGrid>
              <a:tr h="365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84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Выявление, обобщение и распространение положительного педагогического опыта творчески работающих учителей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Выступления -15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(</a:t>
                      </a:r>
                      <a:r>
                        <a:rPr kumimoji="0" lang="en-US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Форум учителей математики «Достижение предметных и </a:t>
                      </a:r>
                      <a:r>
                        <a:rPr kumimoji="0" lang="ru-RU" alt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метапредметных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результатов по математике: планирование, способы, оценка»)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Мастер-класс -5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Форум учителей математики»)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Мастер –класс -5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(Фестиваль педагогических идей «</a:t>
                      </a:r>
                      <a:r>
                        <a:rPr kumimoji="0" lang="ru-RU" alt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Деятельностный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подход в обучении математике: я делаю так!»)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6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Мастер –класс -5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(Августовская конференция) 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333375"/>
          <a:ext cx="8137525" cy="6215063"/>
        </p:xfrm>
        <a:graphic>
          <a:graphicData uri="http://schemas.openxmlformats.org/drawingml/2006/table">
            <a:tbl>
              <a:tblPr/>
              <a:tblGrid>
                <a:gridCol w="1894654"/>
                <a:gridCol w="6242871"/>
              </a:tblGrid>
              <a:tr h="395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1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Внедрение в учебный процесс и внеурочную деятельность инновационных педагогических технологий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Городской семинар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«Реализация </a:t>
                      </a:r>
                      <a:r>
                        <a:rPr kumimoji="0" lang="ru-RU" alt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системно-деятельностного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подхода на уроках математики и информатики»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8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Мастер-класс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«Деятельность учителя математики по формированию УУД»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93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Городской семинар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«Инклюзия в математике: организация обучения учащихся с ОВЗ»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30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Городской семинар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«Первые уроки тригонометрии. </a:t>
                      </a:r>
                      <a:r>
                        <a:rPr kumimoji="0" lang="ru-RU" alt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Тригонометр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549275"/>
          <a:ext cx="8713788" cy="5165726"/>
        </p:xfrm>
        <a:graphic>
          <a:graphicData uri="http://schemas.openxmlformats.org/drawingml/2006/table">
            <a:tbl>
              <a:tblPr/>
              <a:tblGrid>
                <a:gridCol w="2028825"/>
                <a:gridCol w="6684963"/>
              </a:tblGrid>
              <a:tr h="5754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327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Обобщение и распространение успешных практик учителей по организации подготовки к ГИА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Городских семинаров  «Организация итоговой аттестации в 9 и 11 классах»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4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  Обучающие семинары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«Решение экономических задач» -3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«Решение тригонометрических уравнений»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«Построение графиков функций» задание № 23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8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 Профильное погружение для учащихся 8-11 специализированных физико-математических классов Железнодорожного и Октябрьского районов (совместно с преподавателями СФУ)</a:t>
                      </a:r>
                    </a:p>
                  </a:txBody>
                  <a:tcPr marL="42163" marR="4216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333375"/>
          <a:ext cx="8642350" cy="6224588"/>
        </p:xfrm>
        <a:graphic>
          <a:graphicData uri="http://schemas.openxmlformats.org/drawingml/2006/table">
            <a:tbl>
              <a:tblPr/>
              <a:tblGrid>
                <a:gridCol w="2012192"/>
                <a:gridCol w="6630158"/>
              </a:tblGrid>
              <a:tr h="4966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038">
                <a:tc row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Обобщение и распространение опыта работы с одаренными детьми.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конкурсов, игр и олимпиад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1.Рабочие встречи «Работа с одаренными детьми по подготовке к школьному и муниципальному этапу Всероссийской олимпиады по математике», по планированию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2.Олимпиада имени В.Арнольда (2 тура)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3.Конкурс – игра «Загадки </a:t>
                      </a:r>
                      <a:r>
                        <a:rPr kumimoji="0" lang="ru-RU" alt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Рамануджана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4.ВОШ школьный и муниципальный туры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Олимпиада по геометрии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имени С.А.Анищенко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Интеллектуальные игры «Карусель», «Абака»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Городская олимпиада по геометрии «Мы в пространстве» 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8.Олимпиада  имени Софьи Ковалевской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Игра «Математик- бизнесмен»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«Кубок Города Красноярска»</a:t>
                      </a:r>
                    </a:p>
                  </a:txBody>
                  <a:tcPr marL="42166" marR="421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196975"/>
          <a:ext cx="8351838" cy="2303463"/>
        </p:xfrm>
        <a:graphic>
          <a:graphicData uri="http://schemas.openxmlformats.org/drawingml/2006/table">
            <a:tbl>
              <a:tblPr/>
              <a:tblGrid>
                <a:gridCol w="8351838"/>
              </a:tblGrid>
              <a:tr h="2303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itchFamily="18" charset="2"/>
                        <a:defRPr sz="16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ЕГЭ (профиль)</a:t>
                      </a:r>
                      <a:endParaRPr kumimoji="0" lang="ru-RU" alt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59" marR="4215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</TotalTime>
  <Words>1093</Words>
  <Application>Microsoft Office PowerPoint</Application>
  <PresentationFormat>Экран (4:3)</PresentationFormat>
  <Paragraphs>377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Franklin Gothic Medium</vt:lpstr>
      <vt:lpstr>Franklin Gothic Book</vt:lpstr>
      <vt:lpstr>Wingdings 2</vt:lpstr>
      <vt:lpstr>Calibri</vt:lpstr>
      <vt:lpstr>+mj-lt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 Копылова</cp:lastModifiedBy>
  <cp:revision>338</cp:revision>
  <dcterms:created xsi:type="dcterms:W3CDTF">2005-02-17T05:24:44Z</dcterms:created>
  <dcterms:modified xsi:type="dcterms:W3CDTF">2018-09-07T07:54:56Z</dcterms:modified>
</cp:coreProperties>
</file>