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8" r:id="rId4"/>
    <p:sldId id="277" r:id="rId5"/>
    <p:sldId id="275" r:id="rId6"/>
    <p:sldId id="274" r:id="rId7"/>
    <p:sldId id="276" r:id="rId8"/>
    <p:sldId id="257" r:id="rId9"/>
    <p:sldId id="259" r:id="rId10"/>
    <p:sldId id="258" r:id="rId11"/>
    <p:sldId id="262" r:id="rId12"/>
    <p:sldId id="260" r:id="rId13"/>
    <p:sldId id="261" r:id="rId14"/>
    <p:sldId id="265" r:id="rId15"/>
    <p:sldId id="264" r:id="rId16"/>
    <p:sldId id="263" r:id="rId17"/>
    <p:sldId id="266" r:id="rId18"/>
    <p:sldId id="267" r:id="rId19"/>
    <p:sldId id="268" r:id="rId20"/>
    <p:sldId id="269" r:id="rId21"/>
    <p:sldId id="270" r:id="rId22"/>
    <p:sldId id="271" r:id="rId23"/>
    <p:sldId id="279" r:id="rId24"/>
    <p:sldId id="280" r:id="rId25"/>
    <p:sldId id="272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71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10" Type="http://schemas.openxmlformats.org/officeDocument/2006/relationships/image" Target="../media/image117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6.wmf"/><Relationship Id="rId1" Type="http://schemas.openxmlformats.org/officeDocument/2006/relationships/image" Target="../media/image123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A02E-4476-4596-B1F9-6E0AFE520E8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0C87-BCC6-498C-98B3-467F83A2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hyperlink" Target="http://www.legionr.ru/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28" Type="http://schemas.openxmlformats.org/officeDocument/2006/relationships/image" Target="../media/image37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5.jpeg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hyperlink" Target="http://www.legionr.ru/" TargetMode="External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47.bin"/><Relationship Id="rId3" Type="http://schemas.openxmlformats.org/officeDocument/2006/relationships/hyperlink" Target="http://www.legionr.ru/" TargetMode="External"/><Relationship Id="rId21" Type="http://schemas.openxmlformats.org/officeDocument/2006/relationships/image" Target="../media/image57.wmf"/><Relationship Id="rId7" Type="http://schemas.openxmlformats.org/officeDocument/2006/relationships/image" Target="../media/image58.png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6.wmf"/><Relationship Id="rId4" Type="http://schemas.openxmlformats.org/officeDocument/2006/relationships/image" Target="../media/image5.jpeg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49.bin"/><Relationship Id="rId7" Type="http://schemas.openxmlformats.org/officeDocument/2006/relationships/hyperlink" Target="http://www.legionr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hyperlink" Target="http://www.legionr.ru/" TargetMode="Externa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38.jpeg"/><Relationship Id="rId3" Type="http://schemas.openxmlformats.org/officeDocument/2006/relationships/image" Target="../media/image68.png"/><Relationship Id="rId7" Type="http://schemas.openxmlformats.org/officeDocument/2006/relationships/image" Target="../media/image66.wmf"/><Relationship Id="rId12" Type="http://schemas.openxmlformats.org/officeDocument/2006/relationships/hyperlink" Target="http://www.legionr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7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4.jpeg"/><Relationship Id="rId4" Type="http://schemas.openxmlformats.org/officeDocument/2006/relationships/image" Target="../media/image69.wmf"/><Relationship Id="rId9" Type="http://schemas.openxmlformats.org/officeDocument/2006/relationships/hyperlink" Target="http://www.legion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77.wmf"/><Relationship Id="rId3" Type="http://schemas.openxmlformats.org/officeDocument/2006/relationships/hyperlink" Target="http://www.legionr.ru/" TargetMode="External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7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85.wmf"/><Relationship Id="rId3" Type="http://schemas.openxmlformats.org/officeDocument/2006/relationships/image" Target="../media/image87.pn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7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94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84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9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9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96.wmf"/><Relationship Id="rId10" Type="http://schemas.openxmlformats.org/officeDocument/2006/relationships/image" Target="../media/image98.wmf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8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0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hyperlink" Target="http://www.legionr.ru/" TargetMode="External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0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15.wmf"/><Relationship Id="rId3" Type="http://schemas.openxmlformats.org/officeDocument/2006/relationships/oleObject" Target="../embeddings/oleObject96.bin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4.wmf"/><Relationship Id="rId20" Type="http://schemas.openxmlformats.org/officeDocument/2006/relationships/image" Target="../media/image11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00.bin"/><Relationship Id="rId24" Type="http://schemas.openxmlformats.org/officeDocument/2006/relationships/image" Target="../media/image118.jpeg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23" Type="http://schemas.openxmlformats.org/officeDocument/2006/relationships/hyperlink" Target="http://www.legionr.ru/" TargetMode="External"/><Relationship Id="rId10" Type="http://schemas.openxmlformats.org/officeDocument/2006/relationships/image" Target="../media/image111.wmf"/><Relationship Id="rId19" Type="http://schemas.openxmlformats.org/officeDocument/2006/relationships/oleObject" Target="../embeddings/oleObject104.bin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13.wmf"/><Relationship Id="rId22" Type="http://schemas.openxmlformats.org/officeDocument/2006/relationships/image" Target="../media/image11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1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22.wmf"/><Relationship Id="rId9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27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1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21.bin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4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0.wmf"/><Relationship Id="rId11" Type="http://schemas.openxmlformats.org/officeDocument/2006/relationships/image" Target="../media/image135.png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132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3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40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2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4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3.wmf"/><Relationship Id="rId11" Type="http://schemas.openxmlformats.org/officeDocument/2006/relationships/image" Target="../media/image148.png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3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4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39.bin"/><Relationship Id="rId18" Type="http://schemas.openxmlformats.org/officeDocument/2006/relationships/image" Target="../media/image157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0.bin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42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5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163.wmf"/><Relationship Id="rId3" Type="http://schemas.openxmlformats.org/officeDocument/2006/relationships/image" Target="../media/image165.png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62.wmf"/><Relationship Id="rId5" Type="http://schemas.openxmlformats.org/officeDocument/2006/relationships/image" Target="../media/image159.wmf"/><Relationship Id="rId15" Type="http://schemas.openxmlformats.org/officeDocument/2006/relationships/image" Target="../media/image164.w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61.wmf"/><Relationship Id="rId14" Type="http://schemas.openxmlformats.org/officeDocument/2006/relationships/oleObject" Target="../embeddings/oleObject14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6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legionr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hyperlink" Target="http://www.legionr.ru/" TargetMode="Externa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5.jpeg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3.bin"/><Relationship Id="rId23" Type="http://schemas.openxmlformats.org/officeDocument/2006/relationships/hyperlink" Target="http://www.legionr.ru/" TargetMode="External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04864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с параметрами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профильный уровень ЕГЭ по математике, №18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77272"/>
            <a:ext cx="7488832" cy="7444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 Елена Михайловна Фридман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641" y="4203700"/>
            <a:ext cx="1439863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80860" y="836712"/>
            <a:ext cx="4314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Издательство «Легион»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9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191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88262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все значения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при каждом из которых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промежутке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[0;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)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более двух корней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411760" y="1916832"/>
          <a:ext cx="2768808" cy="111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Формула" r:id="rId5" imgW="977476" imgH="393529" progId="Equation.3">
                  <p:embed/>
                </p:oleObj>
              </mc:Choice>
              <mc:Fallback>
                <p:oleObj name="Формула" r:id="rId5" imgW="977476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16832"/>
                        <a:ext cx="2768808" cy="1114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0"/>
            <a:ext cx="4824536" cy="5760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1.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Аналитический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5456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211960" y="476672"/>
          <a:ext cx="1905893" cy="96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Формула" r:id="rId3" imgW="774364" imgH="393529" progId="Equation.3">
                  <p:embed/>
                </p:oleObj>
              </mc:Choice>
              <mc:Fallback>
                <p:oleObj name="Формула" r:id="rId3" imgW="774364" imgH="393529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76672"/>
                        <a:ext cx="1905893" cy="969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20688"/>
            <a:ext cx="773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условию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 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тогда                   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&gt; 0.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0768"/>
            <a:ext cx="4041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≤ 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корней нет.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8841"/>
            <a:ext cx="169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x ≥ 5.</a:t>
            </a:r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547664" y="1916832"/>
          <a:ext cx="2232248" cy="833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Формула" r:id="rId5" imgW="1054100" imgH="393700" progId="Equation.3">
                  <p:embed/>
                </p:oleObj>
              </mc:Choice>
              <mc:Fallback>
                <p:oleObj name="Формула" r:id="rId5" imgW="1054100" imgH="3937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916832"/>
                        <a:ext cx="2232248" cy="833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23528" y="2708920"/>
          <a:ext cx="2866653" cy="95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Формула" r:id="rId7" imgW="1295400" imgH="431800" progId="Equation.3">
                  <p:embed/>
                </p:oleObj>
              </mc:Choice>
              <mc:Fallback>
                <p:oleObj name="Формула" r:id="rId7" imgW="1295400" imgH="4318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08920"/>
                        <a:ext cx="2866653" cy="9551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39552" y="3645024"/>
          <a:ext cx="2234303" cy="953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Формула" r:id="rId9" imgW="1040948" imgH="444307" progId="Equation.3">
                  <p:embed/>
                </p:oleObj>
              </mc:Choice>
              <mc:Fallback>
                <p:oleObj name="Формула" r:id="rId9" imgW="1040948" imgH="444307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645024"/>
                        <a:ext cx="2234303" cy="953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39552" y="4797152"/>
          <a:ext cx="1948452" cy="52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Формула" r:id="rId11" imgW="799753" imgH="215806" progId="Equation.3">
                  <p:embed/>
                </p:oleObj>
              </mc:Choice>
              <mc:Fallback>
                <p:oleObj name="Формула" r:id="rId11" imgW="799753" imgH="215806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797152"/>
                        <a:ext cx="1948452" cy="525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5903893"/>
            <a:ext cx="6948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Уравнение  имеет более двух корней при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1484784"/>
            <a:ext cx="13853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x&lt;5.</a:t>
            </a:r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6372200" y="1340768"/>
          <a:ext cx="2470473" cy="92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Формула" r:id="rId13" imgW="1054100" imgH="393700" progId="Equation.3">
                  <p:embed/>
                </p:oleObj>
              </mc:Choice>
              <mc:Fallback>
                <p:oleObj name="Формула" r:id="rId13" imgW="1054100" imgH="3937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340768"/>
                        <a:ext cx="2470473" cy="922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3779912" y="2060848"/>
          <a:ext cx="3046165" cy="10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Формула" r:id="rId15" imgW="1295400" imgH="431800" progId="Equation.3">
                  <p:embed/>
                </p:oleObj>
              </mc:Choice>
              <mc:Fallback>
                <p:oleObj name="Формула" r:id="rId15" imgW="1295400" imgH="4318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060848"/>
                        <a:ext cx="3046165" cy="101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6950092" y="2060848"/>
          <a:ext cx="219390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Формула" r:id="rId17" imgW="1040948" imgH="444307" progId="Equation.3">
                  <p:embed/>
                </p:oleObj>
              </mc:Choice>
              <mc:Fallback>
                <p:oleObj name="Формула" r:id="rId17" imgW="1040948" imgH="444307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92" y="2060848"/>
                        <a:ext cx="2193908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779912" y="2924944"/>
          <a:ext cx="2336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" name="Формула" r:id="rId19" imgW="965200" imgH="393700" progId="Equation.3">
                  <p:embed/>
                </p:oleObj>
              </mc:Choice>
              <mc:Fallback>
                <p:oleObj name="Формула" r:id="rId19" imgW="965200" imgH="3937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924944"/>
                        <a:ext cx="2336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516216" y="3068960"/>
            <a:ext cx="2151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корней нет,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3851920" y="3789040"/>
          <a:ext cx="820167" cy="87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Формула" r:id="rId21" imgW="368140" imgH="393529" progId="Equation.3">
                  <p:embed/>
                </p:oleObj>
              </mc:Choice>
              <mc:Fallback>
                <p:oleObj name="Формула" r:id="rId21" imgW="368140" imgH="393529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789040"/>
                        <a:ext cx="820167" cy="875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444208" y="3789040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корень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779912" y="1484784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3779912" y="4365104"/>
          <a:ext cx="2448272" cy="96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" name="Формула" r:id="rId23" imgW="1129810" imgH="444307" progId="Equation.3">
                  <p:embed/>
                </p:oleObj>
              </mc:Choice>
              <mc:Fallback>
                <p:oleObj name="Формула" r:id="rId23" imgW="1129810" imgH="444307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365104"/>
                        <a:ext cx="2448272" cy="962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64088" y="5301208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корня.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3779912" y="5013176"/>
          <a:ext cx="14763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" name="Формула" r:id="rId25" imgW="609336" imgH="393529" progId="Equation.3">
                  <p:embed/>
                </p:oleObj>
              </mc:Choice>
              <mc:Fallback>
                <p:oleObj name="Формула" r:id="rId25" imgW="609336" imgH="393529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013176"/>
                        <a:ext cx="1476375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6516216" y="5733256"/>
          <a:ext cx="14763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" name="Формула" r:id="rId27" imgW="609336" imgH="393529" progId="Equation.3">
                  <p:embed/>
                </p:oleObj>
              </mc:Choice>
              <mc:Fallback>
                <p:oleObj name="Формула" r:id="rId27" imgW="609336" imgH="393529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733256"/>
                        <a:ext cx="1476375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" descr="C:\Users\bershadskaya_vv\Desktop\Рисунок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410" y="6021289"/>
            <a:ext cx="121059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64704"/>
            <a:ext cx="40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 ≤ 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корней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12776"/>
            <a:ext cx="270779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корень.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492896"/>
            <a:ext cx="349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 корня </a:t>
            </a:r>
            <a:endParaRPr lang="ru-RU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5053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 2.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Графический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501008"/>
            <a:ext cx="2853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корня.</a:t>
            </a:r>
          </a:p>
          <a:p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085184"/>
            <a:ext cx="6743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найдем из условия касания,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угловой коэффициент прямой,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проходящей через точки (5;0) и (0;3)</a:t>
            </a:r>
            <a:endParaRPr lang="ru-RU" sz="32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464" y="476672"/>
            <a:ext cx="510453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8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Формула" r:id="rId3" imgW="391303" imgH="739129" progId="Equation.3">
                  <p:embed/>
                </p:oleObj>
              </mc:Choice>
              <mc:Fallback>
                <p:oleObj name="Формула" r:id="rId3" imgW="391303" imgH="739129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3205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Условие касания: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уравнение                               имеет единственный корень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835696" y="620688"/>
          <a:ext cx="2447721" cy="101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Формула" r:id="rId5" imgW="952087" imgH="393529" progId="Equation.3">
                  <p:embed/>
                </p:oleObj>
              </mc:Choice>
              <mc:Fallback>
                <p:oleObj name="Формула" r:id="rId5" imgW="952087" imgH="393529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620688"/>
                        <a:ext cx="2447721" cy="1011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0" y="1700808"/>
          <a:ext cx="28067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Формула" r:id="rId7" imgW="1091726" imgH="393529" progId="Equation.3">
                  <p:embed/>
                </p:oleObj>
              </mc:Choice>
              <mc:Fallback>
                <p:oleObj name="Формула" r:id="rId7" imgW="1091726" imgH="393529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808"/>
                        <a:ext cx="28067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987824" y="1628800"/>
          <a:ext cx="3092451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Формула" r:id="rId9" imgW="1117115" imgH="393529" progId="Equation.3">
                  <p:embed/>
                </p:oleObj>
              </mc:Choice>
              <mc:Fallback>
                <p:oleObj name="Формула" r:id="rId9" imgW="1117115" imgH="393529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28800"/>
                        <a:ext cx="3092451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372200" y="1844824"/>
          <a:ext cx="22606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Формула" r:id="rId11" imgW="863225" imgH="228501" progId="Equation.3">
                  <p:embed/>
                </p:oleObj>
              </mc:Choice>
              <mc:Fallback>
                <p:oleObj name="Формула" r:id="rId11" imgW="863225" imgH="228501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844824"/>
                        <a:ext cx="226060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0" y="2780928"/>
          <a:ext cx="2099265" cy="101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Формула" r:id="rId13" imgW="812447" imgH="393529" progId="Equation.3">
                  <p:embed/>
                </p:oleObj>
              </mc:Choice>
              <mc:Fallback>
                <p:oleObj name="Формула" r:id="rId13" imgW="812447" imgH="393529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0928"/>
                        <a:ext cx="2099265" cy="1017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2411760" y="2708920"/>
          <a:ext cx="11588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Формула" r:id="rId15" imgW="418918" imgH="393529" progId="Equation.3">
                  <p:embed/>
                </p:oleObj>
              </mc:Choice>
              <mc:Fallback>
                <p:oleObj name="Формула" r:id="rId15" imgW="418918" imgH="393529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708920"/>
                        <a:ext cx="115887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7170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 прямой, проходящей через точки (0; 3) и (5; 0):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51520" y="4725144"/>
          <a:ext cx="1872208" cy="105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Формула" r:id="rId17" imgW="698197" imgH="393529" progId="Equation.3">
                  <p:embed/>
                </p:oleObj>
              </mc:Choice>
              <mc:Fallback>
                <p:oleObj name="Формула" r:id="rId17" imgW="698197" imgH="393529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725144"/>
                        <a:ext cx="1872208" cy="1055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251520" y="5768975"/>
          <a:ext cx="1193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Формула" r:id="rId19" imgW="431613" imgH="393529" progId="Equation.3">
                  <p:embed/>
                </p:oleObj>
              </mc:Choice>
              <mc:Fallback>
                <p:oleObj name="Формула" r:id="rId19" imgW="431613" imgH="393529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768975"/>
                        <a:ext cx="1193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4860032" y="5517232"/>
          <a:ext cx="16859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Формула" r:id="rId21" imgW="609336" imgH="393529" progId="Equation.3">
                  <p:embed/>
                </p:oleObj>
              </mc:Choice>
              <mc:Fallback>
                <p:oleObj name="Формула" r:id="rId21" imgW="609336" imgH="393529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517232"/>
                        <a:ext cx="16859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C:\Users\bershadskaya_vv\Desktop\Рисунок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9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9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191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6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все значения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при каждом из которых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                    на промежутке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) </a:t>
            </a:r>
            <a:endParaRPr lang="ru-RU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более двух корней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051720" y="1052736"/>
          <a:ext cx="175172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Формула" r:id="rId5" imgW="876300" imgH="431800" progId="Equation.3">
                  <p:embed/>
                </p:oleObj>
              </mc:Choice>
              <mc:Fallback>
                <p:oleObj name="Формула" r:id="rId5" imgW="876300" imgH="4318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052736"/>
                        <a:ext cx="1751728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204864"/>
            <a:ext cx="181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2936"/>
            <a:ext cx="486189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922463" y="2205038"/>
          <a:ext cx="2135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Формула" r:id="rId8" imgW="710891" imgH="215806" progId="Equation.3">
                  <p:embed/>
                </p:oleObj>
              </mc:Choice>
              <mc:Fallback>
                <p:oleObj name="Формула" r:id="rId8" imgW="710891" imgH="21580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2205038"/>
                        <a:ext cx="21351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932040" y="2348880"/>
          <a:ext cx="1829456" cy="57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Формула" r:id="rId10" imgW="685502" imgH="215806" progId="Equation.3">
                  <p:embed/>
                </p:oleObj>
              </mc:Choice>
              <mc:Fallback>
                <p:oleObj name="Формула" r:id="rId10" imgW="685502" imgH="21580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348880"/>
                        <a:ext cx="1829456" cy="575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981533" y="2132856"/>
          <a:ext cx="2162467" cy="859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Формула" r:id="rId12" imgW="825500" imgH="431800" progId="Equation.3">
                  <p:embed/>
                </p:oleObj>
              </mc:Choice>
              <mc:Fallback>
                <p:oleObj name="Формула" r:id="rId12" imgW="825500" imgH="4318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533" y="2132856"/>
                        <a:ext cx="2162467" cy="859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156176" y="2852936"/>
          <a:ext cx="896001" cy="84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Формула" r:id="rId14" imgW="418918" imgH="393529" progId="Equation.3">
                  <p:embed/>
                </p:oleObj>
              </mc:Choice>
              <mc:Fallback>
                <p:oleObj name="Формула" r:id="rId14" imgW="418918" imgH="393529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852936"/>
                        <a:ext cx="896001" cy="8416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2"/>
          <p:cNvGraphicFramePr>
            <a:graphicFrameLocks noChangeAspect="1"/>
          </p:cNvGraphicFramePr>
          <p:nvPr/>
        </p:nvGraphicFramePr>
        <p:xfrm>
          <a:off x="7020272" y="3573016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Формула" r:id="rId16" imgW="901309" imgH="393529" progId="Equation.3">
                  <p:embed/>
                </p:oleObj>
              </mc:Choice>
              <mc:Fallback>
                <p:oleObj name="Формула" r:id="rId16" imgW="901309" imgH="393529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573016"/>
                        <a:ext cx="1803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60032" y="3645024"/>
            <a:ext cx="4283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                                   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единственный корень.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516216" y="4797152"/>
          <a:ext cx="954687" cy="84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Формула" r:id="rId18" imgW="444307" imgH="393529" progId="Equation.3">
                  <p:embed/>
                </p:oleObj>
              </mc:Choice>
              <mc:Fallback>
                <p:oleObj name="Формула" r:id="rId18" imgW="444307" imgH="393529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797152"/>
                        <a:ext cx="954687" cy="845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5076056" y="5676900"/>
          <a:ext cx="1905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Формула" r:id="rId20" imgW="634725" imgH="393529" progId="Equation.3">
                  <p:embed/>
                </p:oleObj>
              </mc:Choice>
              <mc:Fallback>
                <p:oleObj name="Формула" r:id="rId20" imgW="634725" imgH="393529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676900"/>
                        <a:ext cx="19050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Постройте график функции                                ;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Найдите все значения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которых прямая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y=a(x+5)+2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с построенным графиком ровно одну общую точку.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 ОДЗ: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x≠±4.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436096" y="836712"/>
          <a:ext cx="309198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Формула" r:id="rId3" imgW="1384300" imgH="419100" progId="Equation.3">
                  <p:embed/>
                </p:oleObj>
              </mc:Choice>
              <mc:Fallback>
                <p:oleObj name="Формула" r:id="rId3" imgW="1384300" imgH="4191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836712"/>
                        <a:ext cx="3091980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0" y="4581128"/>
          <a:ext cx="9180512" cy="110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Формула" r:id="rId5" imgW="3695700" imgH="444500" progId="Equation.3">
                  <p:embed/>
                </p:oleObj>
              </mc:Choice>
              <mc:Fallback>
                <p:oleObj name="Формула" r:id="rId5" imgW="3695700" imgH="4445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81128"/>
                        <a:ext cx="9180512" cy="1105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bershadskaya_vv\Desktop\Рисунок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9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92696"/>
            <a:ext cx="6246213" cy="582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236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y=-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|x|+4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331640" y="6021288"/>
          <a:ext cx="17541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Формула" r:id="rId4" imgW="850531" imgH="203112" progId="Equation.3">
                  <p:embed/>
                </p:oleObj>
              </mc:Choice>
              <mc:Fallback>
                <p:oleObj name="Формула" r:id="rId4" imgW="850531" imgH="203112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6021288"/>
                        <a:ext cx="17541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8"/>
            <a:ext cx="8208912" cy="679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67544" y="6237312"/>
          <a:ext cx="17541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Формула" r:id="rId4" imgW="850531" imgH="203112" progId="Equation.3">
                  <p:embed/>
                </p:oleObj>
              </mc:Choice>
              <mc:Fallback>
                <p:oleObj name="Формула" r:id="rId4" imgW="850531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237312"/>
                        <a:ext cx="17541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bershadskaya_vv\Desktop\Рисунок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224" y="5949279"/>
            <a:ext cx="1314776" cy="9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00392" cy="616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63688" y="3068960"/>
          <a:ext cx="998846" cy="53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Формула" r:id="rId4" imgW="329914" imgH="177646" progId="Equation.3">
                  <p:embed/>
                </p:oleObj>
              </mc:Choice>
              <mc:Fallback>
                <p:oleObj name="Формула" r:id="rId4" imgW="329914" imgH="177646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068960"/>
                        <a:ext cx="998846" cy="537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203848" y="2852936"/>
          <a:ext cx="84772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Формула" r:id="rId6" imgW="457002" imgH="672808" progId="Equation.3">
                  <p:embed/>
                </p:oleObj>
              </mc:Choice>
              <mc:Fallback>
                <p:oleObj name="Формула" r:id="rId6" imgW="457002" imgH="672808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852936"/>
                        <a:ext cx="847725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39552" y="5517232"/>
          <a:ext cx="1755501" cy="41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Формула" r:id="rId8" imgW="850531" imgH="203112" progId="Equation.3">
                  <p:embed/>
                </p:oleObj>
              </mc:Choice>
              <mc:Fallback>
                <p:oleObj name="Формула" r:id="rId8" imgW="850531" imgH="203112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517232"/>
                        <a:ext cx="1755501" cy="419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043608" y="6210052"/>
          <a:ext cx="6631938" cy="64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Формула" r:id="rId10" imgW="2209800" imgH="215900" progId="Equation.3">
                  <p:embed/>
                </p:oleObj>
              </mc:Choice>
              <mc:Fallback>
                <p:oleObj name="Формула" r:id="rId10" imgW="2209800" imgH="2159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210052"/>
                        <a:ext cx="6631938" cy="647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Users\bershadskaya_vv\Desktop\Рисунок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408" y="6021287"/>
            <a:ext cx="1210592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будем искать из условия, что прямая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а(х+5)+2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проходит через точку (-4;-8):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-8=-а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(-4+5)+2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откуда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=-10.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будем искать из условия, что прямая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а(х+5)+2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проходит через точку (4;-8):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-8=а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(4+5)+2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откуда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=     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прямая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y=a(x+5)+2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с графиком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ровно одну общую точку, если</a:t>
            </a: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499992" y="2780928"/>
          <a:ext cx="593053" cy="73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Формула" r:id="rId3" imgW="317225" imgH="393359" progId="Equation.3">
                  <p:embed/>
                </p:oleObj>
              </mc:Choice>
              <mc:Fallback>
                <p:oleObj name="Формула" r:id="rId3" imgW="317225" imgH="39335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780928"/>
                        <a:ext cx="593053" cy="735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23528" y="5229200"/>
          <a:ext cx="8043491" cy="109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Формула" r:id="rId5" imgW="2895600" imgH="393700" progId="Equation.3">
                  <p:embed/>
                </p:oleObj>
              </mc:Choice>
              <mc:Fallback>
                <p:oleObj name="Формула" r:id="rId5" imgW="28956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229200"/>
                        <a:ext cx="8043491" cy="10930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771800" y="3861048"/>
          <a:ext cx="3092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Формула" r:id="rId7" imgW="1384300" imgH="419100" progId="Equation.3">
                  <p:embed/>
                </p:oleObj>
              </mc:Choice>
              <mc:Fallback>
                <p:oleObj name="Формула" r:id="rId7" imgW="1384300" imgH="4191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861048"/>
                        <a:ext cx="30924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bershadskaya_vv\Desktop\Рисунок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224" y="5949279"/>
            <a:ext cx="1314776" cy="9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с параметром в демоверсии ОГЭ 2018 г. (№23)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6" y="1412776"/>
            <a:ext cx="9118744" cy="127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636912"/>
            <a:ext cx="91360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941168"/>
            <a:ext cx="6984776" cy="106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8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9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191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каких значения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уравнение                      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единственный корень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Решение.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Если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x=0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то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=1,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тогда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x=2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еще один корень. При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уравнение имеет два корня.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Пусть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х≠0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.Тогда уравнение можно записать в виде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016873" y="764704"/>
          <a:ext cx="3127127" cy="50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Формула" r:id="rId5" imgW="1256755" imgH="203112" progId="Equation.3">
                  <p:embed/>
                </p:oleObj>
              </mc:Choice>
              <mc:Fallback>
                <p:oleObj name="Формула" r:id="rId5" imgW="1256755" imgH="203112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873" y="764704"/>
                        <a:ext cx="3127127" cy="50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87824" y="3356992"/>
          <a:ext cx="2051720" cy="87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Формула" r:id="rId7" imgW="926698" imgH="393529" progId="Equation.3">
                  <p:embed/>
                </p:oleObj>
              </mc:Choice>
              <mc:Fallback>
                <p:oleObj name="Формула" r:id="rId7" imgW="926698" imgH="393529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356992"/>
                        <a:ext cx="2051720" cy="871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2210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a&gt; 1.     a) x&gt;2a        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x&lt;2a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95536" y="5013176"/>
          <a:ext cx="22479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Формула" r:id="rId9" imgW="1016000" imgH="203200" progId="Equation.3">
                  <p:embed/>
                </p:oleObj>
              </mc:Choice>
              <mc:Fallback>
                <p:oleObj name="Формула" r:id="rId9" imgW="1016000" imgH="2032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013176"/>
                        <a:ext cx="22479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23528" y="6093296"/>
          <a:ext cx="31765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Формула" r:id="rId11" imgW="1435100" imgH="228600" progId="Equation.3">
                  <p:embed/>
                </p:oleObj>
              </mc:Choice>
              <mc:Fallback>
                <p:oleObj name="Формула" r:id="rId11" imgW="1435100" imgH="2286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093296"/>
                        <a:ext cx="3176588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23528" y="5589240"/>
          <a:ext cx="34004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Формула" r:id="rId13" imgW="1536033" imgH="203112" progId="Equation.3">
                  <p:embed/>
                </p:oleObj>
              </mc:Choice>
              <mc:Fallback>
                <p:oleObj name="Формула" r:id="rId13" imgW="1536033" imgH="203112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589240"/>
                        <a:ext cx="34004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572000" y="4941168"/>
          <a:ext cx="22479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Формула" r:id="rId15" imgW="1016000" imgH="203200" progId="Equation.3">
                  <p:embed/>
                </p:oleObj>
              </mc:Choice>
              <mc:Fallback>
                <p:oleObj name="Формула" r:id="rId15" imgW="1016000" imgH="2032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41168"/>
                        <a:ext cx="22479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4427984" y="5517232"/>
          <a:ext cx="34004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Формула" r:id="rId17" imgW="1536033" imgH="203112" progId="Equation.3">
                  <p:embed/>
                </p:oleObj>
              </mc:Choice>
              <mc:Fallback>
                <p:oleObj name="Формула" r:id="rId17" imgW="1536033" imgH="203112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5517232"/>
                        <a:ext cx="34004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4283968" y="6165304"/>
          <a:ext cx="31765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Формула" r:id="rId19" imgW="1435100" imgH="228600" progId="Equation.3">
                  <p:embed/>
                </p:oleObj>
              </mc:Choice>
              <mc:Fallback>
                <p:oleObj name="Формула" r:id="rId19" imgW="143510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6165304"/>
                        <a:ext cx="3176588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3448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0&lt;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&lt;1, 0&lt;2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&lt;2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6624736" cy="472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971600" y="2780928"/>
          <a:ext cx="7334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Формула" r:id="rId4" imgW="571252" imgH="393529" progId="Equation.3">
                  <p:embed/>
                </p:oleObj>
              </mc:Choice>
              <mc:Fallback>
                <p:oleObj name="Формула" r:id="rId4" imgW="571252" imgH="39352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80928"/>
                        <a:ext cx="7334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979712" y="5988050"/>
          <a:ext cx="20526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Формула" r:id="rId6" imgW="926698" imgH="393529" progId="Equation.3">
                  <p:embed/>
                </p:oleObj>
              </mc:Choice>
              <mc:Fallback>
                <p:oleObj name="Формула" r:id="rId6" imgW="926698" imgH="393529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988050"/>
                        <a:ext cx="2052638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021288"/>
            <a:ext cx="9513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                      имеет единственный корень.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а≤0.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6048343" cy="397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00506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Найдём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при котором прямая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у=х-2а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является касательной к гиперболе: уравнение   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единственный корень.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Итак,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10701"/>
              </p:ext>
            </p:extLst>
          </p:nvPr>
        </p:nvGraphicFramePr>
        <p:xfrm>
          <a:off x="6804248" y="4365104"/>
          <a:ext cx="19113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Формула" r:id="rId4" imgW="863225" imgH="393529" progId="Equation.3">
                  <p:embed/>
                </p:oleObj>
              </mc:Choice>
              <mc:Fallback>
                <p:oleObj name="Формула" r:id="rId4" imgW="863225" imgH="393529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365104"/>
                        <a:ext cx="191135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076056" y="5085184"/>
          <a:ext cx="2346627" cy="4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Формула" r:id="rId6" imgW="1206500" imgH="228600" progId="Equation.3">
                  <p:embed/>
                </p:oleObj>
              </mc:Choice>
              <mc:Fallback>
                <p:oleObj name="Формула" r:id="rId6" imgW="1206500" imgH="2286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085184"/>
                        <a:ext cx="2346627" cy="444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0" y="5517232"/>
          <a:ext cx="2482070" cy="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Формула" r:id="rId8" imgW="825500" imgH="203200" progId="Equation.3">
                  <p:embed/>
                </p:oleObj>
              </mc:Choice>
              <mc:Fallback>
                <p:oleObj name="Формула" r:id="rId8" imgW="825500" imgH="2032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17232"/>
                        <a:ext cx="2482070" cy="61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-41275" y="5921375"/>
          <a:ext cx="23415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Формула" r:id="rId10" imgW="1079032" imgH="431613" progId="Equation.3">
                  <p:embed/>
                </p:oleObj>
              </mc:Choice>
              <mc:Fallback>
                <p:oleObj name="Формула" r:id="rId10" imgW="1079032" imgH="431613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1275" y="5921375"/>
                        <a:ext cx="234156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2470608" y="5877272"/>
          <a:ext cx="2245408" cy="90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Формула" r:id="rId12" imgW="1066800" imgH="431800" progId="Equation.3">
                  <p:embed/>
                </p:oleObj>
              </mc:Choice>
              <mc:Fallback>
                <p:oleObj name="Формула" r:id="rId12" imgW="1066800" imgH="4318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608" y="5877272"/>
                        <a:ext cx="2245408" cy="908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6516216" y="5589240"/>
          <a:ext cx="170656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Формула" r:id="rId14" imgW="787400" imgH="508000" progId="Equation.3">
                  <p:embed/>
                </p:oleObj>
              </mc:Choice>
              <mc:Fallback>
                <p:oleObj name="Формула" r:id="rId14" imgW="787400" imgH="5080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589240"/>
                        <a:ext cx="1706563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 способ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каких значения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уравнение               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имеет единственный корень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016625" y="834355"/>
          <a:ext cx="31273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9" name="Формула" r:id="rId3" imgW="1256755" imgH="203112" progId="Equation.3">
                  <p:embed/>
                </p:oleObj>
              </mc:Choice>
              <mc:Fallback>
                <p:oleObj name="Формула" r:id="rId3" imgW="1256755" imgH="203112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834355"/>
                        <a:ext cx="312737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276872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a) x≥2a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132856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x&lt;2a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00808"/>
            <a:ext cx="181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4759" y="2932774"/>
          <a:ext cx="3405113" cy="58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Формула" r:id="rId5" imgW="1180588" imgH="203112" progId="Equation.3">
                  <p:embed/>
                </p:oleObj>
              </mc:Choice>
              <mc:Fallback>
                <p:oleObj name="Формула" r:id="rId5" imgW="1180588" imgH="203112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9" y="2932774"/>
                        <a:ext cx="3405113" cy="585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5035550" y="2924175"/>
          <a:ext cx="318949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1" name="Формула" r:id="rId7" imgW="1282700" imgH="203200" progId="Equation.3">
                  <p:embed/>
                </p:oleObj>
              </mc:Choice>
              <mc:Fallback>
                <p:oleObj name="Формула" r:id="rId7" imgW="1282700" imgH="2032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2924175"/>
                        <a:ext cx="318949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0" y="3573016"/>
          <a:ext cx="3253329" cy="62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name="Формула" r:id="rId9" imgW="1193800" imgH="228600" progId="Equation.3">
                  <p:embed/>
                </p:oleObj>
              </mc:Choice>
              <mc:Fallback>
                <p:oleObj name="Формула" r:id="rId9" imgW="119380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73016"/>
                        <a:ext cx="3253329" cy="621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220072" y="3573016"/>
          <a:ext cx="323900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3" name="Формула" r:id="rId11" imgW="1282700" imgH="228600" progId="Equation.3">
                  <p:embed/>
                </p:oleObj>
              </mc:Choice>
              <mc:Fallback>
                <p:oleObj name="Формула" r:id="rId11" imgW="1282700" imgH="2286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573016"/>
                        <a:ext cx="3239001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0" y="4149080"/>
          <a:ext cx="333510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Формула" r:id="rId13" imgW="1397000" imgH="241300" progId="Equation.3">
                  <p:embed/>
                </p:oleObj>
              </mc:Choice>
              <mc:Fallback>
                <p:oleObj name="Формула" r:id="rId13" imgW="1397000" imgH="2413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49080"/>
                        <a:ext cx="3335108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79511" y="4827348"/>
          <a:ext cx="3024337" cy="58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Формула" r:id="rId15" imgW="1181100" imgH="228600" progId="Equation.3">
                  <p:embed/>
                </p:oleObj>
              </mc:Choice>
              <mc:Fallback>
                <p:oleObj name="Формула" r:id="rId15" imgW="1181100" imgH="2286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4827348"/>
                        <a:ext cx="3024337" cy="585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5254625" y="4076700"/>
          <a:ext cx="3523452" cy="64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Формула" r:id="rId17" imgW="1308100" imgH="241300" progId="Equation.3">
                  <p:embed/>
                </p:oleObj>
              </mc:Choice>
              <mc:Fallback>
                <p:oleObj name="Формула" r:id="rId17" imgW="1308100" imgH="2413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4076700"/>
                        <a:ext cx="3523452" cy="648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5764213" y="4852516"/>
          <a:ext cx="20812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Формула" r:id="rId19" imgW="812447" imgH="203112" progId="Equation.3">
                  <p:embed/>
                </p:oleObj>
              </mc:Choice>
              <mc:Fallback>
                <p:oleObj name="Формула" r:id="rId19" imgW="812447" imgH="203112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3" y="4852516"/>
                        <a:ext cx="208121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668" y="188640"/>
            <a:ext cx="43813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933056"/>
            <a:ext cx="4195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≤a&lt;1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единственный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7170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005064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 имеет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единственный корень, если                      , т.е.  </a:t>
            </a:r>
            <a:endParaRPr lang="ru-RU" sz="32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228184" y="5031178"/>
          <a:ext cx="1944216" cy="48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Формула" r:id="rId4" imgW="812447" imgH="203112" progId="Equation.3">
                  <p:embed/>
                </p:oleObj>
              </mc:Choice>
              <mc:Fallback>
                <p:oleObj name="Формула" r:id="rId4" imgW="812447" imgH="203112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031178"/>
                        <a:ext cx="1944216" cy="486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084888" y="5516563"/>
          <a:ext cx="23415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Формула" r:id="rId6" imgW="1002865" imgH="431613" progId="Equation.3">
                  <p:embed/>
                </p:oleObj>
              </mc:Choice>
              <mc:Fallback>
                <p:oleObj name="Формула" r:id="rId6" imgW="1002865" imgH="431613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516563"/>
                        <a:ext cx="2341562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46004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805264"/>
            <a:ext cx="1286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1259632" y="5445224"/>
          <a:ext cx="18669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Формула" r:id="rId9" imgW="800100" imgH="508000" progId="Equation.3">
                  <p:embed/>
                </p:oleObj>
              </mc:Choice>
              <mc:Fallback>
                <p:oleObj name="Формула" r:id="rId9" imgW="800100" imgH="508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445224"/>
                        <a:ext cx="1866900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8011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Гущина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все значения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при каждом из которых функция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будет убывающей на всей области определения.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63688" y="1340768"/>
          <a:ext cx="7028411" cy="124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Формула" r:id="rId3" imgW="2145369" imgH="444307" progId="Equation.3">
                  <p:embed/>
                </p:oleObj>
              </mc:Choice>
              <mc:Fallback>
                <p:oleObj name="Формула" r:id="rId3" imgW="2145369" imgH="44430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340768"/>
                        <a:ext cx="7028411" cy="124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996952"/>
            <a:ext cx="5924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Решение. Преобразуем функцию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0" y="3501008"/>
          <a:ext cx="91440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Формула" r:id="rId5" imgW="3619500" imgH="444500" progId="Equation.3">
                  <p:embed/>
                </p:oleObj>
              </mc:Choice>
              <mc:Fallback>
                <p:oleObj name="Формула" r:id="rId5" imgW="3619500" imgH="4445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1008"/>
                        <a:ext cx="9144000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509120"/>
            <a:ext cx="915244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Заметим: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f(0)=0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,и что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→±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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→-12.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невозможно для убывающей на всей области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определения функции.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Ответ. ни при каких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6267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3419872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Решите уравнение       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308350" y="981075"/>
          <a:ext cx="49752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6" name="Формула" r:id="rId3" imgW="1586811" imgH="203112" progId="Equation.3">
                  <p:embed/>
                </p:oleObj>
              </mc:Choice>
              <mc:Fallback>
                <p:oleObj name="Формула" r:id="rId3" imgW="1586811" imgH="203112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981075"/>
                        <a:ext cx="49752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700808"/>
            <a:ext cx="7143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Решение. Представим уравнение в виде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63688" y="2348880"/>
          <a:ext cx="496855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Формула" r:id="rId5" imgW="1752600" imgH="228600" progId="Equation.3">
                  <p:embed/>
                </p:oleObj>
              </mc:Choice>
              <mc:Fallback>
                <p:oleObj name="Формула" r:id="rId5" imgW="1752600" imgH="2286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348880"/>
                        <a:ext cx="4968552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0" y="3284984"/>
          <a:ext cx="9090868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Формула" r:id="rId7" imgW="3848100" imgH="457200" progId="Equation.3">
                  <p:embed/>
                </p:oleObj>
              </mc:Choice>
              <mc:Fallback>
                <p:oleObj name="Формула" r:id="rId7" imgW="3848100" imgH="4572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84984"/>
                        <a:ext cx="9090868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0" y="4581128"/>
          <a:ext cx="2160240" cy="118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Формула" r:id="rId9" imgW="876300" imgH="482600" progId="Equation.3">
                  <p:embed/>
                </p:oleObj>
              </mc:Choice>
              <mc:Fallback>
                <p:oleObj name="Формула" r:id="rId9" imgW="876300" imgH="4826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81128"/>
                        <a:ext cx="2160240" cy="11896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987824" y="4725144"/>
          <a:ext cx="5688913" cy="66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Формула" r:id="rId11" imgW="1968500" imgH="228600" progId="Equation.3">
                  <p:embed/>
                </p:oleObj>
              </mc:Choice>
              <mc:Fallback>
                <p:oleObj name="Формула" r:id="rId11" imgW="1968500" imgH="2286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725144"/>
                        <a:ext cx="5688913" cy="660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779912" y="5551808"/>
          <a:ext cx="2808312" cy="1306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Формула" r:id="rId13" imgW="1091726" imgH="507780" progId="Equation.3">
                  <p:embed/>
                </p:oleObj>
              </mc:Choice>
              <mc:Fallback>
                <p:oleObj name="Формула" r:id="rId13" imgW="1091726" imgH="50778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551808"/>
                        <a:ext cx="2808312" cy="1306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C:\Users\bershadskaya_vv\Desktop\Рисунок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8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2808288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name="Формула" r:id="rId3" imgW="1091726" imgH="507780" progId="Equation.3">
                  <p:embed/>
                </p:oleObj>
              </mc:Choice>
              <mc:Fallback>
                <p:oleObj name="Формула" r:id="rId3" imgW="1091726" imgH="50778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08288" cy="1306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059832" y="178544"/>
          <a:ext cx="2520280" cy="93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1" name="Формула" r:id="rId5" imgW="1167893" imgH="431613" progId="Equation.3">
                  <p:embed/>
                </p:oleObj>
              </mc:Choice>
              <mc:Fallback>
                <p:oleObj name="Формула" r:id="rId5" imgW="1167893" imgH="431613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78544"/>
                        <a:ext cx="2520280" cy="931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073775" y="117098"/>
          <a:ext cx="2746697" cy="99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2" name="Формула" r:id="rId7" imgW="1193800" imgH="431800" progId="Equation.3">
                  <p:embed/>
                </p:oleObj>
              </mc:Choice>
              <mc:Fallback>
                <p:oleObj name="Формула" r:id="rId7" imgW="1193800" imgH="4318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117098"/>
                        <a:ext cx="2746697" cy="994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0" y="1412776"/>
          <a:ext cx="1800200" cy="111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Формула" r:id="rId9" imgW="736600" imgH="457200" progId="Equation.3">
                  <p:embed/>
                </p:oleObj>
              </mc:Choice>
              <mc:Fallback>
                <p:oleObj name="Формула" r:id="rId9" imgW="736600" imgH="4572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776"/>
                        <a:ext cx="1800200" cy="11173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564904"/>
            <a:ext cx="4967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                 корней нет;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971600" y="2348880"/>
          <a:ext cx="1328664" cy="108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Формула" r:id="rId11" imgW="482391" imgH="393529" progId="Equation.3">
                  <p:embed/>
                </p:oleObj>
              </mc:Choice>
              <mc:Fallback>
                <p:oleObj name="Формула" r:id="rId11" imgW="482391" imgH="393529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348880"/>
                        <a:ext cx="1328664" cy="1083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3318570"/>
            <a:ext cx="2385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899592" y="3573016"/>
          <a:ext cx="1814397" cy="96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Формула" r:id="rId13" imgW="736280" imgH="393529" progId="Equation.3">
                  <p:embed/>
                </p:oleObj>
              </mc:Choice>
              <mc:Fallback>
                <p:oleObj name="Формула" r:id="rId13" imgW="736280" imgH="393529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73016"/>
                        <a:ext cx="1814397" cy="969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3131840" y="3429000"/>
          <a:ext cx="30035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Формула" r:id="rId15" imgW="1167893" imgH="431613" progId="Equation.3">
                  <p:embed/>
                </p:oleObj>
              </mc:Choice>
              <mc:Fallback>
                <p:oleObj name="Формула" r:id="rId15" imgW="1167893" imgH="431613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429000"/>
                        <a:ext cx="300355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1115616" y="5013176"/>
          <a:ext cx="9382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7" name="Формула" r:id="rId17" imgW="380835" imgH="393529" progId="Equation.3">
                  <p:embed/>
                </p:oleObj>
              </mc:Choice>
              <mc:Fallback>
                <p:oleObj name="Формула" r:id="rId17" imgW="380835" imgH="393529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013176"/>
                        <a:ext cx="938212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2555776" y="5013176"/>
          <a:ext cx="25209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Формула" r:id="rId19" imgW="1167893" imgH="431613" progId="Equation.3">
                  <p:embed/>
                </p:oleObj>
              </mc:Choice>
              <mc:Fallback>
                <p:oleObj name="Формула" r:id="rId19" imgW="1167893" imgH="431613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013176"/>
                        <a:ext cx="252095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5508104" y="4941168"/>
          <a:ext cx="27749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9" name="Формула" r:id="rId21" imgW="1206500" imgH="431800" progId="Equation.3">
                  <p:embed/>
                </p:oleObj>
              </mc:Choice>
              <mc:Fallback>
                <p:oleObj name="Формула" r:id="rId21" imgW="1206500" imgH="4318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941168"/>
                        <a:ext cx="277495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C:\Users\bershadskaya_vv\Desktop\Рисунок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838084"/>
            <a:ext cx="1475656" cy="101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4259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60649"/>
            <a:ext cx="7020272" cy="12241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все значения параметра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которых система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5418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единственное решение.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55576" y="1484784"/>
          <a:ext cx="6747400" cy="117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Формула" r:id="rId3" imgW="2768600" imgH="482600" progId="Equation.3">
                  <p:embed/>
                </p:oleObj>
              </mc:Choice>
              <mc:Fallback>
                <p:oleObj name="Формула" r:id="rId3" imgW="2768600" imgH="482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84784"/>
                        <a:ext cx="6747400" cy="1176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3429000"/>
            <a:ext cx="181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51520" y="3933056"/>
          <a:ext cx="8323811" cy="120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Формула" r:id="rId5" imgW="3340100" imgH="482600" progId="Equation.3">
                  <p:embed/>
                </p:oleObj>
              </mc:Choice>
              <mc:Fallback>
                <p:oleObj name="Формула" r:id="rId5" imgW="3340100" imgH="482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933056"/>
                        <a:ext cx="8323811" cy="1202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043608" y="5181177"/>
          <a:ext cx="6771784" cy="167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Формула" r:id="rId7" imgW="2667000" imgH="660400" progId="Equation.3">
                  <p:embed/>
                </p:oleObj>
              </mc:Choice>
              <mc:Fallback>
                <p:oleObj name="Формула" r:id="rId7" imgW="2667000" imgH="6604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181177"/>
                        <a:ext cx="6771784" cy="1676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0"/>
          <a:ext cx="4951182" cy="16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Формула" r:id="rId3" imgW="2006600" imgH="660400" progId="Equation.3">
                  <p:embed/>
                </p:oleObj>
              </mc:Choice>
              <mc:Fallback>
                <p:oleObj name="Формула" r:id="rId3" imgW="2006600" imgH="6604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951182" cy="16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79512" y="5041900"/>
          <a:ext cx="24447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Формула" r:id="rId5" imgW="889000" imgH="660400" progId="Equation.3">
                  <p:embed/>
                </p:oleObj>
              </mc:Choice>
              <mc:Fallback>
                <p:oleObj name="Формула" r:id="rId5" imgW="889000" imgH="6604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041900"/>
                        <a:ext cx="2444750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2987824" y="5041900"/>
          <a:ext cx="3248025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Формула" r:id="rId7" imgW="1180588" imgH="660113" progId="Equation.3">
                  <p:embed/>
                </p:oleObj>
              </mc:Choice>
              <mc:Fallback>
                <p:oleObj name="Формула" r:id="rId7" imgW="1180588" imgH="660113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041900"/>
                        <a:ext cx="3248025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1607887"/>
            <a:ext cx="6274074" cy="3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20272" y="551723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а=0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2150" y="0"/>
            <a:ext cx="406185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488985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3"/>
            <a:ext cx="9144000" cy="249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9512" y="260648"/>
          <a:ext cx="24447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Формула" r:id="rId3" imgW="889000" imgH="660400" progId="Equation.3">
                  <p:embed/>
                </p:oleObj>
              </mc:Choice>
              <mc:Fallback>
                <p:oleObj name="Формула" r:id="rId3" imgW="889000" imgH="6604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0648"/>
                        <a:ext cx="2444750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347864" y="0"/>
          <a:ext cx="2448272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Формула" r:id="rId5" imgW="863225" imgH="710891" progId="Equation.3">
                  <p:embed/>
                </p:oleObj>
              </mc:Choice>
              <mc:Fallback>
                <p:oleObj name="Формула" r:id="rId5" imgW="863225" imgH="710891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0"/>
                        <a:ext cx="2448272" cy="201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8224" y="764704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=1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0" y="2276872"/>
          <a:ext cx="3248025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Формула" r:id="rId7" imgW="1180588" imgH="660113" progId="Equation.3">
                  <p:embed/>
                </p:oleObj>
              </mc:Choice>
              <mc:Fallback>
                <p:oleObj name="Формула" r:id="rId7" imgW="1180588" imgH="660113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872"/>
                        <a:ext cx="3248025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707904" y="2276872"/>
          <a:ext cx="3568771" cy="53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Формула" r:id="rId9" imgW="1358310" imgH="203112" progId="Equation.3">
                  <p:embed/>
                </p:oleObj>
              </mc:Choice>
              <mc:Fallback>
                <p:oleObj name="Формула" r:id="rId9" imgW="1358310" imgH="203112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76872"/>
                        <a:ext cx="3568771" cy="533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3779912" y="2996952"/>
          <a:ext cx="26352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Формула" r:id="rId11" imgW="1002865" imgH="203112" progId="Equation.3">
                  <p:embed/>
                </p:oleObj>
              </mc:Choice>
              <mc:Fallback>
                <p:oleObj name="Формула" r:id="rId11" imgW="1002865" imgH="203112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996952"/>
                        <a:ext cx="26352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32240" y="2996952"/>
            <a:ext cx="2155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Корней нет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4005064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а=0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39752" cy="98072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имеет решения.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     ОДЗ: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55576" y="913652"/>
          <a:ext cx="4130985" cy="107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Формула" r:id="rId3" imgW="1854200" imgH="482600" progId="Equation.3">
                  <p:embed/>
                </p:oleObj>
              </mc:Choice>
              <mc:Fallback>
                <p:oleObj name="Формула" r:id="rId3" imgW="1854200" imgH="4826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913652"/>
                        <a:ext cx="4130985" cy="107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9752" y="0"/>
            <a:ext cx="6804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все значения параметра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при которых  уравнение </a:t>
            </a:r>
          </a:p>
          <a:p>
            <a:endParaRPr lang="ru-RU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635896" y="1916832"/>
          <a:ext cx="1675062" cy="1559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Формула" r:id="rId5" imgW="736600" imgH="685800" progId="Equation.3">
                  <p:embed/>
                </p:oleObj>
              </mc:Choice>
              <mc:Fallback>
                <p:oleObj name="Формула" r:id="rId5" imgW="736600" imgH="6858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916832"/>
                        <a:ext cx="1675062" cy="1559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5436096" y="1988840"/>
          <a:ext cx="193516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Формула" r:id="rId7" imgW="850900" imgH="457200" progId="Equation.3">
                  <p:embed/>
                </p:oleObj>
              </mc:Choice>
              <mc:Fallback>
                <p:oleObj name="Формула" r:id="rId7" imgW="850900" imgH="4572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988840"/>
                        <a:ext cx="1935162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7668344" y="2276872"/>
          <a:ext cx="13001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Формула" r:id="rId9" imgW="571004" imgH="177646" progId="Equation.3">
                  <p:embed/>
                </p:oleObj>
              </mc:Choice>
              <mc:Fallback>
                <p:oleObj name="Формула" r:id="rId9" imgW="571004" imgH="177646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2276872"/>
                        <a:ext cx="130016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3645024"/>
            <a:ext cx="9128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 имеет решения, когда оба слагаемых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равны нулю, т.к. каждое неотрицательно.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5144"/>
            <a:ext cx="4239217" cy="1180331"/>
          </a:xfrm>
          <a:prstGeom prst="rect">
            <a:avLst/>
          </a:prstGeom>
          <a:noFill/>
        </p:spPr>
      </p:pic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869160"/>
            <a:ext cx="1584176" cy="792088"/>
          </a:xfrm>
          <a:prstGeom prst="rect">
            <a:avLst/>
          </a:prstGeom>
          <a:noFill/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804248" y="4725144"/>
          <a:ext cx="1512249" cy="104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Формула" r:id="rId13" imgW="571252" imgH="393529" progId="Equation.3">
                  <p:embed/>
                </p:oleObj>
              </mc:Choice>
              <mc:Fallback>
                <p:oleObj name="Формула" r:id="rId13" imgW="571252" imgH="393529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725144"/>
                        <a:ext cx="1512249" cy="1041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1520" y="5949280"/>
            <a:ext cx="6898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            уравнение имеет решения.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48" name="Object 16"/>
          <p:cNvGraphicFramePr>
            <a:graphicFrameLocks noChangeAspect="1"/>
          </p:cNvGraphicFramePr>
          <p:nvPr/>
        </p:nvGraphicFramePr>
        <p:xfrm>
          <a:off x="1259632" y="5699968"/>
          <a:ext cx="10080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name="Формула" r:id="rId15" imgW="380835" imgH="393529" progId="Equation.3">
                  <p:embed/>
                </p:oleObj>
              </mc:Choice>
              <mc:Fallback>
                <p:oleObj name="Формула" r:id="rId15" imgW="380835" imgH="393529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699968"/>
                        <a:ext cx="10080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2545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все значения параметра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при каждом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 которых уравнение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ровно два различных корня.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Решение. ОДЗ.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х≤2.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x=2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корень уравнения.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67944" y="1412776"/>
          <a:ext cx="457819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Формула" r:id="rId3" imgW="1917700" imgH="241300" progId="Equation.3">
                  <p:embed/>
                </p:oleObj>
              </mc:Choice>
              <mc:Fallback>
                <p:oleObj name="Формула" r:id="rId3" imgW="1917700" imgH="2413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412776"/>
                        <a:ext cx="4578193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339752" y="3501008"/>
          <a:ext cx="45783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Формула" r:id="rId5" imgW="1917700" imgH="241300" progId="Equation.3">
                  <p:embed/>
                </p:oleObj>
              </mc:Choice>
              <mc:Fallback>
                <p:oleObj name="Формула" r:id="rId5" imgW="1917700" imgH="2413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501008"/>
                        <a:ext cx="45783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50100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(Уравнение                                                  имеет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ровно два различных корня)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 (уравнение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имеет ровно один корень,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меньший 2.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0" y="4509120"/>
          <a:ext cx="3365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Формула" r:id="rId7" imgW="1409088" imgH="203112" progId="Equation.3">
                  <p:embed/>
                </p:oleObj>
              </mc:Choice>
              <mc:Fallback>
                <p:oleObj name="Формула" r:id="rId7" imgW="1409088" imgH="203112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9120"/>
                        <a:ext cx="33655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 flipH="1">
            <a:off x="323528" y="58052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Т.к.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≤ 2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то            ; пусть                  ,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0&lt;t&lt;4.</a:t>
            </a:r>
            <a:endParaRPr lang="ru-RU" sz="3200" i="1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555776" y="5733256"/>
          <a:ext cx="1211188" cy="55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Формула" r:id="rId9" imgW="419100" imgH="190500" progId="Equation.3">
                  <p:embed/>
                </p:oleObj>
              </mc:Choice>
              <mc:Fallback>
                <p:oleObj name="Формула" r:id="rId9" imgW="419100" imgH="1905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733256"/>
                        <a:ext cx="1211188" cy="5505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5079206" y="5780328"/>
          <a:ext cx="1653034" cy="54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Формула" r:id="rId11" imgW="622030" imgH="203112" progId="Equation.3">
                  <p:embed/>
                </p:oleObj>
              </mc:Choice>
              <mc:Fallback>
                <p:oleObj name="Формула" r:id="rId11" imgW="622030" imgH="203112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206" y="5780328"/>
                        <a:ext cx="1653034" cy="540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39552" y="260648"/>
          <a:ext cx="364336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Формула" r:id="rId3" imgW="1282700" imgH="203200" progId="Equation.3">
                  <p:embed/>
                </p:oleObj>
              </mc:Choice>
              <mc:Fallback>
                <p:oleObj name="Формула" r:id="rId3" imgW="1282700" imgH="2032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60648"/>
                        <a:ext cx="3643366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395536" y="908720"/>
          <a:ext cx="40036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name="Формула" r:id="rId5" imgW="1409700" imgH="228600" progId="Equation.3">
                  <p:embed/>
                </p:oleObj>
              </mc:Choice>
              <mc:Fallback>
                <p:oleObj name="Формула" r:id="rId5" imgW="1409700" imgH="2286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08720"/>
                        <a:ext cx="40036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67544" y="1700808"/>
          <a:ext cx="34258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Формула" r:id="rId7" imgW="1206500" imgH="203200" progId="Equation.3">
                  <p:embed/>
                </p:oleObj>
              </mc:Choice>
              <mc:Fallback>
                <p:oleObj name="Формула" r:id="rId7" imgW="1206500" imgH="2032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00808"/>
                        <a:ext cx="34258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5580112" y="332656"/>
          <a:ext cx="15144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9" name="Формула" r:id="rId9" imgW="533169" imgH="380835" progId="Equation.3">
                  <p:embed/>
                </p:oleObj>
              </mc:Choice>
              <mc:Fallback>
                <p:oleObj name="Формула" r:id="rId9" imgW="533169" imgH="380835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32656"/>
                        <a:ext cx="1514475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374185"/>
            <a:ext cx="4968552" cy="448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5733256"/>
            <a:ext cx="2395149" cy="6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7343800" y="260648"/>
          <a:ext cx="1800200" cy="572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Формула" r:id="rId13" imgW="558558" imgH="177723" progId="Equation.3">
                  <p:embed/>
                </p:oleObj>
              </mc:Choice>
              <mc:Fallback>
                <p:oleObj name="Формула" r:id="rId13" imgW="558558" imgH="177723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800" y="260648"/>
                        <a:ext cx="1800200" cy="5727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7380312" y="836712"/>
          <a:ext cx="1475656" cy="69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Формула" r:id="rId15" imgW="431613" imgH="203112" progId="Equation.3">
                  <p:embed/>
                </p:oleObj>
              </mc:Choice>
              <mc:Fallback>
                <p:oleObj name="Формула" r:id="rId15" imgW="431613" imgH="203112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836712"/>
                        <a:ext cx="1475656" cy="6940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46648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4704"/>
            <a:ext cx="90410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Найти все значения параметра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при которых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единственный корень на промежутке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[-2;2).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267744" y="1268760"/>
          <a:ext cx="3736460" cy="65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6" name="Формула" r:id="rId3" imgW="1308100" imgH="228600" progId="Equation.3">
                  <p:embed/>
                </p:oleObj>
              </mc:Choice>
              <mc:Fallback>
                <p:oleObj name="Формула" r:id="rId3" imgW="1308100" imgH="2286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268760"/>
                        <a:ext cx="3736460" cy="652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348880"/>
            <a:ext cx="7008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Решение.                                         (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х≠0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979712" y="2343919"/>
          <a:ext cx="36258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7" name="Формула" r:id="rId5" imgW="1269449" imgH="203112" progId="Equation.3">
                  <p:embed/>
                </p:oleObj>
              </mc:Choice>
              <mc:Fallback>
                <p:oleObj name="Формула" r:id="rId5" imgW="1269449" imgH="203112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43919"/>
                        <a:ext cx="36258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54859"/>
              </p:ext>
            </p:extLst>
          </p:nvPr>
        </p:nvGraphicFramePr>
        <p:xfrm>
          <a:off x="0" y="2780928"/>
          <a:ext cx="25034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8" name="Формула" r:id="rId7" imgW="875920" imgH="393529" progId="Equation.3">
                  <p:embed/>
                </p:oleObj>
              </mc:Choice>
              <mc:Fallback>
                <p:oleObj name="Формула" r:id="rId7" imgW="875920" imgH="393529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0928"/>
                        <a:ext cx="250348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0" y="3717032"/>
          <a:ext cx="2322513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9" name="Формула" r:id="rId9" imgW="812447" imgH="393529" progId="Equation.3">
                  <p:embed/>
                </p:oleObj>
              </mc:Choice>
              <mc:Fallback>
                <p:oleObj name="Формула" r:id="rId9" imgW="812447" imgH="393529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7032"/>
                        <a:ext cx="2322513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3159001" y="3068960"/>
          <a:ext cx="11969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0" name="Формула" r:id="rId11" imgW="419100" imgH="228600" progId="Equation.3">
                  <p:embed/>
                </p:oleObj>
              </mc:Choice>
              <mc:Fallback>
                <p:oleObj name="Формула" r:id="rId11" imgW="419100" imgH="2286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001" y="3068960"/>
                        <a:ext cx="11969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4067944" y="5732462"/>
          <a:ext cx="457041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1" name="Формула" r:id="rId13" imgW="1600200" imgH="393700" progId="Equation.3">
                  <p:embed/>
                </p:oleObj>
              </mc:Choice>
              <mc:Fallback>
                <p:oleObj name="Формула" r:id="rId13" imgW="1600200" imgH="3937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732462"/>
                        <a:ext cx="4570413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-53975" y="5732463"/>
          <a:ext cx="351948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2" name="Формула" r:id="rId15" imgW="1231366" imgH="393529" progId="Equation.3">
                  <p:embed/>
                </p:oleObj>
              </mc:Choice>
              <mc:Fallback>
                <p:oleObj name="Формула" r:id="rId15" imgW="1231366" imgH="393529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975" y="5732463"/>
                        <a:ext cx="351948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979712" y="4509120"/>
          <a:ext cx="2752102" cy="134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3" name="Формула" r:id="rId17" imgW="990170" imgH="482391" progId="Equation.3">
                  <p:embed/>
                </p:oleObj>
              </mc:Choice>
              <mc:Fallback>
                <p:oleObj name="Формула" r:id="rId17" imgW="990170" imgH="482391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509120"/>
                        <a:ext cx="2752102" cy="1340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724128" y="3573016"/>
          <a:ext cx="30702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4" name="Формула" r:id="rId19" imgW="1040948" imgH="393529" progId="Equation.3">
                  <p:embed/>
                </p:oleObj>
              </mc:Choice>
              <mc:Fallback>
                <p:oleObj name="Формула" r:id="rId19" imgW="1040948" imgH="393529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573016"/>
                        <a:ext cx="3070225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27784" y="3933056"/>
            <a:ext cx="349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убывающая, т.к.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653564" cy="41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140672" y="116632"/>
          <a:ext cx="1879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Формула" r:id="rId4" imgW="596641" imgH="203112" progId="Equation.3">
                  <p:embed/>
                </p:oleObj>
              </mc:Choice>
              <mc:Fallback>
                <p:oleObj name="Формула" r:id="rId4" imgW="596641" imgH="203112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672" y="116632"/>
                        <a:ext cx="187960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6892230" y="188640"/>
          <a:ext cx="20002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Формула" r:id="rId6" imgW="634449" imgH="177646" progId="Equation.3">
                  <p:embed/>
                </p:oleObj>
              </mc:Choice>
              <mc:Fallback>
                <p:oleObj name="Формула" r:id="rId6" imgW="634449" imgH="177646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230" y="188640"/>
                        <a:ext cx="20002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04248" y="1700808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4860032" y="908720"/>
          <a:ext cx="19208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Формула" r:id="rId8" imgW="609336" imgH="203112" progId="Equation.3">
                  <p:embed/>
                </p:oleObj>
              </mc:Choice>
              <mc:Fallback>
                <p:oleObj name="Формула" r:id="rId8" imgW="609336" imgH="203112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908720"/>
                        <a:ext cx="19208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932040" y="1556792"/>
          <a:ext cx="172019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name="Формула" r:id="rId10" imgW="545863" imgH="228501" progId="Equation.3">
                  <p:embed/>
                </p:oleObj>
              </mc:Choice>
              <mc:Fallback>
                <p:oleObj name="Формула" r:id="rId10" imgW="545863" imgH="228501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56792"/>
                        <a:ext cx="1720192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7705725" y="1556792"/>
          <a:ext cx="14382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Формула" r:id="rId12" imgW="457200" imgH="228600" progId="Equation.3">
                  <p:embed/>
                </p:oleObj>
              </mc:Choice>
              <mc:Fallback>
                <p:oleObj name="Формула" r:id="rId12" imgW="457200" imgH="2286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1556792"/>
                        <a:ext cx="14382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5445224"/>
            <a:ext cx="1286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835696" y="5301208"/>
          <a:ext cx="5531326" cy="74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name="Формула" r:id="rId14" imgW="1790700" imgH="241300" progId="Equation.3">
                  <p:embed/>
                </p:oleObj>
              </mc:Choice>
              <mc:Fallback>
                <p:oleObj name="Формула" r:id="rId14" imgW="1790700" imgH="2413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301208"/>
                        <a:ext cx="5531326" cy="745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8" y="0"/>
            <a:ext cx="274664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908720"/>
                <a:ext cx="9144000" cy="271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Найдите все значения параметра </a:t>
                </a:r>
                <a:r>
                  <a:rPr lang="ru-RU" sz="3200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, при каждом из которых уравнение</a:t>
                </a:r>
                <a:r>
                  <a:rPr lang="ru-RU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+6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+32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𝑡𝑔𝑥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3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меет ровно два различных корня. </a:t>
                </a:r>
              </a:p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ОДЗ: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𝑍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+6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=−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+32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𝑡𝑔𝑥</m:t>
                    </m:r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271535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667" t="-3139" r="-67" b="-6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3645024"/>
                <a:ext cx="7881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+6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            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+32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𝑡𝑔𝑥</m:t>
                    </m:r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45024"/>
                <a:ext cx="7881517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483" y="4381184"/>
                <a:ext cx="52974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+12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=3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3" y="4381184"/>
                <a:ext cx="5297476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972354"/>
            <a:ext cx="4752528" cy="15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426"/>
            <a:ext cx="4355976" cy="485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9752" y="35426"/>
                <a:ext cx="1563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5426"/>
                <a:ext cx="1563505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51853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1853"/>
                <a:ext cx="801053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5013176"/>
                <a:ext cx="20882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=−32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3176"/>
                <a:ext cx="2088232" cy="58477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2400" y="5013176"/>
            <a:ext cx="6825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                 аналогично.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a≠0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a≠-32,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 имеет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бесконечное множество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корней.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80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8" y="26296"/>
            <a:ext cx="224259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08720"/>
                <a:ext cx="8964488" cy="2160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Найдите все значения параметра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при каждом из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которых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−25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−25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=1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имеет единственный корень.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08720"/>
                <a:ext cx="8964488" cy="2160240"/>
              </a:xfrm>
              <a:blipFill rotWithShape="1">
                <a:blip r:embed="rId2" cstate="print"/>
                <a:stretch>
                  <a:fillRect l="-1700" t="-3955" r="-2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3505363"/>
                <a:ext cx="9036496" cy="3327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−25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−25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sz="2800" b="0" i="1" smtClean="0">
                          <a:latin typeface="Cambria Math"/>
                          <a:cs typeface="Times New Roman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−25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2800" dirty="0" smtClean="0"/>
              </a:p>
              <a:p>
                <a:endParaRPr lang="ru-RU" sz="28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−25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= 0, или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−5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ru-RU" sz="32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800" dirty="0"/>
              </a:p>
              <a:p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     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≠±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,     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a≠0</a:t>
                </a:r>
                <a:endParaRPr lang="ru-RU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05363"/>
                <a:ext cx="9036496" cy="33272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7504" y="2920588"/>
            <a:ext cx="181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555" y="2935376"/>
            <a:ext cx="3059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ОДЗ: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х≠0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х≠±5а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59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3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Откуда следует, что  уравнение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имеет единственный корень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а=-1,04,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а=0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а=0,96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а=6,25.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0404"/>
            <a:ext cx="5308523" cy="433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007564" y="0"/>
                <a:ext cx="3136436" cy="2643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+5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,</a:t>
                </a:r>
                <a:endParaRPr lang="ru-RU" sz="3200" dirty="0" smtClean="0"/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=0,  </m:t>
                    </m:r>
                  </m:oMath>
                </a14:m>
                <a:endParaRPr lang="ru-RU" sz="3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32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x=0, 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sym typeface="Symbol"/>
                          </a:rPr>
                          <m:t>24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ru-RU" sz="3200" i="1" dirty="0" smtClean="0">
                    <a:latin typeface="Times New Roman" pitchFamily="18" charset="0"/>
                    <a:cs typeface="Times New Roman" pitchFamily="18" charset="0"/>
                  </a:rPr>
                  <a:t>  а=0, 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sym typeface="Symbol"/>
                          </a:rPr>
                          <m:t>24</m:t>
                        </m:r>
                      </m:num>
                      <m:den>
                        <m:r>
                          <a:rPr lang="ru-RU" sz="3200" b="0" i="1" dirty="0" smtClean="0">
                            <a:latin typeface="Cambria Math"/>
                            <a:sym typeface="Symbol"/>
                          </a:rPr>
                          <m:t>2</m:t>
                        </m:r>
                        <m:r>
                          <a:rPr lang="en-US" sz="3200" i="1" dirty="0"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64" y="0"/>
                <a:ext cx="3136436" cy="264315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854" t="-461" b="-2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075403" y="2991913"/>
                <a:ext cx="3068597" cy="2643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+5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,  </a:t>
                </a:r>
                <a:endParaRPr lang="ru-RU" sz="3200" dirty="0" smtClean="0"/>
              </a:p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−26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=0, </m:t>
                    </m:r>
                  </m:oMath>
                </a14:m>
                <a:endParaRPr lang="ru-RU" sz="3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x=0, x=</a:t>
                </a:r>
                <a:r>
                  <a:rPr lang="ru-RU" sz="32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sym typeface="Symbol"/>
                          </a:rPr>
                          <m:t>26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  <m:r>
                      <a:rPr lang="ru-RU" sz="3200" b="0" i="1" dirty="0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ru-RU" sz="3200" i="1" dirty="0" smtClean="0">
                  <a:latin typeface="Times New Roman" pitchFamily="18" charset="0"/>
                  <a:sym typeface="Symbol"/>
                </a:endParaRPr>
              </a:p>
              <a:p>
                <a:r>
                  <a:rPr lang="ru-RU" sz="3200" i="1" dirty="0" smtClean="0">
                    <a:latin typeface="Times New Roman" pitchFamily="18" charset="0"/>
                    <a:cs typeface="Times New Roman" pitchFamily="18" charset="0"/>
                  </a:rPr>
                  <a:t> а=0</a:t>
                </a:r>
                <a:r>
                  <a:rPr lang="ru-RU" sz="3200" i="1" dirty="0">
                    <a:latin typeface="Times New Roman" pitchFamily="18" charset="0"/>
                    <a:cs typeface="Times New Roman" pitchFamily="18" charset="0"/>
                  </a:rPr>
                  <a:t>, 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sym typeface="Symbol"/>
                          </a:rPr>
                          <m:t>2</m:t>
                        </m:r>
                        <m:r>
                          <a:rPr lang="ru-RU" sz="3200" b="0" i="1" dirty="0" smtClean="0">
                            <a:latin typeface="Cambria Math"/>
                            <a:sym typeface="Symbol"/>
                          </a:rPr>
                          <m:t>6</m:t>
                        </m:r>
                      </m:num>
                      <m:den>
                        <m:r>
                          <a:rPr lang="ru-RU" sz="3200" i="1" dirty="0">
                            <a:latin typeface="Cambria Math"/>
                            <a:sym typeface="Symbol"/>
                          </a:rPr>
                          <m:t>2</m:t>
                        </m:r>
                        <m:r>
                          <a:rPr lang="en-US" sz="3200" i="1" dirty="0"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403" y="2991913"/>
                <a:ext cx="3068597" cy="264315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169" t="-462" r="-3976" b="-2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48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с параметром в демоверсии ЕГЭ 2018 г. (№18)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3203"/>
            <a:ext cx="9144000" cy="199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284984"/>
            <a:ext cx="914400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757"/>
            <a:ext cx="2314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9186203" cy="594928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Найдите все значения параметра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при каждом из которых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имеет единственный корень.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Решение. Пусть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t=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t&gt;0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t-a=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t ≥a.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𝑎𝑡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−4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−2</m:t>
                    </m:r>
                    <m:r>
                      <a:rPr lang="en-US" i="1">
                        <a:latin typeface="Cambria Math"/>
                      </a:rPr>
                      <m:t>𝑎𝑡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+4a=0,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a(2t-a-4)=0, a=0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или 2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t-a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-4=0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При а=0 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  -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любое положительное число, тогда уравнение имеет бесконечное множество корней.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а≠0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t-a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-4=0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&gt;−4,</m:t>
                            </m:r>
                          </m:e>
                          <m:e>
                            <m:f>
                              <m:fPr>
                                <m:ctrlPr>
                                  <a:rPr lang="ru-RU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;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      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&gt;−4,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+4≥2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&gt;−4,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</m:e>
                        </m:eqArr>
                      </m:e>
                    </m:d>
                  </m:oMath>
                </a14:m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учитывая, что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а≠0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 получим: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-4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&lt;a&lt;0, 0&lt;a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≤4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(−4;0)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∪(0;4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9186203" cy="5949280"/>
              </a:xfrm>
              <a:blipFill rotWithShape="1">
                <a:blip r:embed="rId2" cstate="print"/>
                <a:stretch>
                  <a:fillRect l="-1194" t="-1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277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(МИОО 06.03.2018)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Найдите все значения параметра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при каждом из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которых система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ru-RU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)(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имеет ровно одно решение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650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Аналитический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   c</a:t>
                </a:r>
                <a:r>
                  <a:rPr lang="ru-RU" b="1" i="1" dirty="0" err="1" smtClean="0">
                    <a:latin typeface="Times New Roman" pitchFamily="18" charset="0"/>
                    <a:cs typeface="Times New Roman" pitchFamily="18" charset="0"/>
                  </a:rPr>
                  <a:t>пособ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)(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≤0</m:t>
                            </m:r>
                            <m:r>
                              <a:rPr lang="ru-RU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−2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≤4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;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>
                    <a:latin typeface="Times New Roman" pitchFamily="18" charset="0"/>
                    <a:ea typeface="Cambria Math"/>
                    <a:cs typeface="Times New Roman" pitchFamily="18" charset="0"/>
                    <a:sym typeface="Symbol"/>
                  </a:rPr>
                  <a:t></a:t>
                </a:r>
                <a:endParaRPr lang="ru-RU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dirty="0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 dirty="0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 dirty="0" smtClean="0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eqArrPr>
                                  <m:e>
                                    <m:sSup>
                                      <m:sSupPr>
                                        <m:ctrlPr>
                                          <a:rPr lang="ru-RU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−4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=0,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ru-RU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−6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−4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=0,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−2</m:t>
                                    </m:r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≤4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marL="514350" indent="-514350">
                  <a:buAutoNum type="arabicPeriod"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Пусть точка (1;4) принадлежит кругу. Тогда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≤4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i="1" dirty="0" smtClean="0"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−18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+17≤0, откуда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≤ a ≤17.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Пусть точка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(6;4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 принадлежит кругу.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Тогда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≤4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8</m:t>
                    </m:r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+52≤0, откуда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≤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≤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26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i="1" dirty="0"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 cstate="print"/>
                <a:stretch>
                  <a:fillRect l="-1667" t="-1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829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-26866"/>
                <a:ext cx="8131521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sz="3200" i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≤ a ≤17 </a:t>
                </a:r>
                <a:r>
                  <a:rPr lang="ru-RU" sz="3200" i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очка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(1;4) принадлежит 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кругу.</a:t>
                </a:r>
              </a:p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sz="3200" i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≤ a ≤</a:t>
                </a:r>
                <a:r>
                  <a:rPr lang="ru-RU" sz="3200" i="1" dirty="0">
                    <a:latin typeface="Times New Roman" pitchFamily="18" charset="0"/>
                    <a:cs typeface="Times New Roman" pitchFamily="18" charset="0"/>
                  </a:rPr>
                  <a:t>26 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(6;4) принадлежит кругу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Ровно одна точка принадлежит кругу, если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1;2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∪</m:t>
                      </m:r>
                      <m:d>
                        <m:dPr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17;26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Графический способ</a:t>
                </a:r>
                <a:r>
                  <a:rPr lang="ru-RU" sz="3200" dirty="0" smtClean="0"/>
                  <a:t>.</a:t>
                </a:r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6866"/>
                <a:ext cx="8131521" cy="255454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874" t="-3341" r="-750" b="-7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083442"/>
            <a:ext cx="5220072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2636912"/>
                <a:ext cx="45477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−2</m:t>
                              </m:r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≤4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36912"/>
                <a:ext cx="454772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3284984"/>
            <a:ext cx="4749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Центр круга - точка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(а;2а)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лежит на прямой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y=2x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радиус равен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|a|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593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560840" cy="559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093296"/>
            <a:ext cx="7967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Точка (1;4)  принадлежит кругу при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1≤ a &lt;2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74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5" y="0"/>
            <a:ext cx="8432392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077" y="548680"/>
                <a:ext cx="43924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−4)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,</a:t>
                </a:r>
              </a:p>
              <a:p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l=1, l=17</a:t>
                </a:r>
                <a:endParaRPr lang="ru-RU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77" y="548680"/>
                <a:ext cx="4392488" cy="9541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913" t="-5732" r="-277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035" y="1502787"/>
                <a:ext cx="4877682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−4)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m=2, m=26</a:t>
                </a:r>
                <a:endParaRPr lang="ru-RU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5" y="1502787"/>
                <a:ext cx="4877682" cy="123110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625" t="-4478" r="-1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68344" y="544084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5735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1285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110918" cy="24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8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12530"/>
            <a:ext cx="8892480" cy="373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908003" cy="28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33" y="649969"/>
            <a:ext cx="9160833" cy="43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(В.В. Локоть, Задачи с параметрами и их решения)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12961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каких значениях параметра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уравнение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имеет единственное решение?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79512" y="2276872"/>
          <a:ext cx="297633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Формула" r:id="rId3" imgW="1181100" imgH="228600" progId="Equation.3">
                  <p:embed/>
                </p:oleObj>
              </mc:Choice>
              <mc:Fallback>
                <p:oleObj name="Формула" r:id="rId3" imgW="1181100" imgH="2286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76872"/>
                        <a:ext cx="2976331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996952"/>
            <a:ext cx="181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9512" y="3789040"/>
          <a:ext cx="3107713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Формула" r:id="rId5" imgW="1040948" imgH="482391" progId="Equation.3">
                  <p:embed/>
                </p:oleObj>
              </mc:Choice>
              <mc:Fallback>
                <p:oleObj name="Формула" r:id="rId5" imgW="1040948" imgH="482391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789040"/>
                        <a:ext cx="3107713" cy="144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635896" y="4293096"/>
          <a:ext cx="720080" cy="50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Формула" r:id="rId7" imgW="215713" imgH="152268" progId="Equation.3">
                  <p:embed/>
                </p:oleObj>
              </mc:Choice>
              <mc:Fallback>
                <p:oleObj name="Формула" r:id="rId7" imgW="215713" imgH="152268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293096"/>
                        <a:ext cx="720080" cy="508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860032" y="3645024"/>
          <a:ext cx="3120347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Формула" r:id="rId9" imgW="990600" imgH="457200" progId="Equation.3">
                  <p:embed/>
                </p:oleObj>
              </mc:Choice>
              <mc:Fallback>
                <p:oleObj name="Формула" r:id="rId9" imgW="990600" imgH="4572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3120347" cy="144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67544" y="5373216"/>
          <a:ext cx="32956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Формула" r:id="rId11" imgW="1054100" imgH="203200" progId="Equation.3">
                  <p:embed/>
                </p:oleObj>
              </mc:Choice>
              <mc:Fallback>
                <p:oleObj name="Формула" r:id="rId11" imgW="1054100" imgH="2032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73216"/>
                        <a:ext cx="32956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C:\Users\bershadskaya_vv\Desktop\Рисунок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9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835696" y="188640"/>
          <a:ext cx="297633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Формула" r:id="rId3" imgW="1181100" imgH="228600" progId="Equation.3">
                  <p:embed/>
                </p:oleObj>
              </mc:Choice>
              <mc:Fallback>
                <p:oleObj name="Формула" r:id="rId3" imgW="1181100" imgH="2286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88640"/>
                        <a:ext cx="2976331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88640"/>
            <a:ext cx="181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652120" y="0"/>
          <a:ext cx="3107713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Формула" r:id="rId5" imgW="1040948" imgH="482391" progId="Equation.3">
                  <p:embed/>
                </p:oleObj>
              </mc:Choice>
              <mc:Fallback>
                <p:oleObj name="Формула" r:id="rId5" imgW="1040948" imgH="482391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0"/>
                        <a:ext cx="3107713" cy="144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423920" y="548680"/>
          <a:ext cx="720080" cy="50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Формула" r:id="rId7" imgW="215713" imgH="152268" progId="Equation.3">
                  <p:embed/>
                </p:oleObj>
              </mc:Choice>
              <mc:Fallback>
                <p:oleObj name="Формула" r:id="rId7" imgW="215713" imgH="152268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920" y="548680"/>
                        <a:ext cx="720080" cy="508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39552" y="1052736"/>
          <a:ext cx="352839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Формула" r:id="rId9" imgW="990600" imgH="457200" progId="Equation.3">
                  <p:embed/>
                </p:oleObj>
              </mc:Choice>
              <mc:Fallback>
                <p:oleObj name="Формула" r:id="rId9" imgW="990600" imgH="4572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52736"/>
                        <a:ext cx="3528392" cy="144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644008" y="1484784"/>
          <a:ext cx="32956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Формула" r:id="rId11" imgW="1054100" imgH="203200" progId="Equation.3">
                  <p:embed/>
                </p:oleObj>
              </mc:Choice>
              <mc:Fallback>
                <p:oleObj name="Формула" r:id="rId11" imgW="1054100" imgH="2032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32956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4"/>
          <p:cNvGraphicFramePr>
            <a:graphicFrameLocks noChangeAspect="1"/>
          </p:cNvGraphicFramePr>
          <p:nvPr/>
        </p:nvGraphicFramePr>
        <p:xfrm>
          <a:off x="4860032" y="260648"/>
          <a:ext cx="720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Формула" r:id="rId13" imgW="215713" imgH="152268" progId="Equation.3">
                  <p:embed/>
                </p:oleObj>
              </mc:Choice>
              <mc:Fallback>
                <p:oleObj name="Формула" r:id="rId13" imgW="215713" imgH="152268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60648"/>
                        <a:ext cx="7207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4"/>
          <p:cNvGraphicFramePr>
            <a:graphicFrameLocks noChangeAspect="1"/>
          </p:cNvGraphicFramePr>
          <p:nvPr/>
        </p:nvGraphicFramePr>
        <p:xfrm>
          <a:off x="0" y="1412776"/>
          <a:ext cx="720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Формула" r:id="rId14" imgW="215713" imgH="152268" progId="Equation.3">
                  <p:embed/>
                </p:oleObj>
              </mc:Choice>
              <mc:Fallback>
                <p:oleObj name="Формула" r:id="rId14" imgW="215713" imgH="152268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776"/>
                        <a:ext cx="7207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243513" y="2565400"/>
          <a:ext cx="32194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Формула" r:id="rId15" imgW="1256755" imgH="393529" progId="Equation.3">
                  <p:embed/>
                </p:oleObj>
              </mc:Choice>
              <mc:Fallback>
                <p:oleObj name="Формула" r:id="rId15" imgW="1256755" imgH="393529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2565400"/>
                        <a:ext cx="321945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520" y="3573016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тогда, при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339752" y="3645024"/>
          <a:ext cx="9517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Формула" r:id="rId17" imgW="393529" imgH="203112" progId="Equation.3">
                  <p:embed/>
                </p:oleObj>
              </mc:Choice>
              <mc:Fallback>
                <p:oleObj name="Формула" r:id="rId17" imgW="393529" imgH="203112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645024"/>
                        <a:ext cx="95176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491880" y="3573016"/>
          <a:ext cx="1835696" cy="58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Формула" r:id="rId19" imgW="622030" imgH="203112" progId="Equation.3">
                  <p:embed/>
                </p:oleObj>
              </mc:Choice>
              <mc:Fallback>
                <p:oleObj name="Формула" r:id="rId19" imgW="622030" imgH="203112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573016"/>
                        <a:ext cx="1835696" cy="581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21506" y="3573016"/>
            <a:ext cx="3722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решение системы.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2780928"/>
            <a:ext cx="4890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рациональное число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371" y="4077072"/>
            <a:ext cx="88890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иррациональное число. Тогда равенство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выполняется только при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k=n=0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т.е.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x=0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единственное решение уравнения.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60" name="Object 6"/>
          <p:cNvGraphicFramePr>
            <a:graphicFrameLocks noChangeAspect="1"/>
          </p:cNvGraphicFramePr>
          <p:nvPr/>
        </p:nvGraphicFramePr>
        <p:xfrm>
          <a:off x="0" y="4581128"/>
          <a:ext cx="32162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Формула" r:id="rId21" imgW="1028254" imgH="203112" progId="Equation.3">
                  <p:embed/>
                </p:oleObj>
              </mc:Choice>
              <mc:Fallback>
                <p:oleObj name="Формула" r:id="rId21" imgW="1028254" imgH="203112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81128"/>
                        <a:ext cx="32162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6093296"/>
            <a:ext cx="6075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иррациональное число.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bershadskaya_vv\Desktop\Рисунок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688779"/>
            <a:ext cx="1691680" cy="11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1918</Words>
  <Application>Microsoft Office PowerPoint</Application>
  <PresentationFormat>Экран (4:3)</PresentationFormat>
  <Paragraphs>222</Paragraphs>
  <Slides>45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Формула</vt:lpstr>
      <vt:lpstr>Задания с параметрами  (профильный уровень ЕГЭ по математике, №18 )</vt:lpstr>
      <vt:lpstr>Задание с параметром в демоверсии ОГЭ 2018 г. (№23)</vt:lpstr>
      <vt:lpstr>Презентация PowerPoint</vt:lpstr>
      <vt:lpstr>Задание с параметром в демоверсии ЕГЭ 2018 г. (№18)</vt:lpstr>
      <vt:lpstr>Презентация PowerPoint</vt:lpstr>
      <vt:lpstr>Презентация PowerPoint</vt:lpstr>
      <vt:lpstr>Презентация PowerPoint</vt:lpstr>
      <vt:lpstr>Задача (В.В. Локоть, Задачи с параметрами и их решения)</vt:lpstr>
      <vt:lpstr>Презентация PowerPoint</vt:lpstr>
      <vt:lpstr>Презентация PowerPoint</vt:lpstr>
      <vt:lpstr>Решение.</vt:lpstr>
      <vt:lpstr>Презентация PowerPoint</vt:lpstr>
      <vt:lpstr>Презентация PowerPoint</vt:lpstr>
      <vt:lpstr>Презентация PowerPoint</vt:lpstr>
      <vt:lpstr>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способ При каких значения а  уравнение                                        имеет единственный корень? </vt:lpstr>
      <vt:lpstr>Презентация PowerPoint</vt:lpstr>
      <vt:lpstr>Задача (сайт Гущина)</vt:lpstr>
      <vt:lpstr>Задача</vt:lpstr>
      <vt:lpstr>Презентация PowerPoint</vt:lpstr>
      <vt:lpstr>Задача.</vt:lpstr>
      <vt:lpstr>Презентация PowerPoint</vt:lpstr>
      <vt:lpstr>Презентация PowerPoint</vt:lpstr>
      <vt:lpstr>Задача.</vt:lpstr>
      <vt:lpstr>Задача</vt:lpstr>
      <vt:lpstr>Презентация PowerPoint</vt:lpstr>
      <vt:lpstr>Задача.</vt:lpstr>
      <vt:lpstr>Презентация PowerPoint</vt:lpstr>
      <vt:lpstr>Задача.</vt:lpstr>
      <vt:lpstr>Презентация PowerPoint</vt:lpstr>
      <vt:lpstr>Задача.</vt:lpstr>
      <vt:lpstr>Презентация PowerPoint</vt:lpstr>
      <vt:lpstr>Задача.</vt:lpstr>
      <vt:lpstr>Задача (МИОО 06.03.2018)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с параметрами  (профильный уровень ЕГЭ по математике, №18 )</dc:title>
  <dc:creator>Пользователь</dc:creator>
  <cp:lastModifiedBy>Татьяна Копылова</cp:lastModifiedBy>
  <cp:revision>246</cp:revision>
  <dcterms:created xsi:type="dcterms:W3CDTF">2018-01-17T06:12:29Z</dcterms:created>
  <dcterms:modified xsi:type="dcterms:W3CDTF">2018-03-27T01:03:29Z</dcterms:modified>
</cp:coreProperties>
</file>