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4" r:id="rId7"/>
    <p:sldId id="263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73" r:id="rId16"/>
    <p:sldId id="272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1" r:id="rId34"/>
    <p:sldId id="25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06" autoAdjust="0"/>
  </p:normalViewPr>
  <p:slideViewPr>
    <p:cSldViewPr>
      <p:cViewPr varScale="1">
        <p:scale>
          <a:sx n="81" d="100"/>
          <a:sy n="81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0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8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08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33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16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78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40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67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69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4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0D0C-5EAE-4A90-8D0E-B5F1633947C6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EDC00-0510-445E-8D43-C426557A8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rentier.ru.gamintwo.ru/pic/201402/1366x768/setwalls.ru-6653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166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1099388" flipV="1">
            <a:off x="1617559" y="3621509"/>
            <a:ext cx="6947687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atin typeface="Arial Black" panose="020B0A04020102020204" pitchFamily="34" charset="0"/>
              </a:rPr>
              <a:t>С новым учебным годом</a:t>
            </a:r>
            <a:endParaRPr lang="ru-RU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ru-RU" dirty="0"/>
              <a:t>	</a:t>
            </a:r>
            <a:r>
              <a:rPr lang="ru-RU" b="1" dirty="0"/>
              <a:t>АНАЛИЗ РЕЗУЛЬТАТОВ ВЫПОЛНЕНИЯ ОТДЕЛЬНЫХ ЗАДАНИЙ ИЛИ ГРУПП ЗАДАНИЙ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Уровень сложности </a:t>
            </a:r>
            <a:r>
              <a:rPr lang="ru-RU" b="1" dirty="0"/>
              <a:t>– Б, Модуль «Алгебра»</a:t>
            </a:r>
            <a:endParaRPr lang="ru-RU" b="1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229148"/>
              </p:ext>
            </p:extLst>
          </p:nvPr>
        </p:nvGraphicFramePr>
        <p:xfrm>
          <a:off x="-56271" y="2564904"/>
          <a:ext cx="9144000" cy="437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3505"/>
                <a:gridCol w="2814846"/>
                <a:gridCol w="1885950"/>
                <a:gridCol w="1909699"/>
              </a:tblGrid>
              <a:tr h="1531730"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Проверяемые элементы содержания</a:t>
                      </a:r>
                      <a:endParaRPr lang="ru-RU" sz="2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2800" dirty="0" smtClean="0"/>
                        <a:t>Проверяемые умения</a:t>
                      </a:r>
                      <a:endParaRPr lang="ru-RU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Средний процент </a:t>
                      </a:r>
                    </a:p>
                    <a:p>
                      <a:pPr algn="ctr"/>
                      <a:r>
                        <a:rPr lang="ru-RU" sz="2800" dirty="0" smtClean="0"/>
                        <a:t>выполнения по региону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0457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меньше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29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 Дроби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выполнять вычисления и преобразования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83,81%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9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0982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168"/>
                <a:gridCol w="3072384"/>
                <a:gridCol w="1901952"/>
                <a:gridCol w="1682496"/>
              </a:tblGrid>
              <a:tr h="2621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r>
                        <a:rPr lang="ru-RU" sz="2800" dirty="0" smtClean="0"/>
                        <a:t>. Числовые промежутки: интервал, отрезок, луч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Применять графические представления при решении неравенств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88,72%</a:t>
                      </a:r>
                      <a:endParaRPr lang="ru-RU" sz="2800" dirty="0"/>
                    </a:p>
                  </a:txBody>
                  <a:tcPr/>
                </a:tc>
              </a:tr>
              <a:tr h="423680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3. Степень с целым </a:t>
                      </a:r>
                      <a:r>
                        <a:rPr lang="ru-RU" sz="2800" dirty="0" smtClean="0"/>
                        <a:t>показателем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выполнять вычисления и преобразования, уметь выполнять преобразования алгебраических выражений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75,75%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45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93890"/>
              </p:ext>
            </p:extLst>
          </p:nvPr>
        </p:nvGraphicFramePr>
        <p:xfrm>
          <a:off x="179512" y="116632"/>
          <a:ext cx="8964489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41"/>
                <a:gridCol w="3012068"/>
                <a:gridCol w="1721182"/>
                <a:gridCol w="1792898"/>
              </a:tblGrid>
              <a:tr h="2532044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4. Уравнение с одной переменной, корень уравнения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решать линейные уравнения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74,18%</a:t>
                      </a:r>
                      <a:endParaRPr lang="ru-RU" sz="2800" dirty="0"/>
                    </a:p>
                  </a:txBody>
                  <a:tcPr/>
                </a:tc>
              </a:tr>
              <a:tr h="4092692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5. Линейная функция, её график, геометрический смысл коэффициентов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строить и читать графики функций, устанавливать соответствие между функциями и их графиками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64,05%</a:t>
                      </a:r>
                      <a:endParaRPr lang="ru-RU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8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166135"/>
              </p:ext>
            </p:extLst>
          </p:nvPr>
        </p:nvGraphicFramePr>
        <p:xfrm>
          <a:off x="-1" y="44623"/>
          <a:ext cx="9161161" cy="6885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343346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6. Арифметическая прогрессия. Формула общего члена арифметической прогрессии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Уметь решать задачи с применением формулы общего члена и суммы нескольких первых членов прогрессий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74,18%</a:t>
                      </a:r>
                      <a:endParaRPr lang="ru-RU" sz="2800" dirty="0"/>
                    </a:p>
                  </a:txBody>
                  <a:tcPr/>
                </a:tc>
              </a:tr>
              <a:tr h="337991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7. Действия с алгебраическими дробями</a:t>
                      </a:r>
                      <a:endParaRPr lang="ru-RU" sz="2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Уметь выполнять преобразования алгебраических выражений, находить значения буквенных выражений, осуществляя необходимые подстановки и преобразования</a:t>
                      </a:r>
                      <a:endParaRPr lang="ru-RU" sz="20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48,08%</a:t>
                      </a:r>
                      <a:endParaRPr lang="ru-RU" sz="2800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565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712899"/>
              </p:ext>
            </p:extLst>
          </p:nvPr>
        </p:nvGraphicFramePr>
        <p:xfrm>
          <a:off x="-1" y="-126776"/>
          <a:ext cx="9161161" cy="698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360486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8. Квадратные неравенства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Уметь решать квадратные неравенства с одной переменной и их системы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57,46%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799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/>
                        <a:t>Модуль «Геометрия»</a:t>
                      </a:r>
                      <a:endParaRPr lang="ru-RU" sz="40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141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997326"/>
              </p:ext>
            </p:extLst>
          </p:nvPr>
        </p:nvGraphicFramePr>
        <p:xfrm>
          <a:off x="-1" y="44623"/>
          <a:ext cx="9161161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3"/>
                <a:gridCol w="2808312"/>
                <a:gridCol w="1393901"/>
                <a:gridCol w="1539075"/>
              </a:tblGrid>
              <a:tr h="344486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13. 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</a:rPr>
                        <a:t>Геометрические фигуры и их свойства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Проводить доказательные рассуждения при решении задач, оценивать логическую правильность рассуждений, распознавать ошибочные заключения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72,02%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109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599277"/>
              </p:ext>
            </p:extLst>
          </p:nvPr>
        </p:nvGraphicFramePr>
        <p:xfrm>
          <a:off x="-1" y="44623"/>
          <a:ext cx="9161161" cy="529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857"/>
                <a:gridCol w="2952328"/>
                <a:gridCol w="1393901"/>
                <a:gridCol w="1539075"/>
              </a:tblGrid>
              <a:tr h="1224137">
                <a:tc gridSpan="4"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pPr algn="ctr"/>
                      <a:r>
                        <a:rPr lang="ru-RU" sz="4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Модуль «Реальная математика»</a:t>
                      </a:r>
                      <a:endParaRPr lang="ru-RU" sz="4800" dirty="0" smtClean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dirty="0" smtClean="0"/>
                    </a:p>
                  </a:txBody>
                  <a:tcPr/>
                </a:tc>
              </a:tr>
              <a:tr h="404397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14. </a:t>
                      </a:r>
                      <a:r>
                        <a:rPr lang="ru-RU" sz="3200" dirty="0" smtClean="0">
                          <a:effectLst/>
                          <a:latin typeface="Times New Roman"/>
                          <a:ea typeface="Times New Roman"/>
                        </a:rPr>
                        <a:t>Описательная статистика</a:t>
                      </a:r>
                      <a:endParaRPr lang="ru-RU" sz="2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Анализировать реальные числовые данные, представленные в таблицах </a:t>
                      </a:r>
                      <a:endParaRPr lang="ru-RU" sz="36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78,24%</a:t>
                      </a:r>
                      <a:endParaRPr lang="ru-RU" sz="28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953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60030"/>
              </p:ext>
            </p:extLst>
          </p:nvPr>
        </p:nvGraphicFramePr>
        <p:xfrm>
          <a:off x="-1" y="44623"/>
          <a:ext cx="9161161" cy="896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343346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15. Примеры графических зависимостей, отражающих реальные процессы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Описывать с помощью функций различные реальные зависимости между величинами; интерпретировать графики реальных зависимостей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85,35%</a:t>
                      </a:r>
                      <a:endParaRPr lang="ru-RU" sz="28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991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16. Проценты. Нахождение процента от величины и величины по её проценту</a:t>
                      </a:r>
                      <a:endParaRPr lang="ru-RU" sz="28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Решать несложные практические расчетные задачи; решать задачи, связанные с нахождением процента от величины и величины по её проценту</a:t>
                      </a:r>
                      <a:endParaRPr lang="ru-RU" sz="24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68,77%</a:t>
                      </a:r>
                      <a:endParaRPr lang="ru-RU" sz="28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993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74459"/>
              </p:ext>
            </p:extLst>
          </p:nvPr>
        </p:nvGraphicFramePr>
        <p:xfrm>
          <a:off x="-1" y="44623"/>
          <a:ext cx="9161161" cy="734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343346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17. Геометрия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Описывать реальные ситуации на языке геометрии, исследовать построенные модели с использованием геометрических понятий и теорем, решать практические задачи, связанные с нахождением геометрических величин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69,55%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758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592119"/>
              </p:ext>
            </p:extLst>
          </p:nvPr>
        </p:nvGraphicFramePr>
        <p:xfrm>
          <a:off x="-1" y="44623"/>
          <a:ext cx="9161161" cy="718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343346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18. Описательная статистика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Анализировать реальные числовые данные, представленные на диаграммах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r>
                        <a:rPr lang="ru-RU" sz="2800" dirty="0" smtClean="0"/>
                        <a:t>84,82%</a:t>
                      </a:r>
                      <a:endParaRPr lang="ru-RU" sz="2800" dirty="0"/>
                    </a:p>
                  </a:txBody>
                  <a:tcPr/>
                </a:tc>
              </a:tr>
              <a:tr h="337991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19. Статистика и теория вероятностей</a:t>
                      </a:r>
                      <a:endParaRPr lang="ru-RU" sz="28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Решать практические задачи, требующие систематического перебора вариантов; сравнивать шансы наступления случайных событий, оценивать вероятности случайного события, </a:t>
                      </a:r>
                      <a:endParaRPr lang="ru-RU" sz="24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2800" b="1" dirty="0" smtClean="0"/>
                        <a:t>65,90%</a:t>
                      </a:r>
                      <a:endParaRPr lang="ru-RU" sz="28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54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132856"/>
            <a:ext cx="8928992" cy="216024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Городская августовская педагогическая конференция</a:t>
            </a:r>
            <a:endParaRPr lang="ru-RU" sz="4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406825"/>
            <a:ext cx="8856984" cy="24482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Секция учителей </a:t>
            </a:r>
          </a:p>
          <a:p>
            <a:pPr marL="0" indent="0" algn="ctr">
              <a:buNone/>
            </a:pPr>
            <a:r>
              <a:rPr lang="ru-RU" sz="4000" b="1" dirty="0">
                <a:latin typeface="Arial Black" panose="020B0A04020102020204" pitchFamily="34" charset="0"/>
                <a:cs typeface="Aharoni" panose="02010803020104030203" pitchFamily="2" charset="-79"/>
              </a:rPr>
              <a:t>м</a:t>
            </a:r>
            <a:r>
              <a:rPr lang="ru-RU" sz="4000" b="1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атематики</a:t>
            </a:r>
          </a:p>
          <a:p>
            <a:pPr marL="0" indent="0" algn="r">
              <a:buNone/>
            </a:pPr>
            <a:r>
              <a:rPr lang="ru-RU" sz="1800" dirty="0" err="1" smtClean="0">
                <a:latin typeface="Arial Black" panose="020B0A04020102020204" pitchFamily="34" charset="0"/>
                <a:cs typeface="Aharoni" panose="02010803020104030203" pitchFamily="2" charset="-79"/>
              </a:rPr>
              <a:t>Гребенцова</a:t>
            </a:r>
            <a:r>
              <a:rPr lang="ru-RU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Г.В., заместитель </a:t>
            </a:r>
          </a:p>
          <a:p>
            <a:pPr marL="0" indent="0" algn="r">
              <a:buNone/>
            </a:pPr>
            <a:r>
              <a:rPr lang="ru-RU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директора МКУ КИМЦ</a:t>
            </a:r>
          </a:p>
          <a:p>
            <a:pPr marL="0" indent="0" algn="r">
              <a:buNone/>
            </a:pPr>
            <a:r>
              <a:rPr lang="en-US" sz="18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grebencova.g@kimc.ms</a:t>
            </a:r>
            <a:endParaRPr lang="ru-RU" sz="1800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ru-RU" sz="4000" b="1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ru-RU" sz="2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sz="2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ru-RU" sz="4800" b="1" dirty="0"/>
          </a:p>
        </p:txBody>
      </p:sp>
      <p:pic>
        <p:nvPicPr>
          <p:cNvPr id="5" name="Picture 2" descr="C:\Users\profnet\Desktop\презентации\kim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52839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5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11027"/>
              </p:ext>
            </p:extLst>
          </p:nvPr>
        </p:nvGraphicFramePr>
        <p:xfrm>
          <a:off x="-1" y="44623"/>
          <a:ext cx="9161161" cy="6624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50"/>
                <a:gridCol w="3078150"/>
                <a:gridCol w="1465786"/>
                <a:gridCol w="1539075"/>
              </a:tblGrid>
              <a:tr h="6624737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20. Алгебраические выражения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Осуществлять практические расчеты по формулам, составлять несложные формулы, выражающие зависимости между величинами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61,77%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847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положительная динамика </a:t>
            </a:r>
            <a:r>
              <a:rPr lang="ru-RU" b="1" dirty="0"/>
              <a:t>при решении </a:t>
            </a:r>
            <a:r>
              <a:rPr lang="ru-RU" b="1" dirty="0" smtClean="0"/>
              <a:t>обучающих </a:t>
            </a:r>
            <a:r>
              <a:rPr lang="ru-RU" b="1" dirty="0"/>
              <a:t>заданий: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18333"/>
              </p:ext>
            </p:extLst>
          </p:nvPr>
        </p:nvGraphicFramePr>
        <p:xfrm>
          <a:off x="-28135" y="1484784"/>
          <a:ext cx="9036051" cy="533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94"/>
                <a:gridCol w="3864240"/>
                <a:gridCol w="3012017"/>
              </a:tblGrid>
              <a:tr h="1691020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Номер задания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2016 г.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2017 г.</a:t>
                      </a:r>
                      <a:endParaRPr lang="ru-RU" sz="3600" dirty="0"/>
                    </a:p>
                  </a:txBody>
                  <a:tcPr/>
                </a:tc>
              </a:tr>
              <a:tr h="91054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№1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75,27%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83,81% </a:t>
                      </a:r>
                      <a:endParaRPr lang="ru-RU" sz="3600" dirty="0"/>
                    </a:p>
                  </a:txBody>
                  <a:tcPr/>
                </a:tc>
              </a:tr>
              <a:tr h="91054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№3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55,20%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75,75% </a:t>
                      </a:r>
                      <a:endParaRPr lang="ru-RU" sz="3600" dirty="0"/>
                    </a:p>
                  </a:txBody>
                  <a:tcPr/>
                </a:tc>
              </a:tr>
              <a:tr h="91054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№13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61,25%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72,02% </a:t>
                      </a:r>
                      <a:endParaRPr lang="ru-RU" sz="3600" dirty="0"/>
                    </a:p>
                  </a:txBody>
                  <a:tcPr/>
                </a:tc>
              </a:tr>
              <a:tr h="910549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№19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57,43%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65,90% 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519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30100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Вторая часть работы, включающая задания с развернутым ответом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997152"/>
          </a:xfrm>
        </p:spPr>
        <p:txBody>
          <a:bodyPr>
            <a:normAutofit lnSpcReduction="10000"/>
          </a:bodyPr>
          <a:lstStyle/>
          <a:p>
            <a:r>
              <a:rPr lang="ru-RU" b="1" u="sng" dirty="0" smtClean="0"/>
              <a:t>Задания 21-26</a:t>
            </a:r>
          </a:p>
          <a:p>
            <a:pPr marL="0" indent="0">
              <a:buNone/>
            </a:pPr>
            <a:r>
              <a:rPr lang="ru-RU" b="1" dirty="0"/>
              <a:t>направлены на проверку таких качеств </a:t>
            </a:r>
            <a:r>
              <a:rPr lang="ru-RU" b="1" dirty="0" smtClean="0"/>
              <a:t>как:</a:t>
            </a:r>
          </a:p>
          <a:p>
            <a:pPr marL="0" indent="0">
              <a:buNone/>
            </a:pPr>
            <a:r>
              <a:rPr lang="ru-RU" b="1" dirty="0" smtClean="0"/>
              <a:t>•</a:t>
            </a:r>
            <a:r>
              <a:rPr lang="ru-RU" b="1" dirty="0"/>
              <a:t>	уверенное владение формально-оперативным алгебраическим аппаратом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r>
              <a:rPr lang="ru-RU" b="1" dirty="0"/>
              <a:t>•	умение решить комплексную задачу, включающую в себя знания из разных тем курса алгебры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r>
              <a:rPr lang="ru-RU" b="1" dirty="0"/>
              <a:t>•	умение математически грамотно и ясно записать решение, приводя при этом необходимые пояснения и обоснования;</a:t>
            </a:r>
          </a:p>
        </p:txBody>
      </p:sp>
    </p:spTree>
    <p:extLst>
      <p:ext uri="{BB962C8B-B14F-4D97-AF65-F5344CB8AC3E}">
        <p14:creationId xmlns:p14="http://schemas.microsoft.com/office/powerpoint/2010/main" val="3611045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Результаты ГИА выпускников 11-ых классов (профильной мат-</a:t>
            </a:r>
            <a:r>
              <a:rPr lang="ru-RU" b="1" dirty="0" err="1" smtClean="0"/>
              <a:t>ке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0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400" dirty="0"/>
              <a:t>В 2017 году  математику на профильном уровне сдавали </a:t>
            </a:r>
            <a:r>
              <a:rPr lang="ru-RU" sz="4400" b="1" dirty="0"/>
              <a:t>2739</a:t>
            </a:r>
            <a:r>
              <a:rPr lang="ru-RU" sz="4400" dirty="0"/>
              <a:t> </a:t>
            </a:r>
            <a:r>
              <a:rPr lang="ru-RU" sz="4400" dirty="0" smtClean="0"/>
              <a:t>человек;</a:t>
            </a:r>
          </a:p>
          <a:p>
            <a:r>
              <a:rPr lang="ru-RU" sz="4400" dirty="0"/>
              <a:t>Не преодолели минимальный порог  </a:t>
            </a:r>
            <a:r>
              <a:rPr lang="ru-RU" sz="4400" b="1" dirty="0"/>
              <a:t>334 </a:t>
            </a:r>
            <a:r>
              <a:rPr lang="ru-RU" sz="4400" dirty="0"/>
              <a:t>(12,2% от сдававших)  человека (2016 год - </a:t>
            </a:r>
            <a:r>
              <a:rPr lang="ru-RU" sz="4400" b="1" dirty="0"/>
              <a:t>270</a:t>
            </a:r>
            <a:r>
              <a:rPr lang="ru-RU" sz="4400" dirty="0"/>
              <a:t> (9% от сдававших) выпускников).</a:t>
            </a:r>
          </a:p>
        </p:txBody>
      </p:sp>
    </p:spTree>
    <p:extLst>
      <p:ext uri="{BB962C8B-B14F-4D97-AF65-F5344CB8AC3E}">
        <p14:creationId xmlns:p14="http://schemas.microsoft.com/office/powerpoint/2010/main" val="2083079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489121"/>
              </p:ext>
            </p:extLst>
          </p:nvPr>
        </p:nvGraphicFramePr>
        <p:xfrm>
          <a:off x="0" y="-82547"/>
          <a:ext cx="9108504" cy="6922033"/>
        </p:xfrm>
        <a:graphic>
          <a:graphicData uri="http://schemas.openxmlformats.org/drawingml/2006/table">
            <a:tbl>
              <a:tblPr firstRow="1" firstCol="1" bandRow="1"/>
              <a:tblGrid>
                <a:gridCol w="1859455"/>
                <a:gridCol w="1128369"/>
                <a:gridCol w="1194925"/>
                <a:gridCol w="1161238"/>
                <a:gridCol w="1100221"/>
                <a:gridCol w="1152128"/>
                <a:gridCol w="1512168"/>
              </a:tblGrid>
              <a:tr h="348925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преодолели минимальный балл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100-балльные результаты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преодолели минимальный балл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100-балльные результаты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 год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 год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Железнодорожный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50,50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55,38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4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46,17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47,37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4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45,69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52,65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112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054292"/>
              </p:ext>
            </p:extLst>
          </p:nvPr>
        </p:nvGraphicFramePr>
        <p:xfrm>
          <a:off x="0" y="0"/>
          <a:ext cx="8856984" cy="6996612"/>
        </p:xfrm>
        <a:graphic>
          <a:graphicData uri="http://schemas.openxmlformats.org/drawingml/2006/table">
            <a:tbl>
              <a:tblPr firstRow="1" firstCol="1" bandRow="1"/>
              <a:tblGrid>
                <a:gridCol w="2160240"/>
                <a:gridCol w="1224136"/>
                <a:gridCol w="867509"/>
                <a:gridCol w="1180432"/>
                <a:gridCol w="1264427"/>
                <a:gridCol w="1080120"/>
                <a:gridCol w="1080120"/>
              </a:tblGrid>
              <a:tr h="13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48,88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52,86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44,72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46,75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44,97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47,77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47,69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56,95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Красноярск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46,59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334/ 12,2%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50,53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270/ 9%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9074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08720"/>
          </a:xfrm>
        </p:spPr>
        <p:txBody>
          <a:bodyPr/>
          <a:lstStyle/>
          <a:p>
            <a:r>
              <a:rPr lang="ru-RU" b="1" dirty="0"/>
              <a:t>Математика (базовый </a:t>
            </a:r>
            <a:r>
              <a:rPr lang="ru-RU" b="1" dirty="0" smtClean="0"/>
              <a:t>уровень)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904656"/>
          </a:xfrm>
        </p:spPr>
        <p:txBody>
          <a:bodyPr/>
          <a:lstStyle/>
          <a:p>
            <a:r>
              <a:rPr lang="ru-RU" sz="3600" dirty="0"/>
              <a:t>Сдавали </a:t>
            </a:r>
            <a:r>
              <a:rPr lang="ru-RU" sz="3600" b="1" dirty="0"/>
              <a:t>5314</a:t>
            </a:r>
            <a:r>
              <a:rPr lang="ru-RU" sz="3600" dirty="0"/>
              <a:t> выпускников, не преодолели минимальный </a:t>
            </a:r>
            <a:r>
              <a:rPr lang="ru-RU" sz="3600" dirty="0" smtClean="0"/>
              <a:t>порог </a:t>
            </a:r>
            <a:r>
              <a:rPr lang="ru-RU" sz="3600" b="1" dirty="0"/>
              <a:t>23</a:t>
            </a:r>
            <a:r>
              <a:rPr lang="ru-RU" sz="3600" dirty="0"/>
              <a:t> (0,65%). </a:t>
            </a:r>
            <a:endParaRPr lang="ru-RU" sz="3600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177556"/>
              </p:ext>
            </p:extLst>
          </p:nvPr>
        </p:nvGraphicFramePr>
        <p:xfrm>
          <a:off x="0" y="2441052"/>
          <a:ext cx="9144000" cy="4416552"/>
        </p:xfrm>
        <a:graphic>
          <a:graphicData uri="http://schemas.openxmlformats.org/drawingml/2006/table">
            <a:tbl>
              <a:tblPr firstRow="1" firstCol="1" bandRow="1"/>
              <a:tblGrid>
                <a:gridCol w="2597979"/>
                <a:gridCol w="1440160"/>
                <a:gridCol w="1800200"/>
                <a:gridCol w="1296144"/>
                <a:gridCol w="2009517"/>
              </a:tblGrid>
              <a:tr h="19050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 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преодолели минимальный балл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 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преодолели минимальный балл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 год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 год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Железнодорожный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4,31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4,35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361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98022"/>
              </p:ext>
            </p:extLst>
          </p:nvPr>
        </p:nvGraphicFramePr>
        <p:xfrm>
          <a:off x="107504" y="52204"/>
          <a:ext cx="9002423" cy="5993148"/>
        </p:xfrm>
        <a:graphic>
          <a:graphicData uri="http://schemas.openxmlformats.org/drawingml/2006/table">
            <a:tbl>
              <a:tblPr firstRow="1" firstCol="1" bandRow="1"/>
              <a:tblGrid>
                <a:gridCol w="2448272"/>
                <a:gridCol w="1800200"/>
                <a:gridCol w="1512168"/>
                <a:gridCol w="1584176"/>
                <a:gridCol w="1657607"/>
              </a:tblGrid>
              <a:tr h="809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4,09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4,28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4,17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4,27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4,11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4,24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7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4,09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4,19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4,42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Красноярск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4,15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938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264612"/>
              </p:ext>
            </p:extLst>
          </p:nvPr>
        </p:nvGraphicFramePr>
        <p:xfrm>
          <a:off x="107504" y="69603"/>
          <a:ext cx="9143999" cy="6585951"/>
        </p:xfrm>
        <a:graphic>
          <a:graphicData uri="http://schemas.openxmlformats.org/drawingml/2006/table">
            <a:tbl>
              <a:tblPr firstRow="1" firstCol="1" bandRow="1"/>
              <a:tblGrid>
                <a:gridCol w="2843807"/>
                <a:gridCol w="2880320"/>
                <a:gridCol w="1104826"/>
                <a:gridCol w="1162045"/>
                <a:gridCol w="1153001"/>
              </a:tblGrid>
              <a:tr h="163918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набрали минимального балла (количество выпускников)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Имели годовую оценку за 11 класс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2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(профильная)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334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215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(базовая)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3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96988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11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Результаты ГИА специализированных и корпоративных классов</a:t>
            </a:r>
            <a:r>
              <a:rPr lang="ru-RU" sz="4000" dirty="0"/>
              <a:t>	</a:t>
            </a:r>
            <a:r>
              <a:rPr lang="ru-RU" dirty="0"/>
              <a:t>					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046753"/>
              </p:ext>
            </p:extLst>
          </p:nvPr>
        </p:nvGraphicFramePr>
        <p:xfrm>
          <a:off x="251520" y="980728"/>
          <a:ext cx="8713093" cy="566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448272"/>
                <a:gridCol w="1584176"/>
                <a:gridCol w="1944341"/>
              </a:tblGrid>
              <a:tr h="124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Направленность  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% выбора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Средний балл</a:t>
                      </a:r>
                      <a:endParaRPr lang="ru-RU" sz="3200" b="0" dirty="0"/>
                    </a:p>
                  </a:txBody>
                  <a:tcPr/>
                </a:tc>
              </a:tr>
              <a:tr h="1618064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Лицей № 6 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Перспектива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инженерно-технологический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92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51,5</a:t>
                      </a:r>
                    </a:p>
                  </a:txBody>
                  <a:tcPr marL="9525" marR="9525" marT="9525" marB="0"/>
                </a:tc>
              </a:tr>
              <a:tr h="1510666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лицей 9 "Лидер"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инженерно-технологический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</a:t>
                      </a:r>
                    </a:p>
                  </a:txBody>
                  <a:tcPr marL="9525" marR="9525" marT="9525" marB="0"/>
                </a:tc>
              </a:tr>
              <a:tr h="1238303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Гимназия №9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инженерно-технологический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51,5</a:t>
                      </a:r>
                    </a:p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25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1956"/>
            <a:ext cx="9144000" cy="68699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ru-RU" sz="2800" b="1" i="1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800" b="1" i="1" dirty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800" b="1" i="1" dirty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«</a:t>
            </a:r>
            <a:r>
              <a:rPr lang="ru-RU" sz="2800" b="1" i="1" dirty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Использование  результатов оценочных процедур как инструмента  для повышения качества образования и совершенствования содержания основных образовательных программ. Обновление общего образования на основе разработанных концепций учебных предметов и предметных областей, детализация требований к результатам освоения общеобразовательных программ»</a:t>
            </a:r>
            <a:r>
              <a:rPr lang="ru-RU" sz="2800" dirty="0"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800" dirty="0">
                <a:latin typeface="Arial Black" panose="020B0A04020102020204" pitchFamily="34" charset="0"/>
                <a:ea typeface="Calibri"/>
                <a:cs typeface="Times New Roman"/>
              </a:rPr>
            </a:br>
            <a:r>
              <a:rPr lang="ru-RU" sz="2800" i="1" dirty="0">
                <a:solidFill>
                  <a:srgbClr val="002060"/>
                </a:solidFill>
                <a:latin typeface="Arial Black" panose="020B0A04020102020204" pitchFamily="34" charset="0"/>
                <a:ea typeface="Calibri"/>
                <a:cs typeface="Times New Roman"/>
              </a:rPr>
              <a:t> </a:t>
            </a:r>
            <a:r>
              <a:rPr lang="ru-RU" sz="2800" dirty="0">
                <a:latin typeface="Arial Black" panose="020B0A04020102020204" pitchFamily="34" charset="0"/>
                <a:ea typeface="Calibri"/>
                <a:cs typeface="Times New Roman"/>
              </a:rPr>
              <a:t/>
            </a:r>
            <a:br>
              <a:rPr lang="ru-RU" sz="2800" dirty="0">
                <a:latin typeface="Arial Black" panose="020B0A04020102020204" pitchFamily="34" charset="0"/>
                <a:ea typeface="Calibri"/>
                <a:cs typeface="Times New Roman"/>
              </a:rPr>
            </a:b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2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78012"/>
              </p:ext>
            </p:extLst>
          </p:nvPr>
        </p:nvGraphicFramePr>
        <p:xfrm>
          <a:off x="179512" y="116632"/>
          <a:ext cx="8928992" cy="65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448272"/>
                <a:gridCol w="1584176"/>
                <a:gridCol w="2160240"/>
              </a:tblGrid>
              <a:tr h="1455968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ОУ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Направленность  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% выбора</a:t>
                      </a:r>
                      <a:endParaRPr lang="ru-RU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/>
                        <a:t>Средний балл</a:t>
                      </a:r>
                      <a:endParaRPr lang="ru-RU" sz="3200" b="0" dirty="0"/>
                    </a:p>
                  </a:txBody>
                  <a:tcPr/>
                </a:tc>
              </a:tr>
              <a:tr h="1856400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Гимназия № 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инженерно-технологический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52,6</a:t>
                      </a:r>
                    </a:p>
                  </a:txBody>
                  <a:tcPr marL="9525" marR="9525" marT="9525" marB="0"/>
                </a:tc>
              </a:tr>
              <a:tr h="1760161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Гимназия №11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инженерно-технологический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</a:p>
                  </a:txBody>
                  <a:tcPr marL="9525" marR="9525" marT="9525" marB="0"/>
                </a:tc>
              </a:tr>
              <a:tr h="1502684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Лицей №2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математический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910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3056"/>
              </p:ext>
            </p:extLst>
          </p:nvPr>
        </p:nvGraphicFramePr>
        <p:xfrm>
          <a:off x="179512" y="116632"/>
          <a:ext cx="8928992" cy="65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448272"/>
                <a:gridCol w="1584176"/>
                <a:gridCol w="2160240"/>
              </a:tblGrid>
              <a:tr h="1455968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МБОУ Лицей №3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математический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66%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56,8</a:t>
                      </a:r>
                    </a:p>
                  </a:txBody>
                  <a:tcPr marL="9525" marR="9525" marT="9525" marB="0"/>
                </a:tc>
              </a:tr>
              <a:tr h="1856400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МБОУ СШ № 144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естественно-научный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60161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Лицей №7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СФУ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</a:tr>
              <a:tr h="1502684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Лицей № 6 "Перспектива"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СФУ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173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40964"/>
              </p:ext>
            </p:extLst>
          </p:nvPr>
        </p:nvGraphicFramePr>
        <p:xfrm>
          <a:off x="179512" y="116632"/>
          <a:ext cx="8928992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664296"/>
                <a:gridCol w="1368152"/>
                <a:gridCol w="2160240"/>
              </a:tblGrid>
              <a:tr h="2101336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МАОУ Гимназия №13 "</a:t>
                      </a:r>
                      <a:r>
                        <a:rPr lang="ru-RU" sz="3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Академ</a:t>
                      </a:r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СФУ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</a:tr>
              <a:tr h="1990016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Лицей №7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корпоративный класс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63,9</a:t>
                      </a:r>
                    </a:p>
                  </a:txBody>
                  <a:tcPr marL="9525" marR="9525" marT="9525" marB="0"/>
                </a:tc>
              </a:tr>
              <a:tr h="2101336"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МАОУ Гимназия №13 "Академ"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корпоративный класс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59,8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0527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rentier.ru.gamintwo.ru/pic/201402/1366x768/setwalls.ru-6653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1099388" flipV="1">
            <a:off x="1617559" y="3621509"/>
            <a:ext cx="6947687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prstClr val="black"/>
                </a:solidFill>
                <a:latin typeface="Arial Black" panose="020B0A04020102020204" pitchFamily="34" charset="0"/>
              </a:rPr>
              <a:t>С новым учебным годом</a:t>
            </a:r>
            <a:endParaRPr lang="ru-RU" sz="60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9983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 rot="155074">
            <a:off x="3492047" y="905741"/>
            <a:ext cx="5187813" cy="43465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</a:rPr>
              <a:t>Желаем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</a:rPr>
              <a:t> успехов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</a:rPr>
              <a:t> в работе!</a:t>
            </a:r>
          </a:p>
        </p:txBody>
      </p:sp>
      <p:pic>
        <p:nvPicPr>
          <p:cNvPr id="3" name="Picture 13" descr="C:\Program Files\Microsoft Office\Clipart\homeanim\j009569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986082">
            <a:off x="-699437" y="548680"/>
            <a:ext cx="4128437" cy="3266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C:\Program Files\Microsoft Office\Clipart\homeanim\ag00042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4781" y="2819400"/>
            <a:ext cx="1879600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30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3947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Анализ результатов итоговой аттестации выпускников 9, 11 классов </a:t>
            </a:r>
            <a:r>
              <a:rPr lang="ru-RU" sz="4800" dirty="0" smtClean="0">
                <a:latin typeface="Arial Black" panose="020B0A04020102020204" pitchFamily="34" charset="0"/>
                <a:ea typeface="Calibri"/>
                <a:cs typeface="Times New Roman"/>
              </a:rPr>
              <a:t>в </a:t>
            </a:r>
            <a: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  <a:t>2017г.</a:t>
            </a:r>
            <a:br>
              <a:rPr lang="ru-RU" sz="4800" dirty="0">
                <a:latin typeface="Arial Black" panose="020B0A04020102020204" pitchFamily="34" charset="0"/>
                <a:ea typeface="Calibri"/>
                <a:cs typeface="Times New Roman"/>
              </a:rPr>
            </a:br>
            <a:endParaRPr lang="ru-RU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8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Динамика </a:t>
            </a:r>
            <a:r>
              <a:rPr lang="ru-RU" b="1" dirty="0"/>
              <a:t>результатов ГИА-9 по предмету за последние 3 года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072346"/>
              </p:ext>
            </p:extLst>
          </p:nvPr>
        </p:nvGraphicFramePr>
        <p:xfrm>
          <a:off x="2" y="1484785"/>
          <a:ext cx="9036494" cy="540581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095018"/>
                <a:gridCol w="2197060"/>
                <a:gridCol w="1800200"/>
                <a:gridCol w="1944216"/>
              </a:tblGrid>
              <a:tr h="65779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Красноярский край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6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ОГЭ 2015 г.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ОГЭ 2016 г.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ОГЭ 2017 г.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17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участников, набравших баллов ниже минимального значения     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1 081/4,46%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924/3,69%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1950/7,52%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2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Средний балл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14,09 (3,39)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14,67 (3,69)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15,55 (3,64)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1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участников, получивших «4» и «5»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8 555/35,30%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12 806/51,20%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14 526/56,00%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88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и доля выпускников, получивших максимальный балл 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10/0,04%</a:t>
                      </a:r>
                      <a:endParaRPr lang="ru-RU" sz="24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6/0,02%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 startAt="16"/>
                      </a:pPr>
                      <a:r>
                        <a:rPr lang="ru-RU" sz="2400" b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/0,06</a:t>
                      </a:r>
                      <a:r>
                        <a:rPr lang="ru-RU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%</a:t>
                      </a:r>
                      <a:endParaRPr lang="ru-RU" sz="2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00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5024"/>
            <a:ext cx="9144000" cy="1087760"/>
          </a:xfrm>
        </p:spPr>
        <p:txBody>
          <a:bodyPr/>
          <a:lstStyle/>
          <a:p>
            <a:r>
              <a:rPr lang="ru-RU" b="1" dirty="0" smtClean="0"/>
              <a:t>ИТОГИ ГИА 2017г.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631238"/>
              </p:ext>
            </p:extLst>
          </p:nvPr>
        </p:nvGraphicFramePr>
        <p:xfrm>
          <a:off x="0" y="836613"/>
          <a:ext cx="9144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/>
                <a:gridCol w="2520280"/>
                <a:gridCol w="40679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Район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Кол-во человек, не сдавших ГИА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Из них кол-во человек, имеющих «4» и «5» за год</a:t>
                      </a:r>
                      <a:r>
                        <a:rPr lang="ru-RU" sz="2800" baseline="0" dirty="0" smtClean="0"/>
                        <a:t> по сдаваемым предметам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Ленинский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17/1,5%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Свердловский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21/2,0%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Октябрьский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26/2,1%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Ж/д и Центральный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35/2,9%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Красноярск</a:t>
                      </a:r>
                      <a:endParaRPr lang="ru-RU" sz="28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243/3,0%</a:t>
                      </a:r>
                      <a:endParaRPr lang="ru-RU" sz="3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21</a:t>
                      </a:r>
                      <a:endParaRPr lang="ru-RU" sz="32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Советский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103/4,2%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Кировский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41/4,8%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6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78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ru-RU" b="1" dirty="0" smtClean="0"/>
              <a:t>Результаты ОГЭ по городу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989252"/>
              </p:ext>
            </p:extLst>
          </p:nvPr>
        </p:nvGraphicFramePr>
        <p:xfrm>
          <a:off x="11048" y="836712"/>
          <a:ext cx="9025448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476"/>
                <a:gridCol w="2735966"/>
                <a:gridCol w="312100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Район</a:t>
                      </a:r>
                      <a:endParaRPr lang="ru-RU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Математика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9091">
                <a:tc v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2016 г.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2017 г.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Ленинский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3,67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Свердловский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3,57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Октябрьский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3,84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4,0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Ж/д  и Центральный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4,0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Советский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3,68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Кировский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3,68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3,8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761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МАТЕМАТИКА</a:t>
            </a:r>
            <a:r>
              <a:rPr lang="ru-RU" dirty="0"/>
              <a:t>, 9 </a:t>
            </a:r>
            <a:r>
              <a:rPr lang="ru-RU" dirty="0" smtClean="0"/>
              <a:t>класс</a:t>
            </a: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16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67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1521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Результаты ГИА 9-ых специализированных классов</a:t>
            </a:r>
            <a:endParaRPr lang="ru-RU" b="1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457401"/>
            <a:ext cx="5832648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08361"/>
              </p:ext>
            </p:extLst>
          </p:nvPr>
        </p:nvGraphicFramePr>
        <p:xfrm>
          <a:off x="6084168" y="1484784"/>
          <a:ext cx="1905000" cy="5243342"/>
        </p:xfrm>
        <a:graphic>
          <a:graphicData uri="http://schemas.openxmlformats.org/drawingml/2006/table">
            <a:tbl>
              <a:tblPr/>
              <a:tblGrid>
                <a:gridCol w="1905000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Средний балл</a:t>
                      </a:r>
                      <a:endParaRPr lang="ru-RU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4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114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1469099</TotalTime>
  <Words>1031</Words>
  <Application>Microsoft Office PowerPoint</Application>
  <PresentationFormat>Экран (4:3)</PresentationFormat>
  <Paragraphs>421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Городская августовская педагогическая конференция</vt:lpstr>
      <vt:lpstr>   «Использование  результатов оценочных процедур как инструмента  для повышения качества образования и совершенствования содержания основных образовательных программ. Обновление общего образования на основе разработанных концепций учебных предметов и предметных областей, детализация требований к результатам освоения общеобразовательных программ»   </vt:lpstr>
      <vt:lpstr>Анализ результатов итоговой аттестации выпускников 9, 11 классов в 2017г. </vt:lpstr>
      <vt:lpstr>Динамика результатов ГИА-9 по предмету за последние 3 года</vt:lpstr>
      <vt:lpstr>ИТОГИ ГИА 2017г.</vt:lpstr>
      <vt:lpstr>Результаты ОГЭ по городу</vt:lpstr>
      <vt:lpstr> МАТЕМАТИКА, 9 класс  </vt:lpstr>
      <vt:lpstr>Результаты ГИА 9-ых специализированных классов</vt:lpstr>
      <vt:lpstr> АНАЛИЗ РЕЗУЛЬТАТОВ ВЫПОЛНЕНИЯ ОТДЕЛЬНЫХ ЗАДАНИЙ ИЛИ ГРУПП ЗАДАНИЙ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положительная динамика при решении обучающих заданий:</vt:lpstr>
      <vt:lpstr>Вторая часть работы, включающая задания с развернутым ответом</vt:lpstr>
      <vt:lpstr>Результаты ГИА выпускников 11-ых классов (профильной мат-ке)</vt:lpstr>
      <vt:lpstr>Презентация PowerPoint</vt:lpstr>
      <vt:lpstr>Презентация PowerPoint</vt:lpstr>
      <vt:lpstr>Математика (базовый уровень)</vt:lpstr>
      <vt:lpstr>Презентация PowerPoint</vt:lpstr>
      <vt:lpstr>Презентация PowerPoint</vt:lpstr>
      <vt:lpstr> Результаты ГИА специализированных и корпоративных классов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profnet@kimc.ms</dc:creator>
  <cp:lastModifiedBy>RTF</cp:lastModifiedBy>
  <cp:revision>67</cp:revision>
  <dcterms:created xsi:type="dcterms:W3CDTF">2017-08-24T10:10:27Z</dcterms:created>
  <dcterms:modified xsi:type="dcterms:W3CDTF">2017-08-31T01:56:47Z</dcterms:modified>
</cp:coreProperties>
</file>