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6" r:id="rId3"/>
    <p:sldId id="260" r:id="rId4"/>
    <p:sldId id="257" r:id="rId5"/>
    <p:sldId id="258" r:id="rId6"/>
    <p:sldId id="259" r:id="rId7"/>
    <p:sldId id="261" r:id="rId8"/>
    <p:sldId id="262" r:id="rId9"/>
    <p:sldId id="263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29" autoAdjust="0"/>
  </p:normalViewPr>
  <p:slideViewPr>
    <p:cSldViewPr>
      <p:cViewPr varScale="1">
        <p:scale>
          <a:sx n="81" d="100"/>
          <a:sy n="81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9CE9766-649F-403B-816F-86ECCEE30A75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B8FEE5C-5588-4403-BAD5-337AB5FCB80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9766-649F-403B-816F-86ECCEE30A75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FEE5C-5588-4403-BAD5-337AB5FCB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9766-649F-403B-816F-86ECCEE30A75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FEE5C-5588-4403-BAD5-337AB5FCB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CE9766-649F-403B-816F-86ECCEE30A75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B8FEE5C-5588-4403-BAD5-337AB5FCB80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9CE9766-649F-403B-816F-86ECCEE30A75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B8FEE5C-5588-4403-BAD5-337AB5FCB80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9766-649F-403B-816F-86ECCEE30A75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FEE5C-5588-4403-BAD5-337AB5FCB80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9766-649F-403B-816F-86ECCEE30A75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FEE5C-5588-4403-BAD5-337AB5FCB80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CE9766-649F-403B-816F-86ECCEE30A75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8FEE5C-5588-4403-BAD5-337AB5FCB80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9766-649F-403B-816F-86ECCEE30A75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FEE5C-5588-4403-BAD5-337AB5FCB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CE9766-649F-403B-816F-86ECCEE30A75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B8FEE5C-5588-4403-BAD5-337AB5FCB80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CE9766-649F-403B-816F-86ECCEE30A75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8FEE5C-5588-4403-BAD5-337AB5FCB80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CE9766-649F-403B-816F-86ECCEE30A75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B8FEE5C-5588-4403-BAD5-337AB5FCB80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50;&#1086;&#1084;&#1087;&#1077;&#1085;&#1089;&#1080;&#1088;&#1091;&#1102;&#1097;&#1072;&#1103;%20&#1080;%20&#1073;&#1072;&#1079;&#1086;&#1074;&#1072;&#1103;%20&#1087;&#1088;&#1086;&#1075;&#1088;&#1072;&#1084;&#1084;&#1072;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dl.kipk.ru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1052;&#1072;&#1090;&#1077;&#1084;&#1072;&#1090;&#1080;&#1082;&#1072;%207-9%20&#1087;&#1088;&#1077;&#1076;&#1084;&#1077;&#1090;&#1085;&#1099;&#1077;%20&#1088;&#1077;&#1079;&#1091;&#1083;&#1100;&#1090;&#1072;&#1090;&#1099;%20%20&#1073;&#1072;&#1079;&#1072;%20&#1074;&#1086;&#1079;&#1084;&#1086;&#1078;&#1085;&#1086;&#1089;&#1090;&#1100;.docx" TargetMode="External"/><Relationship Id="rId2" Type="http://schemas.openxmlformats.org/officeDocument/2006/relationships/hyperlink" Target="&#1052;&#1072;&#1090;&#1077;&#1084;&#1072;&#1090;&#1080;&#1082;&#1072;%207-9%20&#1087;&#1088;&#1077;&#1076;&#1084;&#1077;&#1090;&#1085;&#1099;&#1077;%20&#1088;&#1077;&#1079;&#1091;&#1083;&#1100;&#1090;&#1072;&#1090;&#1099;%20%20&#1073;&#1072;&#1079;&#1072;%20&#1086;&#1073;&#1097;&#1072;&#1103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52;&#1072;&#1090;&#1077;&#1084;&#1072;&#1090;&#1080;&#1082;&#1072;%207-9%20&#1087;&#1088;&#1077;&#1076;&#1084;&#1077;&#1090;&#1085;&#1099;&#1077;%20&#1088;&#1077;&#1079;&#1091;&#1083;&#1100;&#1090;&#1072;&#1090;&#1099;%20%20&#1091;&#1075;&#1083;&#1091;&#1073;&#1083;&#1077;&#1085;&#1080;&#1077;%20&#1074;&#1086;&#1079;&#1084;&#1086;&#1078;&#1085;&#1086;&#1089;&#1090;&#1100;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57;&#1090;&#1086;&#1093;&#1072;&#1089;&#1090;&#1080;&#1095;&#1077;&#1089;&#1082;&#1072;&#1103;%20&#1083;&#1080;&#1085;&#1080;&#1103;.docx" TargetMode="External"/><Relationship Id="rId2" Type="http://schemas.openxmlformats.org/officeDocument/2006/relationships/hyperlink" Target="&#1059;&#1088;&#1072;&#1074;&#1085;&#1077;&#1085;&#1080;&#1103;%20&#1080;%20&#1085;&#1077;&#1088;&#1072;&#1074;&#1077;&#1085;&#1089;&#1090;&#1074;&#1072;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1048;&#1089;&#1090;&#1086;&#1088;&#1080;&#1103;%20&#1084;&#1072;&#1090;&#1077;&#1084;&#1072;&#1090;&#1080;&#1082;&#1080;.docx" TargetMode="External"/><Relationship Id="rId4" Type="http://schemas.openxmlformats.org/officeDocument/2006/relationships/hyperlink" Target="&#1056;&#1077;&#1096;&#1077;&#1085;&#1080;&#1077;%20&#1090;&#1077;&#1082;&#1089;&#1090;&#1086;&#1074;&#1099;&#1093;%20&#1079;&#1072;&#1076;&#1072;&#1095;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52;&#1072;&#1090;&#1077;&#1084;&#1072;&#1090;&#1080;&#1082;&#1072;%207-9%20&#1084;&#1085;&#1086;&#1078;&#1077;&#1089;&#1090;&#1074;&#1072;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Обновление содержания учебного предмета “Математика» в контексте реализации Концепции развития математического образования в Российской Федерации и ФГОС ОО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/>
              <a:t>Крохмаль Светлана Владимировна</a:t>
            </a:r>
          </a:p>
          <a:p>
            <a:pPr algn="r"/>
            <a:r>
              <a:rPr lang="ru-RU" dirty="0"/>
              <a:t>зав. центра МО КК ИПК</a:t>
            </a:r>
          </a:p>
        </p:txBody>
      </p:sp>
    </p:spTree>
    <p:extLst>
      <p:ext uri="{BB962C8B-B14F-4D97-AF65-F5344CB8AC3E}">
        <p14:creationId xmlns:p14="http://schemas.microsoft.com/office/powerpoint/2010/main" val="2052404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Обновление содержания ФГОС СОО 10 – 11 классы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Цели освоения программы базового уровня – обеспечение возможности использования математических знаний и умений в повседневной жизни и возможности успешного продолжения образования по специальностям, не связанным с прикладным использованием математики. Внутри этого уровня выделяются две различные программы: </a:t>
            </a:r>
            <a:r>
              <a:rPr lang="ru-RU" dirty="0">
                <a:hlinkClick r:id="rId2" action="ppaction://hlinkfile"/>
              </a:rPr>
              <a:t>компенсирующая базовая и основная базовая.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092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64896" cy="165618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Профессиональное сетевое сообщество (сетевое методическое объединение) по предмету «Математика»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ru-RU" b="1" dirty="0"/>
              <a:t>по адресу </a:t>
            </a:r>
            <a:r>
              <a:rPr lang="en-US" b="1" dirty="0"/>
              <a:t> </a:t>
            </a:r>
            <a:r>
              <a:rPr lang="ru-RU" b="1" dirty="0">
                <a:hlinkClick r:id="rId2"/>
              </a:rPr>
              <a:t>dl.kipk.ru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" y="2204864"/>
            <a:ext cx="8496300" cy="432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73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76672"/>
            <a:ext cx="8426662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29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Планируемые результаты (предметные)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>
                <a:hlinkClick r:id="rId2" action="ppaction://hlinkfile"/>
              </a:rPr>
              <a:t>Выпускник </a:t>
            </a:r>
            <a:r>
              <a:rPr lang="ru-RU" u="sng" dirty="0">
                <a:hlinkClick r:id="rId2" action="ppaction://hlinkfile"/>
              </a:rPr>
              <a:t>научится</a:t>
            </a:r>
            <a:r>
              <a:rPr lang="ru-RU" dirty="0">
                <a:hlinkClick r:id="rId2" action="ppaction://hlinkfile"/>
              </a:rPr>
              <a:t> в 7-9 классах (для использования в повседневной жизни и обеспечения возможности успешного продолжения образования на базовом уровне);</a:t>
            </a:r>
            <a:endParaRPr lang="ru-RU" dirty="0"/>
          </a:p>
          <a:p>
            <a:r>
              <a:rPr lang="ru-RU" dirty="0">
                <a:hlinkClick r:id="rId3" action="ppaction://hlinkfile"/>
              </a:rPr>
              <a:t>Выпускник </a:t>
            </a:r>
            <a:r>
              <a:rPr lang="ru-RU" u="sng" dirty="0">
                <a:hlinkClick r:id="rId3" action="ppaction://hlinkfile"/>
              </a:rPr>
              <a:t>получит возможность </a:t>
            </a:r>
            <a:r>
              <a:rPr lang="ru-RU" dirty="0">
                <a:hlinkClick r:id="rId3" action="ppaction://hlinkfile"/>
              </a:rPr>
              <a:t>научиться в 7-9 классах для обеспечения возможности успешного продолжения образования </a:t>
            </a:r>
            <a:r>
              <a:rPr lang="ru-RU" u="sng" dirty="0">
                <a:hlinkClick r:id="rId3" action="ppaction://hlinkfile"/>
              </a:rPr>
              <a:t>на базовом и углубленном уровнях;</a:t>
            </a:r>
            <a:endParaRPr lang="ru-RU" u="sng" dirty="0"/>
          </a:p>
          <a:p>
            <a:r>
              <a:rPr lang="ru-RU" dirty="0">
                <a:hlinkClick r:id="rId4" action="ppaction://hlinkfile"/>
              </a:rPr>
              <a:t>Выпускник </a:t>
            </a:r>
            <a:r>
              <a:rPr lang="ru-RU" u="sng" dirty="0">
                <a:hlinkClick r:id="rId4" action="ppaction://hlinkfile"/>
              </a:rPr>
              <a:t>получит возможность </a:t>
            </a:r>
            <a:r>
              <a:rPr lang="ru-RU" dirty="0">
                <a:hlinkClick r:id="rId4" action="ppaction://hlinkfile"/>
              </a:rPr>
              <a:t>научиться в 7-9 классах для успешного продолжения образования </a:t>
            </a:r>
            <a:r>
              <a:rPr lang="ru-RU" u="sng" dirty="0">
                <a:hlinkClick r:id="rId4" action="ppaction://hlinkfile"/>
              </a:rPr>
              <a:t>на углубленном уровне;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255485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/>
              <a:t>Обновление содержания ФГОС ООО 7 – 9 классы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Основные линии курса алгебры и геометрии 7 – 9 классов</a:t>
            </a:r>
          </a:p>
          <a:p>
            <a:pPr lvl="1"/>
            <a:r>
              <a:rPr lang="ru-RU" dirty="0"/>
              <a:t>Числа и выражения;</a:t>
            </a:r>
          </a:p>
          <a:p>
            <a:pPr lvl="1"/>
            <a:r>
              <a:rPr lang="ru-RU" dirty="0"/>
              <a:t>Выражения и преобразования;</a:t>
            </a:r>
          </a:p>
          <a:p>
            <a:pPr lvl="1"/>
            <a:r>
              <a:rPr lang="ru-RU" dirty="0">
                <a:hlinkClick r:id="rId2" action="ppaction://hlinkfile"/>
              </a:rPr>
              <a:t>Уравнения и неравенства</a:t>
            </a:r>
            <a:r>
              <a:rPr lang="ru-RU" dirty="0"/>
              <a:t>;</a:t>
            </a:r>
          </a:p>
          <a:p>
            <a:pPr lvl="1"/>
            <a:r>
              <a:rPr lang="ru-RU" dirty="0"/>
              <a:t>Функции;</a:t>
            </a:r>
          </a:p>
          <a:p>
            <a:pPr lvl="1"/>
            <a:r>
              <a:rPr lang="ru-RU" dirty="0"/>
              <a:t>Геометрическая линия (фигуры, их свойства, измерение величин);</a:t>
            </a:r>
          </a:p>
          <a:p>
            <a:pPr lvl="1"/>
            <a:r>
              <a:rPr lang="ru-RU" b="1" dirty="0">
                <a:solidFill>
                  <a:srgbClr val="FF0000"/>
                </a:solidFill>
              </a:rPr>
              <a:t>«Реальная математика»;</a:t>
            </a:r>
          </a:p>
          <a:p>
            <a:pPr lvl="1"/>
            <a:r>
              <a:rPr lang="ru-RU" b="1" dirty="0">
                <a:solidFill>
                  <a:srgbClr val="FF0000"/>
                </a:solidFill>
                <a:hlinkClick r:id="rId3" action="ppaction://hlinkfile"/>
              </a:rPr>
              <a:t>Стохастическая линия;</a:t>
            </a:r>
            <a:endParaRPr lang="ru-RU" b="1" dirty="0">
              <a:solidFill>
                <a:srgbClr val="FF0000"/>
              </a:solidFill>
            </a:endParaRPr>
          </a:p>
          <a:p>
            <a:pPr lvl="1"/>
            <a:r>
              <a:rPr lang="ru-RU" b="1" dirty="0">
                <a:solidFill>
                  <a:srgbClr val="FF0000"/>
                </a:solidFill>
                <a:hlinkClick r:id="rId4" action="ppaction://hlinkfile"/>
              </a:rPr>
              <a:t>Линия «сюжетных задач»;</a:t>
            </a:r>
            <a:endParaRPr lang="ru-RU" b="1" dirty="0">
              <a:solidFill>
                <a:srgbClr val="FF0000"/>
              </a:solidFill>
            </a:endParaRPr>
          </a:p>
          <a:p>
            <a:pPr lvl="1"/>
            <a:r>
              <a:rPr lang="ru-RU" b="1" dirty="0">
                <a:solidFill>
                  <a:srgbClr val="FF0000"/>
                </a:solidFill>
                <a:hlinkClick r:id="rId5" action="ppaction://hlinkfile"/>
              </a:rPr>
              <a:t>Историческая линия;</a:t>
            </a:r>
            <a:endParaRPr lang="ru-RU" b="1" dirty="0">
              <a:solidFill>
                <a:srgbClr val="FF0000"/>
              </a:solidFill>
            </a:endParaRPr>
          </a:p>
          <a:p>
            <a:pPr lvl="1"/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07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Обновление содержания ФГОС ООО 7 – 9 классы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Элементы теории множеств и математической логики</a:t>
            </a:r>
          </a:p>
          <a:p>
            <a:r>
              <a:rPr lang="ru-RU" dirty="0"/>
              <a:t>Согласно ФГОС основного общего образования в курс математики введен раздел «Логика», который не предполагает дополнительных часов на изучении и встраивается в различные темы курсов математики и информатики и предваряется ознакомлением с элементами теории множеств. </a:t>
            </a:r>
          </a:p>
          <a:p>
            <a:pPr lvl="1"/>
            <a:r>
              <a:rPr lang="ru-RU" b="1" dirty="0">
                <a:hlinkClick r:id="rId2" action="ppaction://hlinkfile"/>
              </a:rPr>
              <a:t>Множества и отношения между ними</a:t>
            </a:r>
          </a:p>
          <a:p>
            <a:pPr lvl="1"/>
            <a:r>
              <a:rPr lang="ru-RU" b="1" dirty="0">
                <a:hlinkClick r:id="rId2" action="ppaction://hlinkfile"/>
              </a:rPr>
              <a:t>Операции над множествами</a:t>
            </a:r>
          </a:p>
          <a:p>
            <a:pPr lvl="1"/>
            <a:r>
              <a:rPr lang="ru-RU" b="1" dirty="0">
                <a:hlinkClick r:id="rId2" action="ppaction://hlinkfile"/>
              </a:rPr>
              <a:t>Элементы логики</a:t>
            </a:r>
          </a:p>
          <a:p>
            <a:pPr lvl="1"/>
            <a:r>
              <a:rPr lang="ru-RU" b="1" dirty="0">
                <a:hlinkClick r:id="rId2" action="ppaction://hlinkfile"/>
              </a:rPr>
              <a:t>Высказывания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695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Обновление содержания ФГОС СОО 10 – 11 классы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19256" cy="544522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соответствии с принятой Концепцией развития математического образования в РФ, математическое образование решает, следующие ключевые задачи:</a:t>
            </a:r>
          </a:p>
          <a:p>
            <a:r>
              <a:rPr lang="ru-RU" dirty="0"/>
              <a:t>–	«предоставлять каждому обучающемуся возможность достижения уровня математических знаний, необходимого для дальнейшей успешной жизни в обществе»; </a:t>
            </a:r>
          </a:p>
          <a:p>
            <a:r>
              <a:rPr lang="ru-RU" dirty="0"/>
              <a:t>–	«обеспечивать необходимое стране число выпускников, математическая подготовка которых достаточна для продолжения образования в различных направлениях и для практической деятельности, включая преподавание математики, математические исследования, работу в сфере информационных технологий и др.»; </a:t>
            </a:r>
          </a:p>
          <a:p>
            <a:r>
              <a:rPr lang="ru-RU" dirty="0"/>
              <a:t>–	«в основном общем и среднем общем образовании необходимо предусмотреть подготовку обучающихся в соответствии с их запросами к уровню подготовки в сфере математического образования».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559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Обновление содержания ФГОС СОО 10 – 11 классы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Три направления требований к результатам математического образования: </a:t>
            </a:r>
          </a:p>
          <a:p>
            <a:pPr lvl="1"/>
            <a:r>
              <a:rPr lang="ru-RU" sz="2400" dirty="0"/>
              <a:t>практико-ориентированное математическое образование (математика для жизни);</a:t>
            </a:r>
          </a:p>
          <a:p>
            <a:pPr lvl="1"/>
            <a:r>
              <a:rPr lang="ru-RU" sz="2400" dirty="0"/>
              <a:t>математика для использования в профессии;</a:t>
            </a:r>
          </a:p>
          <a:p>
            <a:pPr lvl="1"/>
            <a:r>
              <a:rPr lang="ru-RU" sz="2400" dirty="0"/>
              <a:t>творческое направление, на которое нацелены те обучающиеся, которые планируют заниматься творческой и исследовательской работой в области математики, физики, экономики и других областях.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779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Обновление содержания ФГОС СОО 10 – 11 классы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280920" cy="487375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Эти направления реализуются в двух блоках требований к результатам математического образования. </a:t>
            </a:r>
          </a:p>
          <a:p>
            <a:r>
              <a:rPr lang="ru-RU" b="1" dirty="0"/>
              <a:t>На базовом уровне:</a:t>
            </a:r>
          </a:p>
          <a:p>
            <a:pPr lvl="0"/>
            <a:r>
              <a:rPr lang="ru-RU" dirty="0"/>
              <a:t>Выпускник </a:t>
            </a:r>
            <a:r>
              <a:rPr lang="ru-RU" b="1" dirty="0"/>
              <a:t>научится </a:t>
            </a:r>
            <a:r>
              <a:rPr lang="ru-RU" dirty="0"/>
              <a:t>в 10–11-м классах: для использования в повседневной жизни и обеспечения возможности успешного продолжения образования по специальностям, не связанным с прикладным использованием математики.</a:t>
            </a:r>
          </a:p>
          <a:p>
            <a:pPr lvl="0"/>
            <a:r>
              <a:rPr lang="ru-RU" dirty="0"/>
              <a:t>Выпускник </a:t>
            </a:r>
            <a:r>
              <a:rPr lang="ru-RU" b="1" dirty="0"/>
              <a:t>получит возможность научиться</a:t>
            </a:r>
            <a:r>
              <a:rPr lang="ru-RU" dirty="0"/>
              <a:t> в 10–11-м классах: для развития мышления, использования в повседневной жизни и обеспечения возможности успешного продолжения образования по специальностям, не связанным с прикладным использованием математики.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0645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Обновление содержания ФГОС СОО 10 – 11 классы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На углубленном уровне:</a:t>
            </a:r>
          </a:p>
          <a:p>
            <a:pPr lvl="0"/>
            <a:r>
              <a:rPr lang="ru-RU" dirty="0"/>
              <a:t>Выпускник </a:t>
            </a:r>
            <a:r>
              <a:rPr lang="ru-RU" b="1" dirty="0"/>
              <a:t>научится</a:t>
            </a:r>
            <a:r>
              <a:rPr lang="ru-RU" dirty="0"/>
              <a:t> в 10–11-м классах: для успешного продолжения образования по специальностям, связанным с прикладным использованием математики.</a:t>
            </a:r>
          </a:p>
          <a:p>
            <a:pPr lvl="0"/>
            <a:r>
              <a:rPr lang="ru-RU" dirty="0"/>
              <a:t>Выпускник </a:t>
            </a:r>
            <a:r>
              <a:rPr lang="ru-RU" b="1" dirty="0"/>
              <a:t>получит возможность научиться </a:t>
            </a:r>
            <a:r>
              <a:rPr lang="ru-RU" dirty="0"/>
              <a:t>в 10–11-м классах: для обеспечения возможности успешного продолжения образования по специальностям, связанным с осуществлением научной и исследовательской деятельности в области математики и смежных наук.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7360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1468941</TotalTime>
  <Words>505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Обновление содержания учебного предмета “Математика» в контексте реализации Концепции развития математического образования в Российской Федерации и ФГОС ОО</vt:lpstr>
      <vt:lpstr>Презентация PowerPoint</vt:lpstr>
      <vt:lpstr>Планируемые результаты (предметные)</vt:lpstr>
      <vt:lpstr>Обновление содержания ФГОС ООО 7 – 9 классы</vt:lpstr>
      <vt:lpstr>Обновление содержания ФГОС ООО 7 – 9 классы</vt:lpstr>
      <vt:lpstr>Обновление содержания ФГОС СОО 10 – 11 классы</vt:lpstr>
      <vt:lpstr>Обновление содержания ФГОС СОО 10 – 11 классы</vt:lpstr>
      <vt:lpstr>Обновление содержания ФГОС СОО 10 – 11 классы</vt:lpstr>
      <vt:lpstr>Обновление содержания ФГОС СОО 10 – 11 классы</vt:lpstr>
      <vt:lpstr>Обновление содержания ФГОС СОО 10 – 11 классы</vt:lpstr>
      <vt:lpstr>Профессиональное сетевое сообщество (сетевое методическое объединение) по предмету «Математика» по адресу  dl.kipk.ru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деятельности ММО учителей математики по вопросам повышения качества математического образования 2017 – 2018 учебный год</dc:title>
  <dc:creator>Тяглова Елена Григорьевна</dc:creator>
  <cp:lastModifiedBy>RTF</cp:lastModifiedBy>
  <cp:revision>10</cp:revision>
  <dcterms:created xsi:type="dcterms:W3CDTF">2017-08-23T05:07:45Z</dcterms:created>
  <dcterms:modified xsi:type="dcterms:W3CDTF">2017-08-31T01:58:37Z</dcterms:modified>
</cp:coreProperties>
</file>