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733" r:id="rId2"/>
  </p:sldMasterIdLst>
  <p:notesMasterIdLst>
    <p:notesMasterId r:id="rId27"/>
  </p:notesMasterIdLst>
  <p:sldIdLst>
    <p:sldId id="256" r:id="rId3"/>
    <p:sldId id="335" r:id="rId4"/>
    <p:sldId id="338" r:id="rId5"/>
    <p:sldId id="345" r:id="rId6"/>
    <p:sldId id="343" r:id="rId7"/>
    <p:sldId id="344" r:id="rId8"/>
    <p:sldId id="336" r:id="rId9"/>
    <p:sldId id="339" r:id="rId10"/>
    <p:sldId id="346" r:id="rId11"/>
    <p:sldId id="347" r:id="rId12"/>
    <p:sldId id="337" r:id="rId13"/>
    <p:sldId id="340" r:id="rId14"/>
    <p:sldId id="348" r:id="rId15"/>
    <p:sldId id="349" r:id="rId16"/>
    <p:sldId id="342" r:id="rId17"/>
    <p:sldId id="341" r:id="rId18"/>
    <p:sldId id="350" r:id="rId19"/>
    <p:sldId id="351" r:id="rId20"/>
    <p:sldId id="352" r:id="rId21"/>
    <p:sldId id="353" r:id="rId22"/>
    <p:sldId id="357" r:id="rId23"/>
    <p:sldId id="356" r:id="rId24"/>
    <p:sldId id="355" r:id="rId25"/>
    <p:sldId id="285" r:id="rId26"/>
  </p:sldIdLst>
  <p:sldSz cx="9144000" cy="5143500" type="screen16x9"/>
  <p:notesSz cx="6858000" cy="9144000"/>
  <p:embeddedFontLst>
    <p:embeddedFont>
      <p:font typeface="Arial Narrow" panose="020B0606020202030204" pitchFamily="34" charset="0"/>
      <p:regular r:id="rId28"/>
      <p:bold r:id="rId29"/>
      <p:italic r:id="rId30"/>
      <p:boldItalic r:id="rId31"/>
    </p:embeddedFont>
    <p:embeddedFont>
      <p:font typeface="Tw Cen MT" panose="020B0602020104020603" pitchFamily="34" charset="0"/>
      <p:regular r:id="rId32"/>
      <p:bold r:id="rId33"/>
      <p:italic r:id="rId34"/>
      <p:boldItalic r:id="rId35"/>
    </p:embeddedFont>
    <p:embeddedFont>
      <p:font typeface="Roboto" panose="020B0604020202020204" charset="0"/>
      <p:regular r:id="rId36"/>
      <p:bold r:id="rId37"/>
      <p:italic r:id="rId38"/>
      <p:boldItalic r:id="rId39"/>
    </p:embeddedFont>
    <p:embeddedFont>
      <p:font typeface="MS Mincho" panose="02020609040205080304" pitchFamily="49" charset="-128"/>
      <p:regular r:id="rId40"/>
    </p:embeddedFont>
    <p:embeddedFont>
      <p:font typeface="Calibri" panose="020F0502020204030204" pitchFamily="34" charset="0"/>
      <p:regular r:id="rId41"/>
      <p:bold r:id="rId42"/>
      <p:italic r:id="rId43"/>
      <p:boldItalic r:id="rId4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B5140E66-AEEC-4B50-8CCC-CCF752B5BD64}">
  <a:tblStyle styleId="{B5140E66-AEEC-4B50-8CCC-CCF752B5BD64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64" autoAdjust="0"/>
  </p:normalViewPr>
  <p:slideViewPr>
    <p:cSldViewPr>
      <p:cViewPr varScale="1">
        <p:scale>
          <a:sx n="107" d="100"/>
          <a:sy n="107" d="100"/>
        </p:scale>
        <p:origin x="-408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font" Target="fonts/font12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7.fntdata"/><Relationship Id="rId42" Type="http://schemas.openxmlformats.org/officeDocument/2006/relationships/font" Target="fonts/font15.fntdata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6.fntdata"/><Relationship Id="rId38" Type="http://schemas.openxmlformats.org/officeDocument/2006/relationships/font" Target="fonts/font11.fntdata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2.fntdata"/><Relationship Id="rId41" Type="http://schemas.openxmlformats.org/officeDocument/2006/relationships/font" Target="fonts/font1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5.fntdata"/><Relationship Id="rId37" Type="http://schemas.openxmlformats.org/officeDocument/2006/relationships/font" Target="fonts/font10.fntdata"/><Relationship Id="rId40" Type="http://schemas.openxmlformats.org/officeDocument/2006/relationships/font" Target="fonts/font13.fntdata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1.fntdata"/><Relationship Id="rId36" Type="http://schemas.openxmlformats.org/officeDocument/2006/relationships/font" Target="fonts/font9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4.fntdata"/><Relationship Id="rId44" Type="http://schemas.openxmlformats.org/officeDocument/2006/relationships/font" Target="fonts/font17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Relationship Id="rId43" Type="http://schemas.openxmlformats.org/officeDocument/2006/relationships/font" Target="fonts/font16.fntdata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987925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730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680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177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7059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Shape 3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8688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4477941"/>
            <a:ext cx="9144000" cy="665559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ru-RU" sz="1350" kern="1200">
              <a:solidFill>
                <a:prstClr val="white"/>
              </a:solidFill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-9525" y="4539854"/>
            <a:ext cx="2249488" cy="534590"/>
          </a:xfrm>
          <a:prstGeom prst="rect">
            <a:avLst/>
          </a:prstGeom>
          <a:solidFill>
            <a:srgbClr val="C70505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ru-RU" sz="1350" kern="1200">
              <a:solidFill>
                <a:prstClr val="white"/>
              </a:solidFill>
            </a:endParaRPr>
          </a:p>
        </p:txBody>
      </p:sp>
      <p:sp>
        <p:nvSpPr>
          <p:cNvPr id="6" name="Rectangle 10"/>
          <p:cNvSpPr/>
          <p:nvPr/>
        </p:nvSpPr>
        <p:spPr>
          <a:xfrm>
            <a:off x="2359026" y="4532710"/>
            <a:ext cx="6784975" cy="535781"/>
          </a:xfrm>
          <a:prstGeom prst="rect">
            <a:avLst/>
          </a:prstGeom>
          <a:solidFill>
            <a:srgbClr val="0E2F4A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ru-RU" sz="1350" kern="120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ru-RU" sz="2100">
                <a:solidFill>
                  <a:srgbClr val="FFFFFF"/>
                </a:solidFill>
              </a:defRPr>
            </a:lvl1pPr>
            <a:lvl2pPr marL="342900" indent="0" algn="ctr" eaLnBrk="1" latinLnBrk="0" hangingPunct="1">
              <a:buNone/>
            </a:lvl2pPr>
            <a:lvl3pPr marL="685800" indent="0" algn="ctr" eaLnBrk="1" latinLnBrk="0" hangingPunct="1">
              <a:buNone/>
            </a:lvl3pPr>
            <a:lvl4pPr marL="1028700" indent="0" algn="ctr" eaLnBrk="1" latinLnBrk="0" hangingPunct="1">
              <a:buNone/>
            </a:lvl4pPr>
            <a:lvl5pPr marL="1371600" indent="0" algn="ctr" eaLnBrk="1" latinLnBrk="0" hangingPunct="1">
              <a:buNone/>
            </a:lvl5pPr>
            <a:lvl6pPr marL="1714500" indent="0" algn="ctr" eaLnBrk="1" latinLnBrk="0" hangingPunct="1">
              <a:buNone/>
            </a:lvl6pPr>
            <a:lvl7pPr marL="2057400" indent="0" algn="ctr" eaLnBrk="1" latinLnBrk="0" hangingPunct="1">
              <a:buNone/>
            </a:lvl7pPr>
            <a:lvl8pPr marL="2400300" indent="0" algn="ctr" eaLnBrk="1" latinLnBrk="0" hangingPunct="1">
              <a:buNone/>
            </a:lvl8pPr>
            <a:lvl9pPr marL="2743200" indent="0" algn="ctr" eaLnBrk="1" latinLnBrk="0" hangingPunct="1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/>
          <a:lstStyle>
            <a:lvl1pPr eaLnBrk="1" latinLnBrk="0" hangingPunct="1">
              <a:defRPr kumimoji="0" lang="ru-RU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760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ru-RU" sz="150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7064187-4DFC-4AE9-A9F3-C1E9DE38D0F5}" type="datetime1">
              <a:rPr lang="ru-RU">
                <a:latin typeface="Calibri" panose="020F0502020204030204" pitchFamily="34" charset="0"/>
              </a:rPr>
              <a:pPr>
                <a:defRPr/>
              </a:pPr>
              <a:t>31.08.2017</a:t>
            </a:fld>
            <a:endParaRPr>
              <a:latin typeface="Calibri" panose="020F0502020204030204" pitchFamily="34" charset="0"/>
            </a:endParaRPr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>
                <a:solidFill>
                  <a:srgbClr val="DEF5FA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</a:p>
        </p:txBody>
      </p:sp>
      <p:sp>
        <p:nvSpPr>
          <p:cNvPr id="1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7D7F37-567D-495B-9D42-529C14DB1C22}" type="slidenum">
              <a:rPr lang="ru-RU" altLang="ru-RU">
                <a:solidFill>
                  <a:srgbClr val="DEF5FA"/>
                </a:solidFill>
              </a:rPr>
              <a:pPr/>
              <a:t>‹#›</a:t>
            </a:fld>
            <a:endParaRPr lang="ru-RU" altLang="ru-RU">
              <a:solidFill>
                <a:srgbClr val="DEF5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1639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dirty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lvl1pPr>
              <a:buClr>
                <a:srgbClr val="C70505"/>
              </a:buClr>
              <a:buSzPct val="100000"/>
              <a:buFont typeface="Wingdings" pitchFamily="2" charset="2"/>
              <a:buChar char="§"/>
              <a:defRPr/>
            </a:lvl1pPr>
            <a:lvl2pPr>
              <a:buClr>
                <a:srgbClr val="0E2F4A"/>
              </a:buClr>
              <a:buSzPct val="100000"/>
              <a:buFont typeface="Wingdings" pitchFamily="2" charset="2"/>
              <a:buChar char="§"/>
              <a:defRPr/>
            </a:lvl2pPr>
            <a:lvl3pPr>
              <a:buClr>
                <a:srgbClr val="0E2F4A"/>
              </a:buClr>
              <a:buSzPct val="100000"/>
              <a:buFont typeface="Wingdings" pitchFamily="2" charset="2"/>
              <a:buChar char="§"/>
              <a:defRPr/>
            </a:lvl3pPr>
            <a:lvl4pPr>
              <a:buClr>
                <a:srgbClr val="0E2F4A"/>
              </a:buClr>
              <a:buSzPct val="100000"/>
              <a:buFont typeface="Wingdings" pitchFamily="2" charset="2"/>
              <a:buChar char="§"/>
              <a:defRPr/>
            </a:lvl4pPr>
            <a:lvl5pPr>
              <a:buClr>
                <a:srgbClr val="0E2F4A"/>
              </a:buClr>
              <a:buSzPct val="100000"/>
              <a:buFont typeface="Wingdings" pitchFamily="2" charset="2"/>
              <a:buChar char="§"/>
              <a:defRPr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236BE-9651-46EA-BCA0-8324E7104A36}" type="datetime1">
              <a:rPr lang="ru-RU">
                <a:solidFill>
                  <a:srgbClr val="464646"/>
                </a:solidFill>
                <a:latin typeface="Calibri" panose="020F0502020204030204" pitchFamily="34" charset="0"/>
              </a:rPr>
              <a:pPr>
                <a:defRPr/>
              </a:pPr>
              <a:t>31.08.2017</a:t>
            </a:fld>
            <a:endParaRPr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8AD9208-FF44-4CAC-98BC-0500B5A21A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2748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ru-RU" sz="1350" kern="120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rgbClr val="C70505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ru-RU" sz="1350" kern="120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rgbClr val="0E2F4A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ru-RU" sz="1350" kern="12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1"/>
            <a:ext cx="7123113" cy="1254919"/>
          </a:xfrm>
        </p:spPr>
        <p:txBody>
          <a:bodyPr/>
          <a:lstStyle>
            <a:lvl1pPr eaLnBrk="1" latinLnBrk="0" hangingPunct="1">
              <a:buNone/>
              <a:defRPr kumimoji="0" lang="ru-RU" sz="21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ru-RU" sz="135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ru-RU" sz="105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ru-RU" sz="105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ru-RU" sz="33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EFE533-D3D5-4D67-9FA8-CCB260C9F42D}" type="datetime1">
              <a:rPr lang="ru-RU">
                <a:solidFill>
                  <a:srgbClr val="464646"/>
                </a:solidFill>
                <a:latin typeface="Calibri" panose="020F0502020204030204" pitchFamily="34" charset="0"/>
              </a:rPr>
              <a:pPr>
                <a:defRPr/>
              </a:pPr>
              <a:t>31.08.2017</a:t>
            </a:fld>
            <a:endParaRPr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1"/>
            <a:ext cx="1295400" cy="526256"/>
          </a:xfrm>
        </p:spPr>
        <p:txBody>
          <a:bodyPr>
            <a:noAutofit/>
          </a:bodyPr>
          <a:lstStyle>
            <a:lvl1pPr>
              <a:defRPr sz="1800"/>
            </a:lvl1pPr>
          </a:lstStyle>
          <a:p>
            <a:fld id="{740E01B8-EED4-4F96-A74E-7319C069474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439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50"/>
            <a:ext cx="3886200" cy="3268625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3890962" cy="3276600"/>
          </a:xfrm>
        </p:spPr>
        <p:txBody>
          <a:bodyPr/>
          <a:lstStyle>
            <a:lvl1pPr>
              <a:buClr>
                <a:srgbClr val="C70505"/>
              </a:buClr>
              <a:buSzPct val="100000"/>
              <a:buFont typeface="Wingdings" pitchFamily="2" charset="2"/>
              <a:buChar char="§"/>
              <a:defRPr/>
            </a:lvl1pPr>
            <a:lvl2pPr>
              <a:buClr>
                <a:srgbClr val="0E2F4A"/>
              </a:buClr>
              <a:buSzPct val="100000"/>
              <a:buFont typeface="Wingdings" pitchFamily="2" charset="2"/>
              <a:buChar char="§"/>
              <a:defRPr/>
            </a:lvl2pPr>
            <a:lvl3pPr>
              <a:buClr>
                <a:srgbClr val="0E2F4A"/>
              </a:buClr>
              <a:buSzPct val="100000"/>
              <a:buFont typeface="Wingdings" pitchFamily="2" charset="2"/>
              <a:buChar char="§"/>
              <a:defRPr/>
            </a:lvl3pPr>
            <a:lvl4pPr>
              <a:buClr>
                <a:srgbClr val="0E2F4A"/>
              </a:buClr>
              <a:buSzPct val="100000"/>
              <a:buFont typeface="Wingdings" pitchFamily="2" charset="2"/>
              <a:buChar char="§"/>
              <a:defRPr/>
            </a:lvl4pPr>
            <a:lvl5pPr>
              <a:buClr>
                <a:srgbClr val="0E2F4A"/>
              </a:buClr>
              <a:buSzPct val="100000"/>
              <a:buFont typeface="Wingdings" pitchFamily="2" charset="2"/>
              <a:buChar char="§"/>
              <a:defRPr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825B51CF-6E44-42AA-8C90-52B638696249}" type="datetime1">
              <a:rPr lang="ru-RU">
                <a:solidFill>
                  <a:srgbClr val="464646"/>
                </a:solidFill>
                <a:latin typeface="Calibri" panose="020F0502020204030204" pitchFamily="34" charset="0"/>
              </a:rPr>
              <a:pPr>
                <a:defRPr/>
              </a:pPr>
              <a:t>31.08.2017</a:t>
            </a:fld>
            <a:endParaRPr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1125142"/>
            <a:ext cx="533400" cy="183356"/>
          </a:xfrm>
        </p:spPr>
        <p:txBody>
          <a:bodyPr/>
          <a:lstStyle>
            <a:lvl1pPr>
              <a:defRPr/>
            </a:lvl1pPr>
          </a:lstStyle>
          <a:p>
            <a:fld id="{15339233-BC29-4AF7-ACAE-FF2A70F7DA2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741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/>
          <a:lstStyle>
            <a:lvl1pPr eaLnBrk="1" latinLnBrk="0" hangingPunct="1">
              <a:defRPr kumimoji="0" lang="ru-RU"/>
            </a:lvl1pPr>
            <a:extLst/>
          </a:lstStyle>
          <a:p>
            <a:r>
              <a:rPr lang="ru-RU" smtClean="0"/>
              <a:t>Образец заголовка</a:t>
            </a:r>
            <a:endParaRPr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rgbClr val="C70505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15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39445"/>
            <a:ext cx="3886200" cy="530352"/>
          </a:xfrm>
          <a:solidFill>
            <a:srgbClr val="0E2F4A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15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E3978BB7-2754-4859-BB6B-155BD6E979AF}" type="datetime1">
              <a:rPr lang="ru-RU">
                <a:solidFill>
                  <a:srgbClr val="464646"/>
                </a:solidFill>
                <a:latin typeface="Calibri" panose="020F0502020204030204" pitchFamily="34" charset="0"/>
              </a:rPr>
              <a:pPr>
                <a:defRPr/>
              </a:pPr>
              <a:t>31.08.2017</a:t>
            </a:fld>
            <a:endParaRPr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C5F114D9-43D2-4DFA-BEE3-95B8065FB39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98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54ED-FD2B-454B-A68A-2B50AD73E993}" type="datetime1">
              <a:rPr lang="ru-RU">
                <a:solidFill>
                  <a:srgbClr val="464646"/>
                </a:solidFill>
                <a:latin typeface="Calibri" panose="020F0502020204030204" pitchFamily="34" charset="0"/>
              </a:rPr>
              <a:pPr>
                <a:defRPr/>
              </a:pPr>
              <a:t>31.08.2017</a:t>
            </a:fld>
            <a:endParaRPr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8C90F-A370-4C4F-B6DA-3A028330A0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317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8D6920-F9BE-43DB-B256-3E5BF52F538F}" type="datetime1">
              <a:rPr lang="ru-RU">
                <a:solidFill>
                  <a:srgbClr val="464646"/>
                </a:solidFill>
                <a:latin typeface="Calibri" panose="020F0502020204030204" pitchFamily="34" charset="0"/>
              </a:rPr>
              <a:pPr>
                <a:defRPr/>
              </a:pPr>
              <a:t>31.08.2017</a:t>
            </a:fld>
            <a:endParaRPr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A28E12-B86E-4446-A4F6-C40F55933F5D}" type="slidenum">
              <a:rPr lang="ru-RU" altLang="ru-RU">
                <a:solidFill>
                  <a:srgbClr val="464646"/>
                </a:solidFill>
              </a:rPr>
              <a:pPr/>
              <a:t>‹#›</a:t>
            </a:fld>
            <a:endParaRPr lang="ru-RU" altLang="ru-RU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553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/>
          <a:lstStyle>
            <a:lvl1pPr algn="l" eaLnBrk="1" latinLnBrk="0" hangingPunct="1">
              <a:buNone/>
              <a:defRPr kumimoji="0" lang="ru-RU" sz="3150" b="0"/>
            </a:lvl1pPr>
            <a:extLst/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solidFill>
            <a:srgbClr val="C70505"/>
          </a:solidFill>
          <a:ln w="12700" cap="sq" cmpd="sng" algn="ctr">
            <a:solidFill>
              <a:srgbClr val="C70505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750"/>
              </a:spcAft>
              <a:buNone/>
              <a:defRPr kumimoji="0" lang="ru-RU" sz="1350"/>
            </a:lvl1pPr>
            <a:lvl2pPr eaLnBrk="1" latinLnBrk="0" hangingPunct="1">
              <a:buNone/>
              <a:defRPr kumimoji="0" lang="ru-RU" sz="900"/>
            </a:lvl2pPr>
            <a:lvl3pPr eaLnBrk="1" latinLnBrk="0" hangingPunct="1">
              <a:buNone/>
              <a:defRPr kumimoji="0" lang="ru-RU" sz="750"/>
            </a:lvl3pPr>
            <a:lvl4pPr eaLnBrk="1" latinLnBrk="0" hangingPunct="1">
              <a:buNone/>
              <a:defRPr kumimoji="0" lang="ru-RU" sz="675"/>
            </a:lvl4pPr>
            <a:lvl5pPr eaLnBrk="1" latinLnBrk="0" hangingPunct="1">
              <a:buNone/>
              <a:defRPr kumimoji="0" lang="ru-RU" sz="675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45D88-8BB1-4B09-86D8-E90849638F1D}" type="datetime1">
              <a:rPr lang="ru-RU">
                <a:solidFill>
                  <a:srgbClr val="464646"/>
                </a:solidFill>
                <a:latin typeface="Calibri" panose="020F0502020204030204" pitchFamily="34" charset="0"/>
              </a:rPr>
              <a:pPr>
                <a:defRPr/>
              </a:pPr>
              <a:t>31.08.2017</a:t>
            </a:fld>
            <a:endParaRPr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2C244B2-9E2D-4C41-AB29-543FBF9311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8263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9525" y="3429000"/>
            <a:ext cx="9144000" cy="66556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ru-RU" sz="1350" kern="120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-9524" y="3498056"/>
            <a:ext cx="1463675" cy="534591"/>
          </a:xfrm>
          <a:prstGeom prst="rect">
            <a:avLst/>
          </a:prstGeom>
          <a:solidFill>
            <a:srgbClr val="C70505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ru-RU" sz="1350" kern="120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1544639" y="3490913"/>
            <a:ext cx="7589837" cy="534591"/>
          </a:xfrm>
          <a:prstGeom prst="rect">
            <a:avLst/>
          </a:prstGeom>
          <a:solidFill>
            <a:srgbClr val="0E2F4A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ru-RU" sz="1350" kern="1200">
              <a:solidFill>
                <a:prstClr val="white"/>
              </a:solidFill>
            </a:endParaRPr>
          </a:p>
        </p:txBody>
      </p:sp>
      <p:sp>
        <p:nvSpPr>
          <p:cNvPr id="8" name="Rectangle 10"/>
          <p:cNvSpPr/>
          <p:nvPr/>
        </p:nvSpPr>
        <p:spPr>
          <a:xfrm>
            <a:off x="1447801" y="0"/>
            <a:ext cx="100013" cy="51506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ru-RU" sz="1350" kern="12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-18"/>
            <a:ext cx="7586332" cy="3429024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>
            <a:normAutofit/>
          </a:bodyPr>
          <a:lstStyle>
            <a:lvl1pPr eaLnBrk="1" latinLnBrk="0" hangingPunct="1">
              <a:buNone/>
              <a:defRPr kumimoji="0" lang="ru-RU" sz="24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ru-RU" sz="1275"/>
            </a:lvl1pPr>
            <a:lvl2pPr eaLnBrk="1" latinLnBrk="0" hangingPunct="1">
              <a:buFontTx/>
              <a:buNone/>
              <a:defRPr kumimoji="0" lang="ru-RU" sz="900"/>
            </a:lvl2pPr>
            <a:lvl3pPr eaLnBrk="1" latinLnBrk="0" hangingPunct="1">
              <a:buFontTx/>
              <a:buNone/>
              <a:defRPr kumimoji="0" lang="ru-RU" sz="750"/>
            </a:lvl3pPr>
            <a:lvl4pPr eaLnBrk="1" latinLnBrk="0" hangingPunct="1">
              <a:buFontTx/>
              <a:buNone/>
              <a:defRPr kumimoji="0" lang="ru-RU" sz="675"/>
            </a:lvl4pPr>
            <a:lvl5pPr eaLnBrk="1" latinLnBrk="0" hangingPunct="1">
              <a:buFontTx/>
              <a:buNone/>
              <a:defRPr kumimoji="0" lang="ru-RU" sz="675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ru-RU" sz="2100" b="0">
                <a:solidFill>
                  <a:srgbClr val="FFFFFF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FCA59AC9-16D9-4DDE-AF70-5CB751DF9D19}" type="datetime1">
              <a:rPr lang="ru-RU">
                <a:solidFill>
                  <a:srgbClr val="DEF5FA"/>
                </a:solidFill>
                <a:latin typeface="Calibri" panose="020F0502020204030204" pitchFamily="34" charset="0"/>
              </a:rPr>
              <a:pPr>
                <a:defRPr/>
              </a:pPr>
              <a:t>31.08.2017</a:t>
            </a:fld>
            <a:endParaRPr>
              <a:solidFill>
                <a:srgbClr val="DEF5FA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8"/>
            <a:ext cx="1447800" cy="497681"/>
          </a:xfrm>
        </p:spPr>
        <p:txBody>
          <a:bodyPr/>
          <a:lstStyle>
            <a:lvl1pPr>
              <a:defRPr sz="2100"/>
            </a:lvl1pPr>
          </a:lstStyle>
          <a:p>
            <a:fld id="{D57395D9-61EC-4AE9-A82D-70B0F6239A6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300"/>
            <a:ext cx="4572000" cy="273844"/>
          </a:xfrm>
        </p:spPr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DEF5FA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dirty="0">
              <a:solidFill>
                <a:srgbClr val="DEF5F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6023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3086100"/>
            <a:ext cx="7239000" cy="400050"/>
          </a:xfrm>
          <a:noFill/>
        </p:spPr>
        <p:txBody>
          <a:bodyPr/>
          <a:lstStyle>
            <a:lvl1pPr algn="l" eaLnBrk="1" latinLnBrk="0" hangingPunct="1">
              <a:defRPr kumimoji="0" lang="ru-RU" sz="1500" b="0" cap="all" spc="113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28600" y="3529584"/>
            <a:ext cx="6934200" cy="171450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lang="ru-RU" sz="825" b="1">
                <a:solidFill>
                  <a:schemeClr val="accent4">
                    <a:shade val="50000"/>
                  </a:schemeClr>
                </a:solidFill>
              </a:defRPr>
            </a:lvl1pPr>
            <a:lvl2pPr marL="342900" indent="0" algn="ctr" eaLnBrk="1" latinLnBrk="0" hangingPunct="1">
              <a:buNone/>
            </a:lvl2pPr>
            <a:lvl3pPr marL="685800" indent="0" algn="ctr" eaLnBrk="1" latinLnBrk="0" hangingPunct="1">
              <a:buNone/>
            </a:lvl3pPr>
            <a:lvl4pPr marL="1028700" indent="0" algn="ctr" eaLnBrk="1" latinLnBrk="0" hangingPunct="1">
              <a:buNone/>
            </a:lvl4pPr>
            <a:lvl5pPr marL="1371600" indent="0" algn="ctr" eaLnBrk="1" latinLnBrk="0" hangingPunct="1">
              <a:buNone/>
            </a:lvl5pPr>
            <a:lvl6pPr marL="1714500" indent="0" algn="ctr" eaLnBrk="1" latinLnBrk="0" hangingPunct="1">
              <a:buNone/>
            </a:lvl6pPr>
            <a:lvl7pPr marL="2057400" indent="0" algn="ctr" eaLnBrk="1" latinLnBrk="0" hangingPunct="1">
              <a:buNone/>
            </a:lvl7pPr>
            <a:lvl8pPr marL="2400300" indent="0" algn="ctr" eaLnBrk="1" latinLnBrk="0" hangingPunct="1">
              <a:buNone/>
            </a:lvl8pPr>
            <a:lvl9pPr marL="2743200" indent="0" algn="ctr" eaLnBrk="1" latinLnBrk="0" hangingPunct="1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5"/>
          <p:cNvSpPr>
            <a:spLocks noGrp="1"/>
          </p:cNvSpPr>
          <p:nvPr>
            <p:ph type="sldNum" sz="quarter" idx="10"/>
          </p:nvPr>
        </p:nvSpPr>
        <p:spPr>
          <a:xfrm>
            <a:off x="6477001" y="4857750"/>
            <a:ext cx="1020763" cy="228600"/>
          </a:xfrm>
        </p:spPr>
        <p:txBody>
          <a:bodyPr/>
          <a:lstStyle>
            <a:lvl1pPr>
              <a:defRPr/>
            </a:lvl1pPr>
          </a:lstStyle>
          <a:p>
            <a:fld id="{B976BFB0-6FE5-4C4B-B104-62800B99F37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2"/>
          </p:nvPr>
        </p:nvSpPr>
        <p:spPr>
          <a:xfrm>
            <a:off x="228600" y="4857750"/>
            <a:ext cx="1600200" cy="228600"/>
          </a:xfrm>
        </p:spPr>
        <p:txBody>
          <a:bodyPr/>
          <a:lstStyle>
            <a:lvl1pPr algn="l" eaLnBrk="1" latinLnBrk="0" hangingPunct="1">
              <a:defRPr kumimoji="0" lang="ru-RU">
                <a:solidFill>
                  <a:srgbClr val="A0A0A0"/>
                </a:solidFill>
              </a:defRPr>
            </a:lvl1pPr>
            <a:extLst/>
          </a:lstStyle>
          <a:p>
            <a:pPr>
              <a:defRPr/>
            </a:pPr>
            <a:fld id="{6B96F086-ACF8-42A8-9106-0B42FA3159DE}" type="datetime1">
              <a:rPr lang="ru-RU">
                <a:latin typeface="Calibri" panose="020F0502020204030204" pitchFamily="34" charset="0"/>
              </a:rPr>
              <a:pPr>
                <a:defRPr/>
              </a:pPr>
              <a:t>31.08.2017</a:t>
            </a:fld>
            <a:endParaRPr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16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0D9AA05B-0EBA-4F09-B8F8-7FE3356E2973}" type="datetime1">
              <a:rPr lang="ru-RU">
                <a:solidFill>
                  <a:srgbClr val="464646"/>
                </a:solidFill>
                <a:latin typeface="Calibri" panose="020F0502020204030204" pitchFamily="34" charset="0"/>
              </a:rPr>
              <a:pPr>
                <a:defRPr/>
              </a:pPr>
              <a:t>31.08.2017</a:t>
            </a:fld>
            <a:endParaRPr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A84C85-33FC-40B8-8BFE-0D573D27C51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0021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F1F1A-64D8-4B8B-A683-0BD28E99EF38}" type="datetimeFigureOut">
              <a:rPr lang="ru-RU">
                <a:solidFill>
                  <a:srgbClr val="464646"/>
                </a:solidFill>
                <a:latin typeface="Calibri" panose="020F0502020204030204" pitchFamily="34" charset="0"/>
              </a:rPr>
              <a:pPr>
                <a:defRPr/>
              </a:pPr>
              <a:t>31.08.2017</a:t>
            </a:fld>
            <a:endParaRPr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155AD-ED72-4BBC-B704-D3F23D3EA4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3151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10287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85900"/>
            <a:ext cx="8229600" cy="291465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fld id="{FAAA9E6E-6A17-4B46-8BF4-C7D3A500DD5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39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dk2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en-GB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dk2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en-GB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dk2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en-GB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dk2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en-GB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352551"/>
            <a:ext cx="8153400" cy="3242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ru-RU" sz="105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2F797AE-FC13-4B04-B7DA-2691EBA5C238}" type="datetime1">
              <a:rPr lang="ru-RU" kern="1200">
                <a:solidFill>
                  <a:srgbClr val="464646"/>
                </a:solidFill>
                <a:latin typeface="Calibri" panose="020F0502020204030204" pitchFamily="34" charset="0"/>
                <a:ea typeface="+mn-ea"/>
              </a:rPr>
              <a:pPr>
                <a:defRPr/>
              </a:pPr>
              <a:t>31.08.2017</a:t>
            </a:fld>
            <a:endParaRPr kern="1200">
              <a:solidFill>
                <a:srgbClr val="464646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300"/>
            <a:ext cx="5421313" cy="273844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ru-RU" sz="105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kern="1200">
                <a:solidFill>
                  <a:srgbClr val="464646"/>
                </a:solidFill>
                <a:latin typeface="Calibri" panose="020F0502020204030204" pitchFamily="34" charset="0"/>
                <a:ea typeface="+mn-ea"/>
              </a:rPr>
              <a:t>«ЦЕНТР ОЦЕНКИ КАЧЕСТВА ОБРАЗОВАНИЯ»</a:t>
            </a:r>
            <a:endParaRPr kern="1200" dirty="0">
              <a:solidFill>
                <a:srgbClr val="464646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375"/>
            <a:ext cx="9144000" cy="23931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ru-RU" sz="1350" kern="12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29904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ru-RU" sz="1350" kern="12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129904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ru-RU" sz="1350" kern="120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951"/>
            <a:ext cx="533400" cy="18335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050" b="1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BACCE-0E3E-4845-A173-ECA3E1261455}" type="slidenum">
              <a:rPr lang="ru-RU" altLang="ru-RU" kern="1200" smtClean="0">
                <a:ea typeface="+mn-ea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kern="1200" smtClean="0">
              <a:ea typeface="+mn-ea"/>
              <a:cs typeface="Arial" panose="020B0604020202020204" pitchFamily="34" charset="0"/>
            </a:endParaRPr>
          </a:p>
        </p:txBody>
      </p:sp>
      <p:sp>
        <p:nvSpPr>
          <p:cNvPr id="1033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117873"/>
            <a:ext cx="8153400" cy="100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66736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315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Calibri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Calibri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Calibri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Calibri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Calibri" pitchFamily="34" charset="0"/>
        </a:defRPr>
      </a:lvl9pPr>
      <a:extLst/>
    </p:titleStyle>
    <p:bodyStyle>
      <a:lvl1pPr marL="239316" indent="-239316" algn="l" rtl="0" eaLnBrk="0" fontAlgn="base" hangingPunct="0">
        <a:spcBef>
          <a:spcPts val="525"/>
        </a:spcBef>
        <a:spcAft>
          <a:spcPct val="0"/>
        </a:spcAft>
        <a:buClr>
          <a:srgbClr val="C70505"/>
        </a:buClr>
        <a:buSzPct val="100000"/>
        <a:buFont typeface="Wingdings" panose="05000000000000000000" pitchFamily="2" charset="2"/>
        <a:buChar char="§"/>
        <a:defRPr lang="ru-RU"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479822" indent="-204788" algn="l" rtl="0" eaLnBrk="0" fontAlgn="base" hangingPunct="0">
        <a:spcBef>
          <a:spcPts val="413"/>
        </a:spcBef>
        <a:spcAft>
          <a:spcPct val="0"/>
        </a:spcAft>
        <a:buClr>
          <a:srgbClr val="0E2F4A"/>
        </a:buClr>
        <a:buSzPct val="100000"/>
        <a:buFont typeface="Wingdings" panose="05000000000000000000" pitchFamily="2" charset="2"/>
        <a:buChar char="§"/>
        <a:defRPr lang="ru-RU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1450" algn="l" rtl="0" eaLnBrk="0" fontAlgn="base" hangingPunct="0">
        <a:spcBef>
          <a:spcPts val="375"/>
        </a:spcBef>
        <a:spcAft>
          <a:spcPct val="0"/>
        </a:spcAft>
        <a:buClr>
          <a:srgbClr val="0E2F4A"/>
        </a:buClr>
        <a:buSzPct val="100000"/>
        <a:buFont typeface="Wingdings" panose="05000000000000000000" pitchFamily="2" charset="2"/>
        <a:buChar char="§"/>
        <a:defRPr lang="ru-RU" sz="1725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-171450" algn="l" rtl="0" eaLnBrk="0" fontAlgn="base" hangingPunct="0">
        <a:spcBef>
          <a:spcPts val="300"/>
        </a:spcBef>
        <a:spcAft>
          <a:spcPct val="0"/>
        </a:spcAft>
        <a:buClr>
          <a:srgbClr val="0E2F4A"/>
        </a:buClr>
        <a:buSzPct val="100000"/>
        <a:buFont typeface="Wingdings" panose="05000000000000000000" pitchFamily="2" charset="2"/>
        <a:buChar char="§"/>
        <a:defRPr lang="ru-RU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171450" algn="l" rtl="0" eaLnBrk="0" fontAlgn="base" hangingPunct="0">
        <a:spcBef>
          <a:spcPts val="300"/>
        </a:spcBef>
        <a:spcAft>
          <a:spcPct val="0"/>
        </a:spcAft>
        <a:buClr>
          <a:srgbClr val="0E2F4A"/>
        </a:buClr>
        <a:buSzPct val="100000"/>
        <a:buFont typeface="Wingdings" panose="05000000000000000000" pitchFamily="2" charset="2"/>
        <a:buChar char="§"/>
        <a:defRPr lang="ru-RU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577340" indent="-17145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ru-RU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7145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ru-RU" sz="135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88820" indent="-17145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ru-RU" sz="135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7145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ru-RU" sz="135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buClr>
                <a:schemeClr val="dk1"/>
              </a:buClr>
              <a:buSzPct val="26190"/>
            </a:pPr>
            <a:r>
              <a:rPr lang="ru-RU" dirty="0" smtClean="0"/>
              <a:t>Результаты ГИА-9 И ГИА-11</a:t>
            </a:r>
            <a:endParaRPr lang="en-GB" dirty="0"/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208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endParaRPr lang="ru-RU" sz="2200" dirty="0" smtClean="0">
              <a:solidFill>
                <a:srgbClr val="FFFFFF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ru-RU" sz="2200" dirty="0" smtClean="0">
                <a:solidFill>
                  <a:srgbClr val="FFFFFF"/>
                </a:solidFill>
              </a:rPr>
              <a:t>Рябинина Л.А., заместитель директора КГКСУ «ЦОКО»</a:t>
            </a:r>
            <a:endParaRPr lang="en-GB" sz="2200" dirty="0">
              <a:solidFill>
                <a:srgbClr val="FFFFFF"/>
              </a:solidFill>
            </a:endParaRPr>
          </a:p>
          <a:p>
            <a:pPr lvl="0" algn="ctr" rtl="0">
              <a:spcBef>
                <a:spcPts val="0"/>
              </a:spcBef>
              <a:buNone/>
            </a:pPr>
            <a:endParaRPr lang="ru-RU" sz="1400" dirty="0" smtClean="0"/>
          </a:p>
          <a:p>
            <a:pPr lvl="0" algn="ctr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Проблемы (география)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ru-RU" sz="2000" dirty="0" smtClean="0"/>
              <a:t>знания </a:t>
            </a:r>
            <a:r>
              <a:rPr lang="ru-RU" sz="2000" dirty="0"/>
              <a:t>о способах ориентирования и определения азимута по топографической карте;</a:t>
            </a:r>
          </a:p>
          <a:p>
            <a:pPr lvl="0"/>
            <a:r>
              <a:rPr lang="ru-RU" sz="2000" dirty="0" smtClean="0"/>
              <a:t>знания </a:t>
            </a:r>
            <a:r>
              <a:rPr lang="ru-RU" sz="2000" dirty="0"/>
              <a:t>об особенностях воздействия на окружающую среду отдельных сфер и отраслей хозяйства и </a:t>
            </a:r>
            <a:r>
              <a:rPr lang="ru-RU" sz="2000" dirty="0" smtClean="0"/>
              <a:t>умения </a:t>
            </a:r>
            <a:r>
              <a:rPr lang="ru-RU" sz="2000" dirty="0"/>
              <a:t>распознавать примеры рационального природопользования, выделять существенные признаки в характеристике природно-хозяйственных регионов Росси;</a:t>
            </a:r>
          </a:p>
          <a:p>
            <a:pPr lvl="0"/>
            <a:r>
              <a:rPr lang="ru-RU" sz="2000" dirty="0" smtClean="0"/>
              <a:t>умения </a:t>
            </a:r>
            <a:r>
              <a:rPr lang="ru-RU" sz="2000" dirty="0"/>
              <a:t>выделять, описывать существенные признаки географических объектов и </a:t>
            </a:r>
            <a:r>
              <a:rPr lang="ru-RU" sz="2000" dirty="0" smtClean="0"/>
              <a:t>явлений;</a:t>
            </a:r>
            <a:endParaRPr lang="ru-RU" sz="2000" dirty="0"/>
          </a:p>
          <a:p>
            <a:pPr lvl="0"/>
            <a:r>
              <a:rPr lang="ru-RU" sz="2000" dirty="0" smtClean="0"/>
              <a:t>умения объяснять </a:t>
            </a:r>
            <a:r>
              <a:rPr lang="ru-RU" sz="2000" dirty="0"/>
              <a:t>демографическую ситуацию отдельных стран и регионов мира и </a:t>
            </a:r>
            <a:r>
              <a:rPr lang="ru-RU" sz="2000" dirty="0" smtClean="0"/>
              <a:t>России.</a:t>
            </a:r>
            <a:endParaRPr lang="ru-RU" sz="2000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37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Результаты ЕГЭ по предметам гуманитарного цикла (выпускники текущего года)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5010636"/>
              </p:ext>
            </p:extLst>
          </p:nvPr>
        </p:nvGraphicFramePr>
        <p:xfrm>
          <a:off x="609600" y="1352550"/>
          <a:ext cx="8153400" cy="3333750"/>
        </p:xfrm>
        <a:graphic>
          <a:graphicData uri="http://schemas.openxmlformats.org/drawingml/2006/table">
            <a:tbl>
              <a:tblPr firstRow="1" bandRow="1">
                <a:tableStyleId>{B5140E66-AEEC-4B50-8CCC-CCF752B5BD64}</a:tableStyleId>
              </a:tblPr>
              <a:tblGrid>
                <a:gridCol w="2738264"/>
                <a:gridCol w="1872208"/>
                <a:gridCol w="1872208"/>
                <a:gridCol w="1670720"/>
              </a:tblGrid>
              <a:tr h="780477">
                <a:tc rowSpan="2"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Предметы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Процент участников, не преодолевших минимальную границу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218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 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11,92%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9,15%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6,99%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52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4,77%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2,52%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1,95%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598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12,21%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15,53%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16,32%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598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1,92%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0,91%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2,18%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539552" y="4686300"/>
            <a:ext cx="7004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3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Результаты ЕГЭ по предметам гуманитарного цикла (выпускники текущего года)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8028004"/>
              </p:ext>
            </p:extLst>
          </p:nvPr>
        </p:nvGraphicFramePr>
        <p:xfrm>
          <a:off x="609600" y="1352550"/>
          <a:ext cx="8153400" cy="3784955"/>
        </p:xfrm>
        <a:graphic>
          <a:graphicData uri="http://schemas.openxmlformats.org/drawingml/2006/table">
            <a:tbl>
              <a:tblPr firstRow="1" bandRow="1">
                <a:tableStyleId>{B5140E66-AEEC-4B50-8CCC-CCF752B5BD64}</a:tableStyleId>
              </a:tblPr>
              <a:tblGrid>
                <a:gridCol w="2738264"/>
                <a:gridCol w="2088232"/>
                <a:gridCol w="1800200"/>
                <a:gridCol w="1526704"/>
              </a:tblGrid>
              <a:tr h="370840">
                <a:tc rowSpan="2"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Предметы</a:t>
                      </a:r>
                      <a:endParaRPr lang="ru-RU" sz="24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Процент участников, набравших от 81 до 100 баллов по данному предмету</a:t>
                      </a:r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 г.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 г.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 г.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33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4,38%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6,19%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6,57%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983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15,54%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25,08%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25,62%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4,18%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2,36%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2,23%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7,84%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5,83%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4,59%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395536" y="4828879"/>
            <a:ext cx="4571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3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 (проблемы)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2000" dirty="0"/>
              <a:t>Наиболее низкие результаты </a:t>
            </a:r>
            <a:r>
              <a:rPr lang="ru-RU" sz="2000" dirty="0" smtClean="0"/>
              <a:t>показаны в </a:t>
            </a:r>
            <a:r>
              <a:rPr lang="ru-RU" sz="2000" dirty="0"/>
              <a:t>выполнении </a:t>
            </a:r>
            <a:r>
              <a:rPr lang="ru-RU" sz="2000" dirty="0" smtClean="0"/>
              <a:t>задания базового уровня 4</a:t>
            </a:r>
            <a:r>
              <a:rPr lang="ru-RU" sz="2000" dirty="0"/>
              <a:t>, проверяющем знание произведения.</a:t>
            </a:r>
          </a:p>
          <a:p>
            <a:r>
              <a:rPr lang="ru-RU" sz="2000" dirty="0"/>
              <a:t>Слабые показатели продемонстрированы в заданиях на сопоставление (9 и 16), что, прежде всего, указывает на слабое знание литературного материала и неумение строить ответ по заданным требованиям. </a:t>
            </a:r>
          </a:p>
          <a:p>
            <a:r>
              <a:rPr lang="ru-RU" sz="2000" dirty="0"/>
              <a:t>Недостаточно сформированными остаются навыки письменной речи. В работах с развернутым ответом отмечается большой процент низких показателей по критерию «Следование нормам речи».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В течение </a:t>
            </a:r>
            <a:r>
              <a:rPr lang="ru-RU" sz="2000" dirty="0">
                <a:solidFill>
                  <a:srgbClr val="FF0000"/>
                </a:solidFill>
              </a:rPr>
              <a:t>последних лет </a:t>
            </a:r>
            <a:r>
              <a:rPr lang="ru-RU" sz="2000" dirty="0" smtClean="0">
                <a:solidFill>
                  <a:srgbClr val="FF0000"/>
                </a:solidFill>
              </a:rPr>
              <a:t>повторяется проблема </a:t>
            </a:r>
            <a:r>
              <a:rPr lang="ru-RU" sz="2000" dirty="0">
                <a:solidFill>
                  <a:srgbClr val="FF0000"/>
                </a:solidFill>
              </a:rPr>
              <a:t>подмены требований к «большому» сочинению (задание 17) форматом ЕГЭ по русскому языку.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563882" y="4686300"/>
            <a:ext cx="4571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61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Обществознание (проблемы)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ru-RU" sz="2000" dirty="0"/>
              <a:t>П</a:t>
            </a:r>
            <a:r>
              <a:rPr lang="ru-RU" sz="2000" dirty="0" smtClean="0"/>
              <a:t>риведение </a:t>
            </a:r>
            <a:r>
              <a:rPr lang="ru-RU" sz="2000" dirty="0"/>
              <a:t>примеров, иллюстрирующих теоретические положения и понятия социально-экономических и гуманитарных наук, а также объяснение внутренних и внешних связей (причинно-следственных и функциональных) изученных социальных объектов;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формулирование на основе приобретенных обществоведческих знаний собственных суждений и аргументов по определенным проблемам;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составление плана доклада по определенной теме;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раскрытие смысла высказывания в форме </a:t>
            </a:r>
            <a:r>
              <a:rPr lang="ru-RU" sz="2000" dirty="0" smtClean="0"/>
              <a:t>мини-сочинения;</a:t>
            </a:r>
            <a:endParaRPr lang="ru-RU" sz="2000" dirty="0"/>
          </a:p>
          <a:p>
            <a:pPr>
              <a:spcBef>
                <a:spcPts val="0"/>
              </a:spcBef>
            </a:pPr>
            <a:r>
              <a:rPr lang="ru-RU" sz="2000" dirty="0" smtClean="0"/>
              <a:t>оценивание </a:t>
            </a:r>
            <a:r>
              <a:rPr lang="ru-RU" sz="2000" dirty="0"/>
              <a:t>действий субъектов социальной жизни, включая личность, группы, организации, с точки зрения социальных норм, экономической рациональности.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563882" y="4686300"/>
            <a:ext cx="4571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84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Русский язык (результаты по АТЕ)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13606911"/>
              </p:ext>
            </p:extLst>
          </p:nvPr>
        </p:nvGraphicFramePr>
        <p:xfrm>
          <a:off x="609600" y="1352550"/>
          <a:ext cx="8153400" cy="3556191"/>
        </p:xfrm>
        <a:graphic>
          <a:graphicData uri="http://schemas.openxmlformats.org/drawingml/2006/table">
            <a:tbl>
              <a:tblPr firstRow="1" bandRow="1">
                <a:tableStyleId>{B5140E66-AEEC-4B50-8CCC-CCF752B5BD64}</a:tableStyleId>
              </a:tblPr>
              <a:tblGrid>
                <a:gridCol w="2594248"/>
                <a:gridCol w="1728192"/>
                <a:gridCol w="1512168"/>
                <a:gridCol w="1224136"/>
                <a:gridCol w="109465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Административно-территориальные единицы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ЕГЭ по учебному предмету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 набравших балл ниже минимального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 получивших от 81 до 100 баллов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Красноярск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4498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0,09%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28,10%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Железнодорожный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Центральный районы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36,19%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Кировский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31,62%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Ленинский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0,19%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Октябрьский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28,66%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Свердловский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0,39%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69,72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24,56%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563882" y="4686300"/>
            <a:ext cx="4571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16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400" b="1" dirty="0" smtClean="0"/>
              <a:t>Математика </a:t>
            </a:r>
            <a:r>
              <a:rPr lang="ru-RU" sz="2400" b="1" dirty="0"/>
              <a:t>(профильный уровень</a:t>
            </a:r>
            <a:r>
              <a:rPr lang="ru-RU" sz="2400" b="1" dirty="0" smtClean="0"/>
              <a:t>), результаты по АТЕ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63835325"/>
              </p:ext>
            </p:extLst>
          </p:nvPr>
        </p:nvGraphicFramePr>
        <p:xfrm>
          <a:off x="609600" y="1352550"/>
          <a:ext cx="8153400" cy="3759835"/>
        </p:xfrm>
        <a:graphic>
          <a:graphicData uri="http://schemas.openxmlformats.org/drawingml/2006/table">
            <a:tbl>
              <a:tblPr firstRow="1" bandRow="1">
                <a:tableStyleId>{B5140E66-AEEC-4B50-8CCC-CCF752B5BD64}</a:tableStyleId>
              </a:tblPr>
              <a:tblGrid>
                <a:gridCol w="3098304"/>
                <a:gridCol w="1656184"/>
                <a:gridCol w="1296144"/>
                <a:gridCol w="864096"/>
                <a:gridCol w="123867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Административно-территориальные единицы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ЕГЭ по учебному предмету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 набравших балл ниже минимального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 получивших от 81 до 100 баллов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Красноярск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11,06%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46,97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2,91%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Железнодорожный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Центральный районы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10,18%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49,55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4,89%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Кировский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10,99%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46,74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3,90%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Ленинский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7,95%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45,80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Октябрьский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9,32%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3,52%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Свердловский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12,94%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45,11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2,59%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395535" y="4659982"/>
            <a:ext cx="168345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29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Ошибки педагогов при работе с критериями проверки сочинения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2000" dirty="0"/>
              <a:t>У</a:t>
            </a:r>
            <a:r>
              <a:rPr lang="ru-RU" sz="2000" dirty="0" smtClean="0"/>
              <a:t>частники </a:t>
            </a:r>
            <a:r>
              <a:rPr lang="ru-RU" sz="2000" dirty="0"/>
              <a:t>ЕГЭ, получившие по русскому языку более 90 баллов и имеющие «незачёт» по критерию «грамотность» за итоговое сочинение. </a:t>
            </a:r>
            <a:endParaRPr lang="ru-RU" sz="2000" dirty="0" smtClean="0"/>
          </a:p>
          <a:p>
            <a:r>
              <a:rPr lang="ru-RU" sz="2000" dirty="0"/>
              <a:t>П</a:t>
            </a:r>
            <a:r>
              <a:rPr lang="ru-RU" sz="2000" dirty="0" smtClean="0"/>
              <a:t>о </a:t>
            </a:r>
            <a:r>
              <a:rPr lang="ru-RU" sz="2000" dirty="0"/>
              <a:t>требованию критерия «Грамотность» «незачёт» ставится при условии, если на 100 слов приходится в сумме более пяти ошибок орфографических, грамматических и пунктуационных. Педагоги, проверяющие сочинение, неверно трактуют содержание критерия №5 «Грамотность», ошибочно включая в него речевые </a:t>
            </a:r>
            <a:r>
              <a:rPr lang="ru-RU" sz="2000" dirty="0" smtClean="0"/>
              <a:t>ошибки. </a:t>
            </a:r>
          </a:p>
          <a:p>
            <a:r>
              <a:rPr lang="ru-RU" sz="2000" dirty="0"/>
              <a:t>П</a:t>
            </a:r>
            <a:r>
              <a:rPr lang="ru-RU" sz="2000" dirty="0" smtClean="0"/>
              <a:t>ри </a:t>
            </a:r>
            <a:r>
              <a:rPr lang="ru-RU" sz="2000" dirty="0"/>
              <a:t>проверке не подсчитывается или неточно подсчитывается количество слов в сочинении и не учитывается тот факт, что даже при минимальном объёме в 250 слов </a:t>
            </a:r>
            <a:r>
              <a:rPr lang="ru-RU" sz="2000" dirty="0" smtClean="0"/>
              <a:t>количество </a:t>
            </a:r>
            <a:r>
              <a:rPr lang="ru-RU" sz="2000" dirty="0"/>
              <a:t>ошибок должно подсчитываться  пропорционально объёму сочинения. </a:t>
            </a:r>
          </a:p>
          <a:p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563882" y="4686300"/>
            <a:ext cx="4571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60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результаты ОГЭ по русскому языку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54210194"/>
              </p:ext>
            </p:extLst>
          </p:nvPr>
        </p:nvGraphicFramePr>
        <p:xfrm>
          <a:off x="609600" y="1352550"/>
          <a:ext cx="8153400" cy="3044318"/>
        </p:xfrm>
        <a:graphic>
          <a:graphicData uri="http://schemas.openxmlformats.org/drawingml/2006/table">
            <a:tbl>
              <a:tblPr firstRow="1" bandRow="1">
                <a:tableStyleId>{B5140E66-AEEC-4B50-8CCC-CCF752B5BD64}</a:tableStyleId>
              </a:tblPr>
              <a:tblGrid>
                <a:gridCol w="2810272"/>
                <a:gridCol w="1872208"/>
                <a:gridCol w="1872208"/>
                <a:gridCol w="159871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Красноярский край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ОГЭ 2015 г.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ОГЭ 2016 г.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ОГЭ 2017 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участников, набравших баллов ниже минимального значения 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3,41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3,07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3,18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28,55 (3,82)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28,24 (3,83)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27,92 (3,80)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участников, получивших «4» и «5»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60,69%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62,32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60,51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и доля выпускников, получивших максимальный балл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460 / 1,90%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229 / 0,92%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373 / 1,44%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539552" y="4686300"/>
            <a:ext cx="7004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73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Математика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82557642"/>
              </p:ext>
            </p:extLst>
          </p:nvPr>
        </p:nvGraphicFramePr>
        <p:xfrm>
          <a:off x="609600" y="1352550"/>
          <a:ext cx="8153400" cy="2795016"/>
        </p:xfrm>
        <a:graphic>
          <a:graphicData uri="http://schemas.openxmlformats.org/drawingml/2006/table">
            <a:tbl>
              <a:tblPr firstRow="1" bandRow="1">
                <a:tableStyleId>{B5140E66-AEEC-4B50-8CCC-CCF752B5BD64}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Красноярский край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ОГЭ 2015 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ОГЭ 2016 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ОГЭ 2017 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 доля участников, набравших баллов ниже минимального значения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4,46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3,69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7,52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14,09 (3,39)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14,67 (3,69)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15,55 (3,64)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 доля участников, получивших «4» и 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35,30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51,20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56,00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40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Результаты ЕГЭ по обязательным предметам (выпускники текущего года)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87939978"/>
              </p:ext>
            </p:extLst>
          </p:nvPr>
        </p:nvGraphicFramePr>
        <p:xfrm>
          <a:off x="609600" y="1352550"/>
          <a:ext cx="8153400" cy="3826191"/>
        </p:xfrm>
        <a:graphic>
          <a:graphicData uri="http://schemas.openxmlformats.org/drawingml/2006/table">
            <a:tbl>
              <a:tblPr firstRow="1" bandRow="1">
                <a:tableStyleId>{B5140E66-AEEC-4B50-8CCC-CCF752B5BD64}</a:tableStyleId>
              </a:tblPr>
              <a:tblGrid>
                <a:gridCol w="3314328"/>
                <a:gridCol w="1728192"/>
                <a:gridCol w="1656184"/>
                <a:gridCol w="1454696"/>
              </a:tblGrid>
              <a:tr h="787152">
                <a:tc rowSpan="2"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Предметы</a:t>
                      </a:r>
                      <a:endParaRPr lang="ru-RU" sz="20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Процент участников, не преодолевших минимальную границу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218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 г.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г.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(24)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0,44%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0,32%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0,27%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52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(36)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2,34%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1,65%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1,23%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598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(базовый уровень)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2,81%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2,56%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1,58%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598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(профильный уровень)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17,91%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13,70%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15,81%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563882" y="4686300"/>
            <a:ext cx="4571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03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Математика (проблемы)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2000" dirty="0"/>
              <a:t>Традиционно вызвали наибольшую трудность у учащихся задания направленные на проверку умения выполнять преобразования алгебраических выражений, находить значения буквенных выражений, осуществляя необходимые подстановки (№7) и преобразования и решать расчетные задачи, связанные с нахождением процента от величины и величины по её проценту (№16) и геометрическое задание № 11. </a:t>
            </a:r>
            <a:endParaRPr lang="ru-RU" sz="2000" dirty="0" smtClean="0"/>
          </a:p>
          <a:p>
            <a:r>
              <a:rPr lang="ru-RU" sz="2000" dirty="0" smtClean="0"/>
              <a:t>Учащиеся не умеют </a:t>
            </a:r>
            <a:r>
              <a:rPr lang="ru-RU" sz="2000" dirty="0"/>
              <a:t>проводить анализ условия задачи, искать пути решения, применять известные алгоритмы в измененной ситуации; </a:t>
            </a:r>
            <a:r>
              <a:rPr lang="ru-RU" sz="2000" dirty="0" smtClean="0"/>
              <a:t>у них не развиты регулятивные умения: </a:t>
            </a:r>
            <a:r>
              <a:rPr lang="ru-RU" sz="2000" dirty="0"/>
              <a:t>находить и исправлять собственные ошибки.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66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Динамика результатов ОГЭ по предметам </a:t>
            </a:r>
            <a:br>
              <a:rPr lang="ru-RU" dirty="0" smtClean="0"/>
            </a:br>
            <a:r>
              <a:rPr lang="ru-RU" dirty="0" smtClean="0"/>
              <a:t>(за 3 года)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</p:nvPr>
        </p:nvGraphicFramePr>
        <p:xfrm>
          <a:off x="609600" y="1352550"/>
          <a:ext cx="8153400" cy="3657600"/>
        </p:xfrm>
        <a:graphic>
          <a:graphicData uri="http://schemas.openxmlformats.org/drawingml/2006/table">
            <a:tbl>
              <a:tblPr firstRow="1" bandRow="1">
                <a:tableStyleId>{B5140E66-AEEC-4B50-8CCC-CCF752B5BD64}</a:tableStyleId>
              </a:tblPr>
              <a:tblGrid>
                <a:gridCol w="2378224"/>
                <a:gridCol w="2664296"/>
                <a:gridCol w="3110880"/>
              </a:tblGrid>
              <a:tr h="91440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Тип динамики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участников, набравших баллов ниже минимального значения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участников, получивших «4» и «5»</a:t>
                      </a:r>
                      <a:endParaRPr lang="ru-RU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kumimoji="0" lang="ru-RU" sz="1800" i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Положительная динамика</a:t>
                      </a:r>
                      <a:endParaRPr lang="ru-RU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математика</a:t>
                      </a:r>
                      <a:endParaRPr lang="ru-RU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kumimoji="0" lang="ru-RU" sz="1800" i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Отрицательная динамика</a:t>
                      </a:r>
                      <a:endParaRPr lang="ru-RU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литература (73,52%</a:t>
                      </a:r>
                      <a:r>
                        <a:rPr lang="ru-RU" sz="1800" baseline="0" dirty="0" smtClean="0"/>
                        <a:t> - </a:t>
                      </a:r>
                      <a:r>
                        <a:rPr lang="ru-RU" sz="1800" dirty="0" smtClean="0"/>
                        <a:t>69,77%</a:t>
                      </a:r>
                      <a:r>
                        <a:rPr lang="ru-RU" sz="1800" baseline="0" dirty="0" smtClean="0"/>
                        <a:t> - 45,71%)</a:t>
                      </a:r>
                      <a:endParaRPr lang="ru-RU" sz="1800" dirty="0"/>
                    </a:p>
                  </a:txBody>
                  <a:tcPr/>
                </a:tc>
              </a:tr>
              <a:tr h="1463040">
                <a:tc>
                  <a:txBody>
                    <a:bodyPr/>
                    <a:lstStyle/>
                    <a:p>
                      <a:r>
                        <a:rPr kumimoji="0" lang="ru-RU" sz="1800" i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Неустойчивая динамика </a:t>
                      </a:r>
                      <a:r>
                        <a:rPr kumimoji="0" lang="ru-RU" sz="1800" i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 положительная, то отрицательная)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все</a:t>
                      </a:r>
                      <a:r>
                        <a:rPr lang="ru-RU" sz="1800" baseline="0" dirty="0" smtClean="0"/>
                        <a:t> предметы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русский язык, география, биология, обществознание, информатика</a:t>
                      </a:r>
                      <a:r>
                        <a:rPr lang="ru-RU" sz="1800" baseline="0" dirty="0" smtClean="0"/>
                        <a:t> и ИКТ, история, английский язык</a:t>
                      </a:r>
                      <a:endParaRPr lang="ru-RU" sz="1800" dirty="0" smtClean="0"/>
                    </a:p>
                    <a:p>
                      <a:r>
                        <a:rPr lang="ru-RU" sz="1800" dirty="0" smtClean="0"/>
                        <a:t>физика, химия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563883" y="4686300"/>
            <a:ext cx="4571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751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 экзаменах по выбору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4020688"/>
              </p:ext>
            </p:extLst>
          </p:nvPr>
        </p:nvGraphicFramePr>
        <p:xfrm>
          <a:off x="609600" y="1352550"/>
          <a:ext cx="8153400" cy="3708400"/>
        </p:xfrm>
        <a:graphic>
          <a:graphicData uri="http://schemas.openxmlformats.org/drawingml/2006/table">
            <a:tbl>
              <a:tblPr firstRow="1" bandRow="1">
                <a:tableStyleId>{B5140E66-AEEC-4B50-8CCC-CCF752B5BD64}</a:tableStyleId>
              </a:tblPr>
              <a:tblGrid>
                <a:gridCol w="2717800"/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11,35%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1,91%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19,38%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5,85%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28,13%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5,49%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10,72%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4,15%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42,68%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6,35%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7,97%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3,69%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19,40%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5,17%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12,75%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1,46%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10,37%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5077A6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1,49%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563882" y="4686300"/>
            <a:ext cx="4571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45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 экзаменах по выбору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Необходимо учить </a:t>
            </a:r>
            <a:r>
              <a:rPr lang="ru-RU" dirty="0"/>
              <a:t>детей делать обоснованный выбор экзамена, адекватно оценивать свои возможности, ресурсы. Как влияет ответственный (обоснованный) выбор экзамена на его результаты, хорошо видно на примере ОГЭ этого года. В 2016 году оценка за экзамен по выбору не влияла на получение аттестата об основном общем образовании, и доля не сдавших экзамен по выбору варьировалась от 10% по химии и информатике до 42% по истории. В 2017 результаты экзамена по выбору учитывались при получении аттестата, и доля не сдавших экзамен существенно  сократилась– от 1,5% по химии и физике до 6% по истории.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67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1121250" y="1645575"/>
            <a:ext cx="6872400" cy="509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GB" sz="1800">
                <a:solidFill>
                  <a:schemeClr val="dk1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/>
              <a:t>Результаты ЕГЭ по показателю «доля выпускников с высоким уровнем» </a:t>
            </a:r>
            <a:r>
              <a:rPr lang="ru-RU" sz="2800" b="1" dirty="0" smtClean="0"/>
              <a:t>(обязательные предметы)</a:t>
            </a:r>
            <a:endParaRPr lang="ru-RU" sz="28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99609166"/>
              </p:ext>
            </p:extLst>
          </p:nvPr>
        </p:nvGraphicFramePr>
        <p:xfrm>
          <a:off x="609600" y="1352550"/>
          <a:ext cx="8153400" cy="3134856"/>
        </p:xfrm>
        <a:graphic>
          <a:graphicData uri="http://schemas.openxmlformats.org/drawingml/2006/table">
            <a:tbl>
              <a:tblPr firstRow="1" bandRow="1">
                <a:tableStyleId>{B5140E66-AEEC-4B50-8CCC-CCF752B5BD64}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884445">
                <a:tc rowSpan="2"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Предметы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Процент участников, набравших от 81 до 100 баллов по данному предмету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241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 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 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 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64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18,90%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19,99%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20,49%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6780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(профильный уровень)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1,10%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2,93%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1,56%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64646"/>
                </a:solidFill>
                <a:latin typeface="Calibri" panose="020F0502020204030204" pitchFamily="34" charset="0"/>
              </a:rPr>
              <a:t>«ЦЕНТР ОЦЕНКИ КАЧЕСТВА ОБРАЗОВАНИЯ»</a:t>
            </a: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46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Проблемы (русский язык)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Недостаточно усвоены выпускниками элементы </a:t>
            </a:r>
            <a:r>
              <a:rPr lang="ru-RU" dirty="0"/>
              <a:t>содержания, </a:t>
            </a:r>
            <a:r>
              <a:rPr lang="ru-RU" dirty="0" smtClean="0"/>
              <a:t>проверяемые </a:t>
            </a:r>
            <a:r>
              <a:rPr lang="ru-RU" dirty="0"/>
              <a:t>заданиями № 19, № 21, № 23, № </a:t>
            </a:r>
            <a:r>
              <a:rPr lang="ru-RU" dirty="0" smtClean="0"/>
              <a:t>24:</a:t>
            </a:r>
          </a:p>
          <a:p>
            <a:r>
              <a:rPr lang="ru-RU" dirty="0" smtClean="0"/>
              <a:t>«Знаки </a:t>
            </a:r>
            <a:r>
              <a:rPr lang="ru-RU" dirty="0"/>
              <a:t>препинания в сложном предложении»,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Функционально-смысловые типы речи»,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Средства связи предложений в тексте»,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Речь. Языковые средства выразительности».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Необходимо разграничивать </a:t>
            </a:r>
            <a:r>
              <a:rPr lang="ru-RU" dirty="0">
                <a:solidFill>
                  <a:srgbClr val="FF0000"/>
                </a:solidFill>
              </a:rPr>
              <a:t>подготовку к итоговому сочинению по литературе и сочинению-рассуждению в ЕГЭ по русскому языку, объясняя учащимся отличия этих двух видов работ, нюансы их написания.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563882" y="4686300"/>
            <a:ext cx="4571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50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 (математика профильная)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2000" dirty="0"/>
              <a:t>Эксперты отмечают, что достаточно большое количество ошибок связано с проблемами усвоения курса основной школы (вычислительные ошибки, неумение преобразовывать рациональные выражения, решать квадратные неравенства, решать неравенства методом интервалов и т.д.).</a:t>
            </a:r>
            <a:endParaRPr lang="ru-RU" sz="2000" dirty="0" smtClean="0"/>
          </a:p>
          <a:p>
            <a:r>
              <a:rPr lang="ru-RU" sz="2000" dirty="0" smtClean="0"/>
              <a:t>Например, алгебраическое </a:t>
            </a:r>
            <a:r>
              <a:rPr lang="ru-RU" sz="2000" b="1" dirty="0" smtClean="0"/>
              <a:t>задание повышенного уровня  9</a:t>
            </a:r>
            <a:r>
              <a:rPr lang="ru-RU" sz="2000" dirty="0" smtClean="0"/>
              <a:t>  на выполнение вычислений и преобразований решило всего 43,66% выпускников. </a:t>
            </a:r>
            <a:r>
              <a:rPr lang="ru-RU" sz="2000" dirty="0"/>
              <a:t>Наибольшие проблемы при решении данного задания – в недостаточном знании основных формул </a:t>
            </a:r>
            <a:r>
              <a:rPr lang="ru-RU" sz="2000" dirty="0" smtClean="0"/>
              <a:t>тригонометрии и плохих навыках </a:t>
            </a:r>
            <a:r>
              <a:rPr lang="ru-RU" sz="2000" dirty="0"/>
              <a:t>арифметических вычислений</a:t>
            </a:r>
            <a:r>
              <a:rPr lang="ru-RU" sz="2000" dirty="0" smtClean="0"/>
              <a:t>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563882" y="4686300"/>
            <a:ext cx="4571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1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Проблемы (математика профильная)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2000" dirty="0" err="1"/>
              <a:t>Н</a:t>
            </a:r>
            <a:r>
              <a:rPr lang="ru-RU" sz="2000" dirty="0" err="1" smtClean="0"/>
              <a:t>есформированность</a:t>
            </a:r>
            <a:r>
              <a:rPr lang="ru-RU" sz="2000" dirty="0" smtClean="0"/>
              <a:t> </a:t>
            </a:r>
            <a:r>
              <a:rPr lang="ru-RU" sz="2000" dirty="0"/>
              <a:t>базовой логической культуры;</a:t>
            </a:r>
          </a:p>
          <a:p>
            <a:r>
              <a:rPr lang="ru-RU" sz="2000" dirty="0" smtClean="0"/>
              <a:t>недостаточные </a:t>
            </a:r>
            <a:r>
              <a:rPr lang="ru-RU" sz="2000" dirty="0"/>
              <a:t>геометрические знания у значительной части   учащихся;</a:t>
            </a:r>
          </a:p>
          <a:p>
            <a:r>
              <a:rPr lang="ru-RU" sz="2000" dirty="0" smtClean="0"/>
              <a:t>неумение </a:t>
            </a:r>
            <a:r>
              <a:rPr lang="ru-RU" sz="2000" dirty="0"/>
              <a:t>проводить анализ условия задачи, искать пути решения, применять известные алгоритмы в измененной ситуации;</a:t>
            </a:r>
          </a:p>
          <a:p>
            <a:r>
              <a:rPr lang="ru-RU" sz="2000" dirty="0" smtClean="0"/>
              <a:t>неразвитость </a:t>
            </a:r>
            <a:r>
              <a:rPr lang="ru-RU" sz="2000" dirty="0"/>
              <a:t>регулятивных умений: находить и исправлять собственные </a:t>
            </a:r>
            <a:r>
              <a:rPr lang="ru-RU" sz="2000" dirty="0" smtClean="0"/>
              <a:t>ошибки</a:t>
            </a:r>
            <a:r>
              <a:rPr lang="ru-RU" sz="2000" dirty="0"/>
              <a:t>;</a:t>
            </a:r>
            <a:endParaRPr lang="ru-RU" sz="2000" dirty="0" smtClean="0"/>
          </a:p>
          <a:p>
            <a:r>
              <a:rPr lang="ru-RU" sz="2000" dirty="0"/>
              <a:t>отсутствие системы выявления и ликвидации пробелов в   осваиваемых математических компетенциях, начиная с 6 </a:t>
            </a:r>
            <a:r>
              <a:rPr lang="ru-RU" sz="2000" dirty="0" smtClean="0"/>
              <a:t>класса.</a:t>
            </a:r>
            <a:endParaRPr lang="ru-RU" sz="20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464646"/>
                </a:solidFill>
                <a:latin typeface="Calibri" panose="020F0502020204030204" pitchFamily="34" charset="0"/>
              </a:rPr>
              <a:t>«</a:t>
            </a: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13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/>
              <a:t>Результаты ЕГЭ по предметам </a:t>
            </a:r>
            <a:r>
              <a:rPr lang="ru-RU" sz="2400" b="1" dirty="0" smtClean="0"/>
              <a:t>естественно-научного цикла </a:t>
            </a:r>
            <a:r>
              <a:rPr lang="ru-RU" sz="2400" b="1" dirty="0"/>
              <a:t>(выпускники текущего года)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70538460"/>
              </p:ext>
            </p:extLst>
          </p:nvPr>
        </p:nvGraphicFramePr>
        <p:xfrm>
          <a:off x="609600" y="1352550"/>
          <a:ext cx="8153400" cy="3955288"/>
        </p:xfrm>
        <a:graphic>
          <a:graphicData uri="http://schemas.openxmlformats.org/drawingml/2006/table">
            <a:tbl>
              <a:tblPr firstRow="1" bandRow="1">
                <a:tableStyleId>{B5140E66-AEEC-4B50-8CCC-CCF752B5BD64}</a:tableStyleId>
              </a:tblPr>
              <a:tblGrid>
                <a:gridCol w="2810272"/>
                <a:gridCol w="1944216"/>
                <a:gridCol w="1728192"/>
                <a:gridCol w="167072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Предметы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Процент участников, не преодолевших минимальную границу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 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4,92%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6,55%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3,74%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5,25%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13,66%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13,38%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12,80%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15,98%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20,34%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9,89%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8,76%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13,76%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ИКТ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17,90%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13,79%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13,42%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563882" y="4686300"/>
            <a:ext cx="4571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62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Результаты ЕГЭ по предметам естественно-научного цикла (выпускники текущего года)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27562618"/>
              </p:ext>
            </p:extLst>
          </p:nvPr>
        </p:nvGraphicFramePr>
        <p:xfrm>
          <a:off x="609600" y="1352550"/>
          <a:ext cx="8153400" cy="3595624"/>
        </p:xfrm>
        <a:graphic>
          <a:graphicData uri="http://schemas.openxmlformats.org/drawingml/2006/table">
            <a:tbl>
              <a:tblPr firstRow="1" bandRow="1">
                <a:tableStyleId>{B5140E66-AEEC-4B50-8CCC-CCF752B5BD64}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2000" b="1" dirty="0" smtClean="0"/>
                        <a:t>Предметы</a:t>
                      </a:r>
                      <a:endParaRPr lang="ru-RU" sz="20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Процент участников, набравших от 81 до 100 баллов по данному предмету</a:t>
                      </a:r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 г.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 г.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 г.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3,20%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1,97%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2,05%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9,04%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4,74%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7,19%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4,15%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4,08%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2,40%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6,96%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2,76%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1,59%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ИКТ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6,22%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6,33%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10,53%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493834" y="4720827"/>
            <a:ext cx="4571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50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Биология (проблемы)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Ошибки связаны с темами, сложными для усвоения обучающимися, пройденными в ранние периоды обучения, изучаемыми в короткий промежуток времени и темами, для которых не предусмотрено повторение. </a:t>
            </a:r>
            <a:endParaRPr lang="ru-RU" dirty="0" smtClean="0"/>
          </a:p>
          <a:p>
            <a:r>
              <a:rPr lang="ru-RU" dirty="0"/>
              <a:t>Часть ошибок участников ЕГЭ по биологии </a:t>
            </a:r>
            <a:r>
              <a:rPr lang="ru-RU" dirty="0" smtClean="0"/>
              <a:t>повторяется, </a:t>
            </a:r>
            <a:r>
              <a:rPr lang="ru-RU" dirty="0"/>
              <a:t>ошибки являются общими для всех проверяемых элементов содержания: отсутствие обоснований и пояснений, невнимательное прочтение задания, небрежность в формулировании ответа и оформлении схемы решения задачи, упрощение ответа, замена терминов общими рассуждениями, отсутствие необходимых доказательств или примеров.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 flipH="1">
            <a:off x="563882" y="4686300"/>
            <a:ext cx="45719" cy="273844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46464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37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WidescreenPresentation16x9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1735</Words>
  <Application>Microsoft Office PowerPoint</Application>
  <PresentationFormat>Экран (16:9)</PresentationFormat>
  <Paragraphs>339</Paragraphs>
  <Slides>24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34" baseType="lpstr">
      <vt:lpstr>Arial</vt:lpstr>
      <vt:lpstr>Arial Narrow</vt:lpstr>
      <vt:lpstr>Tw Cen MT</vt:lpstr>
      <vt:lpstr>Times New Roman</vt:lpstr>
      <vt:lpstr>Wingdings</vt:lpstr>
      <vt:lpstr>Roboto</vt:lpstr>
      <vt:lpstr>MS Mincho</vt:lpstr>
      <vt:lpstr>Calibri</vt:lpstr>
      <vt:lpstr>geometric</vt:lpstr>
      <vt:lpstr>1_WidescreenPresentation16x9</vt:lpstr>
      <vt:lpstr>Результаты ГИА-9 И ГИА-11</vt:lpstr>
      <vt:lpstr>Результаты ЕГЭ по обязательным предметам (выпускники текущего года)</vt:lpstr>
      <vt:lpstr>Результаты ЕГЭ по показателю «доля выпускников с высоким уровнем» (обязательные предметы)</vt:lpstr>
      <vt:lpstr>Проблемы (русский язык)</vt:lpstr>
      <vt:lpstr>Проблемы (математика профильная)</vt:lpstr>
      <vt:lpstr>Проблемы (математика профильная)</vt:lpstr>
      <vt:lpstr>Результаты ЕГЭ по предметам естественно-научного цикла (выпускники текущего года)</vt:lpstr>
      <vt:lpstr>Результаты ЕГЭ по предметам естественно-научного цикла (выпускники текущего года)</vt:lpstr>
      <vt:lpstr>Биология (проблемы)</vt:lpstr>
      <vt:lpstr>Проблемы (география)</vt:lpstr>
      <vt:lpstr>Результаты ЕГЭ по предметам гуманитарного цикла (выпускники текущего года)</vt:lpstr>
      <vt:lpstr>Результаты ЕГЭ по предметам гуманитарного цикла (выпускники текущего года)</vt:lpstr>
      <vt:lpstr>Литература (проблемы)</vt:lpstr>
      <vt:lpstr>Обществознание (проблемы)</vt:lpstr>
      <vt:lpstr>Русский язык (результаты по АТЕ)</vt:lpstr>
      <vt:lpstr>   Математика (профильный уровень), результаты по АТЕ </vt:lpstr>
      <vt:lpstr>Ошибки педагогов при работе с критериями проверки сочинения</vt:lpstr>
      <vt:lpstr>Основные результаты ОГЭ по русскому языку</vt:lpstr>
      <vt:lpstr>Математика</vt:lpstr>
      <vt:lpstr>Математика (проблемы)</vt:lpstr>
      <vt:lpstr>Динамика результатов ОГЭ по предметам  (за 3 года)</vt:lpstr>
      <vt:lpstr>Об экзаменах по выбору</vt:lpstr>
      <vt:lpstr>Об экзаменах по выбору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формирования и оценки грамотности чтения и письменной речи школьников </dc:title>
  <cp:lastModifiedBy>RTF</cp:lastModifiedBy>
  <cp:revision>66</cp:revision>
  <dcterms:modified xsi:type="dcterms:W3CDTF">2017-08-31T02:01:59Z</dcterms:modified>
</cp:coreProperties>
</file>