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6" r:id="rId2"/>
    <p:sldId id="256" r:id="rId3"/>
    <p:sldId id="257" r:id="rId4"/>
    <p:sldId id="258" r:id="rId5"/>
    <p:sldId id="259" r:id="rId6"/>
    <p:sldId id="267" r:id="rId7"/>
    <p:sldId id="264" r:id="rId8"/>
    <p:sldId id="260" r:id="rId9"/>
    <p:sldId id="261" r:id="rId10"/>
    <p:sldId id="262" r:id="rId11"/>
    <p:sldId id="263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Городская августовская конференция 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Секция учителей начальных классов</a:t>
            </a:r>
            <a:endParaRPr lang="ru-RU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rgbClr val="0070C0"/>
                </a:solidFill>
              </a:rPr>
              <a:t>    «Использование  результатов оценочных процедур как инструмента  для повышения качества образования и совершенствования содержания основных образовательных программ. Представление опыта работы по новым педагогическим технологиям»</a:t>
            </a:r>
            <a:endParaRPr lang="ru-RU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  <p:pic>
        <p:nvPicPr>
          <p:cNvPr id="5" name="Рисунок 4" descr="http://tropa.tomsk.ru/upload/iblock/5a9/propusk_2015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15074" y="857232"/>
            <a:ext cx="2571768" cy="18621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Задачи: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Создать условия для повышения уровня овладения современными  педагогическими технологиями оценивания, способствующие формированию </a:t>
            </a:r>
            <a:r>
              <a:rPr lang="ru-RU" dirty="0" err="1" smtClean="0">
                <a:solidFill>
                  <a:srgbClr val="0070C0"/>
                </a:solidFill>
              </a:rPr>
              <a:t>метапредметного</a:t>
            </a:r>
            <a:r>
              <a:rPr lang="ru-RU" dirty="0" smtClean="0">
                <a:solidFill>
                  <a:srgbClr val="0070C0"/>
                </a:solidFill>
              </a:rPr>
              <a:t> результата .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Активизировать работу по обобщению  педагогического опыта как показателя роста профессиональной    компетентности учителей начальных классов.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Продолжить целенаправленную систематическую работу по выявлению и поддержке ранней одаренности у обучающихся  как одной из составляющих компонентов самообразования педагога.</a:t>
            </a:r>
          </a:p>
          <a:p>
            <a:endParaRPr lang="ru-RU" dirty="0"/>
          </a:p>
        </p:txBody>
      </p:sp>
      <p:pic>
        <p:nvPicPr>
          <p:cNvPr id="4" name="Рисунок 3" descr="http://tropa.tomsk.ru/upload/iblock/5a9/propusk_2015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20894" y="5680592"/>
            <a:ext cx="1500198" cy="10048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99060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Направления деятельности ГМО</a:t>
            </a:r>
            <a:endParaRPr lang="ru-RU" dirty="0" smtClean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Совершенствование профессионального мастерства педагогов.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Работа с одарёнными детьми.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Работа по совершенствованию предметных знаний (взаимодействие  с ВУЗами).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 Формы: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0070C0"/>
                </a:solidFill>
              </a:rPr>
              <a:t>работа творческих мастерских,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организация открытых уроков,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организация сетевого взаимодействия;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участие в семинарах, практикумах, круглых столах;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фестиваль педагогических идей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http://tropa.tomsk.ru/upload/iblock/5a9/propusk_2015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20894" y="5680592"/>
            <a:ext cx="1500198" cy="10048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>
              <a:buNone/>
            </a:pPr>
            <a:endParaRPr lang="ru-RU" sz="36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Спасибо за внимание!</a:t>
            </a:r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http://tropa.tomsk.ru/upload/iblock/5a9/propusk_2015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72198" y="857232"/>
            <a:ext cx="2571768" cy="18621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3714752"/>
            <a:ext cx="7139014" cy="99060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0070C0"/>
                </a:solidFill>
              </a:rPr>
              <a:t>Анализ работы ГМО </a:t>
            </a:r>
            <a:br>
              <a:rPr lang="ru-RU" sz="2800" dirty="0" smtClean="0">
                <a:solidFill>
                  <a:srgbClr val="0070C0"/>
                </a:solidFill>
              </a:rPr>
            </a:br>
            <a:r>
              <a:rPr lang="ru-RU" sz="2800" dirty="0" smtClean="0">
                <a:solidFill>
                  <a:srgbClr val="0070C0"/>
                </a:solidFill>
              </a:rPr>
              <a:t>за 2016-2017 учебный  год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accent1"/>
                </a:solidFill>
              </a:rPr>
              <a:t>Ронских</a:t>
            </a:r>
            <a:r>
              <a:rPr lang="ru-RU" dirty="0" smtClean="0">
                <a:solidFill>
                  <a:schemeClr val="accent1"/>
                </a:solidFill>
              </a:rPr>
              <a:t> Ирина Владимировна</a:t>
            </a:r>
            <a:endParaRPr lang="ru-RU" dirty="0">
              <a:solidFill>
                <a:schemeClr val="accent1"/>
              </a:solidFill>
            </a:endParaRPr>
          </a:p>
        </p:txBody>
      </p:sp>
      <p:pic>
        <p:nvPicPr>
          <p:cNvPr id="4" name="Рисунок 3" descr="http://tropa.tomsk.ru/upload/iblock/5a9/propusk_2015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00760" y="500042"/>
            <a:ext cx="2571768" cy="18621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Методическая тема: </a:t>
            </a:r>
            <a:r>
              <a:rPr lang="ru-RU" dirty="0" smtClean="0">
                <a:solidFill>
                  <a:srgbClr val="0070C0"/>
                </a:solidFill>
              </a:rPr>
              <a:t>Методическое сопровождение педагогов по формированию </a:t>
            </a:r>
            <a:r>
              <a:rPr lang="ru-RU" dirty="0" err="1" smtClean="0">
                <a:solidFill>
                  <a:srgbClr val="0070C0"/>
                </a:solidFill>
              </a:rPr>
              <a:t>метапредметного</a:t>
            </a:r>
            <a:r>
              <a:rPr lang="ru-RU" dirty="0" smtClean="0">
                <a:solidFill>
                  <a:srgbClr val="0070C0"/>
                </a:solidFill>
              </a:rPr>
              <a:t> результата «смысловое чтение» как ресурс повышения качества обучения.</a:t>
            </a:r>
            <a:r>
              <a:rPr lang="ru-RU" u="sng" dirty="0" smtClean="0">
                <a:solidFill>
                  <a:srgbClr val="0070C0"/>
                </a:solidFill>
              </a:rPr>
              <a:t> 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Цель:</a:t>
            </a:r>
            <a:r>
              <a:rPr lang="ru-RU" dirty="0" smtClean="0">
                <a:solidFill>
                  <a:srgbClr val="FF0000"/>
                </a:solidFill>
              </a:rPr>
              <a:t>  </a:t>
            </a:r>
            <a:r>
              <a:rPr lang="ru-RU" dirty="0" smtClean="0">
                <a:solidFill>
                  <a:srgbClr val="0070C0"/>
                </a:solidFill>
              </a:rPr>
              <a:t>Создание условий для повышения уровня овладения современными  педагогическими технологиями, эффективно реализующими требования ФГОС.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 smtClean="0"/>
          </a:p>
          <a:p>
            <a:endParaRPr lang="ru-RU" dirty="0" smtClean="0"/>
          </a:p>
        </p:txBody>
      </p:sp>
      <p:pic>
        <p:nvPicPr>
          <p:cNvPr id="4" name="Рисунок 3" descr="http://tropa.tomsk.ru/upload/iblock/5a9/propusk_2015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20894" y="5680592"/>
            <a:ext cx="1500198" cy="10048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rgbClr val="FF0000"/>
                </a:solidFill>
              </a:rPr>
              <a:t>Задачи: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None/>
            </a:pPr>
            <a:endParaRPr lang="ru-RU" dirty="0" smtClean="0"/>
          </a:p>
          <a:p>
            <a:r>
              <a:rPr lang="ru-RU" dirty="0" smtClean="0">
                <a:solidFill>
                  <a:srgbClr val="0070C0"/>
                </a:solidFill>
              </a:rPr>
              <a:t>1. Создать условия для повышения уровня овладения современными  педагогическими технологиями, способствующие формированию </a:t>
            </a:r>
            <a:r>
              <a:rPr lang="ru-RU" dirty="0" err="1" smtClean="0">
                <a:solidFill>
                  <a:srgbClr val="0070C0"/>
                </a:solidFill>
              </a:rPr>
              <a:t>метапредметного</a:t>
            </a:r>
            <a:r>
              <a:rPr lang="ru-RU" dirty="0" smtClean="0">
                <a:solidFill>
                  <a:srgbClr val="0070C0"/>
                </a:solidFill>
              </a:rPr>
              <a:t> результата «смысловое чтение». 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2. Активизировать работу по обобщению и педагогического опыта как показателя роста профессиональной    компетентности учителей начальных классов.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 3. Продолжить целенаправленную систематическую работу по выявлению и поддержке ранней одаренности у обучающихся  как одной из составляющих компонентов самообразования педагога.</a:t>
            </a:r>
          </a:p>
          <a:p>
            <a:endParaRPr lang="ru-RU" dirty="0"/>
          </a:p>
        </p:txBody>
      </p:sp>
      <p:pic>
        <p:nvPicPr>
          <p:cNvPr id="4" name="Рисунок 3" descr="http://tropa.tomsk.ru/upload/iblock/5a9/propusk_2015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20894" y="5680592"/>
            <a:ext cx="1500198" cy="10048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tropa.tomsk.ru/upload/iblock/5a9/propusk_2015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20894" y="5680592"/>
            <a:ext cx="1500198" cy="100488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Основные направления деятельности МО</a:t>
            </a:r>
            <a:r>
              <a:rPr lang="ru-RU" dirty="0" smtClean="0">
                <a:solidFill>
                  <a:srgbClr val="FF0000"/>
                </a:solidFill>
              </a:rPr>
              <a:t>:</a:t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071546"/>
            <a:ext cx="8229600" cy="5156852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70C0"/>
                </a:solidFill>
              </a:rPr>
              <a:t>Совершенствование профессионального мастерства педагогов.</a:t>
            </a:r>
          </a:p>
          <a:p>
            <a:r>
              <a:rPr lang="ru-RU" sz="3200" dirty="0" smtClean="0">
                <a:solidFill>
                  <a:srgbClr val="0070C0"/>
                </a:solidFill>
              </a:rPr>
              <a:t>Работа с одарёнными детьми.  </a:t>
            </a:r>
          </a:p>
          <a:p>
            <a:pPr>
              <a:buNone/>
            </a:pPr>
            <a:r>
              <a:rPr lang="ru-RU" sz="3200" dirty="0" smtClean="0">
                <a:solidFill>
                  <a:srgbClr val="0070C0"/>
                </a:solidFill>
              </a:rPr>
              <a:t>   </a:t>
            </a:r>
            <a:r>
              <a:rPr lang="ru-RU" sz="2400" dirty="0" smtClean="0">
                <a:solidFill>
                  <a:srgbClr val="0070C0"/>
                </a:solidFill>
              </a:rPr>
              <a:t>В рамках работы клуба "Одаренные дети" разработаны и проведены, школьный тур, районный и городской тур предметных олимпиад среди учащихся 4 классов . </a:t>
            </a:r>
          </a:p>
          <a:p>
            <a:pPr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    Впервые проведена интеллектуально-творческая игра "Путешествие в Галактику Знаний" для учащихся 2-3 классов, как районная игра во всех районах города. Впервые,  в пробном режиме,  проведена </a:t>
            </a:r>
            <a:r>
              <a:rPr lang="ru-RU" sz="2400" dirty="0" err="1" smtClean="0">
                <a:solidFill>
                  <a:srgbClr val="0070C0"/>
                </a:solidFill>
              </a:rPr>
              <a:t>компетентностная</a:t>
            </a:r>
            <a:r>
              <a:rPr lang="ru-RU" sz="2400" dirty="0" smtClean="0">
                <a:solidFill>
                  <a:srgbClr val="0070C0"/>
                </a:solidFill>
              </a:rPr>
              <a:t> олимпиада для учащихся 4 классов.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Основные направления деятельности МО</a:t>
            </a:r>
            <a:r>
              <a:rPr lang="ru-RU" dirty="0" smtClean="0">
                <a:solidFill>
                  <a:srgbClr val="FF0000"/>
                </a:solidFill>
              </a:rPr>
              <a:t>:</a:t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70C0"/>
                </a:solidFill>
              </a:rPr>
              <a:t>Работа с молодыми педагогами. </a:t>
            </a:r>
          </a:p>
          <a:p>
            <a:pPr>
              <a:buNone/>
            </a:pPr>
            <a:r>
              <a:rPr lang="ru-RU" sz="3200" dirty="0" smtClean="0">
                <a:solidFill>
                  <a:srgbClr val="0070C0"/>
                </a:solidFill>
              </a:rPr>
              <a:t>   </a:t>
            </a:r>
            <a:r>
              <a:rPr lang="ru-RU" sz="2400" dirty="0" smtClean="0">
                <a:solidFill>
                  <a:srgbClr val="0070C0"/>
                </a:solidFill>
              </a:rPr>
              <a:t>Сопровождение молодых педагогов, на базе Советского района была организована деятельность городского клуба «Молодой педагог». В рамках этой деятельности были проведены 4 семинара-практикума для молодых учителей, серия открытых уроков педагогами  МБОУ СШ №18, серия открытых уроков с самоанализом молодых педагогов МАОУ СШ №143. </a:t>
            </a:r>
            <a:endParaRPr lang="ru-RU" sz="3200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  <p:pic>
        <p:nvPicPr>
          <p:cNvPr id="4" name="Рисунок 3" descr="http://tropa.tomsk.ru/upload/iblock/5a9/propusk_2015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20894" y="5680592"/>
            <a:ext cx="1500198" cy="10048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77627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Выводы: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071546"/>
            <a:ext cx="8229600" cy="5286412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ct val="120000"/>
              </a:lnSpc>
            </a:pPr>
            <a:r>
              <a:rPr lang="ru-RU" sz="9600" dirty="0" smtClean="0">
                <a:solidFill>
                  <a:srgbClr val="0070C0"/>
                </a:solidFill>
              </a:rPr>
              <a:t>Основные задачи в прошедшем учебном году реализованы  полностью.</a:t>
            </a:r>
          </a:p>
          <a:p>
            <a:pPr lvl="1">
              <a:lnSpc>
                <a:spcPct val="120000"/>
              </a:lnSpc>
            </a:pPr>
            <a:r>
              <a:rPr lang="ru-RU" sz="9600" dirty="0" smtClean="0">
                <a:solidFill>
                  <a:srgbClr val="0070C0"/>
                </a:solidFill>
              </a:rPr>
              <a:t>За  учебный год было проведено 9 заседаний ГМО, 4 встречи клуба "Молодой педагог", и 9 встреч клуба "Одаренные дети",  23  заседания районных методических объединений и  22 заседания окружных методических объединений: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100" dirty="0" smtClean="0">
                <a:solidFill>
                  <a:srgbClr val="0070C0"/>
                </a:solidFill>
              </a:rPr>
              <a:t>            </a:t>
            </a:r>
            <a:r>
              <a:rPr lang="ru-RU" sz="7200" dirty="0" smtClean="0">
                <a:solidFill>
                  <a:srgbClr val="0070C0"/>
                </a:solidFill>
              </a:rPr>
              <a:t>семинары – 26 (в т.ч. 9 семинаров-практикумов),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200" dirty="0" smtClean="0">
                <a:solidFill>
                  <a:srgbClr val="0070C0"/>
                </a:solidFill>
              </a:rPr>
              <a:t>         мастер-классы – 14,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200" dirty="0" smtClean="0">
                <a:solidFill>
                  <a:srgbClr val="0070C0"/>
                </a:solidFill>
              </a:rPr>
              <a:t>         круглые столы  - 8,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200" dirty="0" smtClean="0">
                <a:solidFill>
                  <a:srgbClr val="0070C0"/>
                </a:solidFill>
              </a:rPr>
              <a:t>         серии открытых уроков – 5,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200" dirty="0" smtClean="0">
                <a:solidFill>
                  <a:srgbClr val="0070C0"/>
                </a:solidFill>
              </a:rPr>
              <a:t>         рабочие встречи – 3,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200" dirty="0" smtClean="0">
                <a:solidFill>
                  <a:srgbClr val="0070C0"/>
                </a:solidFill>
              </a:rPr>
              <a:t>         педагогические </a:t>
            </a:r>
            <a:r>
              <a:rPr lang="ru-RU" sz="7200" dirty="0" err="1" smtClean="0">
                <a:solidFill>
                  <a:srgbClr val="0070C0"/>
                </a:solidFill>
              </a:rPr>
              <a:t>квесты</a:t>
            </a:r>
            <a:r>
              <a:rPr lang="ru-RU" sz="7200" dirty="0" smtClean="0">
                <a:solidFill>
                  <a:srgbClr val="0070C0"/>
                </a:solidFill>
              </a:rPr>
              <a:t> – 1, 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200" dirty="0" smtClean="0">
                <a:solidFill>
                  <a:srgbClr val="0070C0"/>
                </a:solidFill>
              </a:rPr>
              <a:t>         переговорные площадки -1,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200" dirty="0" smtClean="0">
                <a:solidFill>
                  <a:srgbClr val="0070C0"/>
                </a:solidFill>
              </a:rPr>
              <a:t>         </a:t>
            </a:r>
            <a:r>
              <a:rPr lang="ru-RU" sz="7200" dirty="0" err="1" smtClean="0">
                <a:solidFill>
                  <a:srgbClr val="0070C0"/>
                </a:solidFill>
              </a:rPr>
              <a:t>дисскусионные</a:t>
            </a:r>
            <a:r>
              <a:rPr lang="ru-RU" sz="7200" dirty="0" smtClean="0">
                <a:solidFill>
                  <a:srgbClr val="0070C0"/>
                </a:solidFill>
              </a:rPr>
              <a:t> площадки -1,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200" dirty="0" smtClean="0">
                <a:solidFill>
                  <a:srgbClr val="0070C0"/>
                </a:solidFill>
              </a:rPr>
              <a:t>         фестиваль педагогических идей – 1.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400" dirty="0" smtClean="0">
                <a:solidFill>
                  <a:srgbClr val="0070C0"/>
                </a:solidFill>
              </a:rPr>
              <a:t>       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400" dirty="0" smtClean="0">
                <a:solidFill>
                  <a:srgbClr val="0070C0"/>
                </a:solidFill>
              </a:rPr>
              <a:t>       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endParaRPr lang="ru-RU" sz="3800" dirty="0" smtClean="0">
              <a:solidFill>
                <a:srgbClr val="0070C0"/>
              </a:solidFill>
            </a:endParaRPr>
          </a:p>
          <a:p>
            <a:pPr lvl="1"/>
            <a:endParaRPr lang="ru-RU" sz="2400" dirty="0" smtClean="0"/>
          </a:p>
          <a:p>
            <a:endParaRPr lang="ru-RU" dirty="0"/>
          </a:p>
        </p:txBody>
      </p:sp>
      <p:pic>
        <p:nvPicPr>
          <p:cNvPr id="4" name="Рисунок 3" descr="http://tropa.tomsk.ru/upload/iblock/5a9/propusk_2015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20894" y="5680592"/>
            <a:ext cx="1500198" cy="10048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Планирование деятельности на 2017-2018 учебный год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 descr="http://tropa.tomsk.ru/upload/iblock/5a9/propusk_2015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57884" y="571480"/>
            <a:ext cx="2571768" cy="18621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Методическая тема: </a:t>
            </a:r>
            <a:r>
              <a:rPr lang="ru-RU" sz="2800" b="1" dirty="0" smtClean="0">
                <a:solidFill>
                  <a:srgbClr val="0070C0"/>
                </a:solidFill>
              </a:rPr>
              <a:t>Технология оценивания как средство реализации ФГОС.</a:t>
            </a:r>
            <a:endParaRPr lang="ru-RU" sz="28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sz="2800" b="1" dirty="0" smtClean="0">
                <a:solidFill>
                  <a:srgbClr val="0070C0"/>
                </a:solidFill>
              </a:rPr>
              <a:t> </a:t>
            </a:r>
            <a:endParaRPr lang="ru-RU" sz="2800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Цель: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Создание условий для повышения уровня овладения современными  педагогическими технологиями оценивания. 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http://tropa.tomsk.ru/upload/iblock/5a9/propusk_2015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20894" y="5680592"/>
            <a:ext cx="1500198" cy="10048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137</TotalTime>
  <Words>470</Words>
  <Application>Microsoft Office PowerPoint</Application>
  <PresentationFormat>Экран (4:3)</PresentationFormat>
  <Paragraphs>66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Начальная</vt:lpstr>
      <vt:lpstr> Городская августовская конференция  </vt:lpstr>
      <vt:lpstr>Анализ работы ГМО  за 2016-2017 учебный  год</vt:lpstr>
      <vt:lpstr>Презентация PowerPoint</vt:lpstr>
      <vt:lpstr>Задачи:</vt:lpstr>
      <vt:lpstr>Основные направления деятельности МО: </vt:lpstr>
      <vt:lpstr>Основные направления деятельности МО: </vt:lpstr>
      <vt:lpstr>Выводы:</vt:lpstr>
      <vt:lpstr>Планирование деятельности на 2017-2018 учебный год</vt:lpstr>
      <vt:lpstr>Презентация PowerPoint</vt:lpstr>
      <vt:lpstr> Задачи:</vt:lpstr>
      <vt:lpstr>Направления деятельности ГМО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работы РМО за 2015-2016уч.год</dc:title>
  <dc:creator>AsRock</dc:creator>
  <cp:lastModifiedBy>RTF</cp:lastModifiedBy>
  <cp:revision>18</cp:revision>
  <dcterms:created xsi:type="dcterms:W3CDTF">2016-08-27T17:44:37Z</dcterms:created>
  <dcterms:modified xsi:type="dcterms:W3CDTF">2017-09-04T02:34:43Z</dcterms:modified>
</cp:coreProperties>
</file>