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64" r:id="rId2"/>
    <p:sldMasterId id="2147483665" r:id="rId3"/>
    <p:sldMasterId id="2147483666" r:id="rId4"/>
  </p:sldMasterIdLst>
  <p:notesMasterIdLst>
    <p:notesMasterId r:id="rId32"/>
  </p:notesMasterIdLst>
  <p:sldIdLst>
    <p:sldId id="646" r:id="rId5"/>
    <p:sldId id="401" r:id="rId6"/>
    <p:sldId id="558" r:id="rId7"/>
    <p:sldId id="559" r:id="rId8"/>
    <p:sldId id="561" r:id="rId9"/>
    <p:sldId id="565" r:id="rId10"/>
    <p:sldId id="566" r:id="rId11"/>
    <p:sldId id="570" r:id="rId12"/>
    <p:sldId id="509" r:id="rId13"/>
    <p:sldId id="510" r:id="rId14"/>
    <p:sldId id="512" r:id="rId15"/>
    <p:sldId id="543" r:id="rId16"/>
    <p:sldId id="511" r:id="rId17"/>
    <p:sldId id="513" r:id="rId18"/>
    <p:sldId id="607" r:id="rId19"/>
    <p:sldId id="608" r:id="rId20"/>
    <p:sldId id="623" r:id="rId21"/>
    <p:sldId id="475" r:id="rId22"/>
    <p:sldId id="450" r:id="rId23"/>
    <p:sldId id="451" r:id="rId24"/>
    <p:sldId id="454" r:id="rId25"/>
    <p:sldId id="455" r:id="rId26"/>
    <p:sldId id="456" r:id="rId27"/>
    <p:sldId id="457" r:id="rId28"/>
    <p:sldId id="458" r:id="rId29"/>
    <p:sldId id="508" r:id="rId30"/>
    <p:sldId id="460" r:id="rId3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5" autoAdjust="0"/>
    <p:restoredTop sz="94011" autoAdjust="0"/>
  </p:normalViewPr>
  <p:slideViewPr>
    <p:cSldViewPr>
      <p:cViewPr varScale="1">
        <p:scale>
          <a:sx n="84" d="100"/>
          <a:sy n="84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2198F-F972-4638-95D2-327325A79BB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E1038C-250A-427B-B642-A7E87671F92A}">
      <dgm:prSet phldrT="[Текст]" custT="1"/>
      <dgm:spPr/>
      <dgm:t>
        <a:bodyPr/>
        <a:lstStyle/>
        <a:p>
          <a:r>
            <a:rPr lang="ru-RU" sz="3200" b="1" dirty="0" smtClean="0"/>
            <a:t>Внутренние </a:t>
          </a:r>
          <a:endParaRPr lang="ru-RU" sz="3200" b="1" dirty="0"/>
        </a:p>
      </dgm:t>
    </dgm:pt>
    <dgm:pt modelId="{6A09BF04-9580-4C2C-9845-73397C871338}" type="parTrans" cxnId="{CA696C1F-DEBD-46BD-98E5-44D58BB5BC87}">
      <dgm:prSet/>
      <dgm:spPr/>
      <dgm:t>
        <a:bodyPr/>
        <a:lstStyle/>
        <a:p>
          <a:endParaRPr lang="ru-RU"/>
        </a:p>
      </dgm:t>
    </dgm:pt>
    <dgm:pt modelId="{BA87EE20-787C-4BBA-AA5E-7305C29594D8}" type="sibTrans" cxnId="{CA696C1F-DEBD-46BD-98E5-44D58BB5BC87}">
      <dgm:prSet/>
      <dgm:spPr/>
      <dgm:t>
        <a:bodyPr/>
        <a:lstStyle/>
        <a:p>
          <a:endParaRPr lang="ru-RU"/>
        </a:p>
      </dgm:t>
    </dgm:pt>
    <dgm:pt modelId="{91886E15-F9B2-4FF4-9DFA-8CD868CD9B1D}">
      <dgm:prSet phldrT="[Текст]" custT="1"/>
      <dgm:spPr/>
      <dgm:t>
        <a:bodyPr/>
        <a:lstStyle/>
        <a:p>
          <a:r>
            <a:rPr lang="ru-RU" sz="1800" b="1" dirty="0" smtClean="0"/>
            <a:t>Текущее оценивание в классе(контролирующее, формирующее)</a:t>
          </a:r>
          <a:endParaRPr lang="ru-RU" sz="1800" b="1" dirty="0"/>
        </a:p>
      </dgm:t>
    </dgm:pt>
    <dgm:pt modelId="{AE6464F0-3664-4682-A8C3-2725F7D5D481}" type="parTrans" cxnId="{EC8D3480-FE32-4D90-A3CD-4E5091AEF4D3}">
      <dgm:prSet/>
      <dgm:spPr/>
      <dgm:t>
        <a:bodyPr/>
        <a:lstStyle/>
        <a:p>
          <a:endParaRPr lang="ru-RU"/>
        </a:p>
      </dgm:t>
    </dgm:pt>
    <dgm:pt modelId="{7F8C94D4-C2BC-4962-8D6C-D9D0113446BA}" type="sibTrans" cxnId="{EC8D3480-FE32-4D90-A3CD-4E5091AEF4D3}">
      <dgm:prSet/>
      <dgm:spPr/>
      <dgm:t>
        <a:bodyPr/>
        <a:lstStyle/>
        <a:p>
          <a:endParaRPr lang="ru-RU"/>
        </a:p>
      </dgm:t>
    </dgm:pt>
    <dgm:pt modelId="{160599CC-3FFE-4024-AB24-778E8494B4EE}">
      <dgm:prSet phldrT="[Текст]" custT="1"/>
      <dgm:spPr/>
      <dgm:t>
        <a:bodyPr/>
        <a:lstStyle/>
        <a:p>
          <a:r>
            <a:rPr lang="ru-RU" sz="1800" b="1" dirty="0" smtClean="0"/>
            <a:t>Наблюдения психолога и узких специалистов</a:t>
          </a:r>
          <a:endParaRPr lang="ru-RU" sz="1800" b="1" dirty="0"/>
        </a:p>
      </dgm:t>
    </dgm:pt>
    <dgm:pt modelId="{73048691-56CE-4443-9D38-ACD171C84371}" type="parTrans" cxnId="{2E0C1280-CC0E-4A56-B65D-22CE77EBE14D}">
      <dgm:prSet/>
      <dgm:spPr/>
      <dgm:t>
        <a:bodyPr/>
        <a:lstStyle/>
        <a:p>
          <a:endParaRPr lang="ru-RU"/>
        </a:p>
      </dgm:t>
    </dgm:pt>
    <dgm:pt modelId="{9BA4D00B-46F7-4C92-A21A-164739D972D6}" type="sibTrans" cxnId="{2E0C1280-CC0E-4A56-B65D-22CE77EBE14D}">
      <dgm:prSet/>
      <dgm:spPr/>
      <dgm:t>
        <a:bodyPr/>
        <a:lstStyle/>
        <a:p>
          <a:endParaRPr lang="ru-RU"/>
        </a:p>
      </dgm:t>
    </dgm:pt>
    <dgm:pt modelId="{46F348AB-6D64-4610-81C8-7D36F25FC994}">
      <dgm:prSet phldrT="[Текст]" custT="1"/>
      <dgm:spPr/>
      <dgm:t>
        <a:bodyPr/>
        <a:lstStyle/>
        <a:p>
          <a:r>
            <a:rPr lang="ru-RU" sz="3200" b="1" dirty="0" smtClean="0"/>
            <a:t>Внешние</a:t>
          </a:r>
          <a:endParaRPr lang="ru-RU" sz="3200" b="1" dirty="0"/>
        </a:p>
      </dgm:t>
    </dgm:pt>
    <dgm:pt modelId="{A2B9DDEF-D6AB-442D-8025-7B0FF9836AB0}" type="parTrans" cxnId="{2AC23A91-4EB0-4130-98E0-3C45963AADE8}">
      <dgm:prSet/>
      <dgm:spPr/>
      <dgm:t>
        <a:bodyPr/>
        <a:lstStyle/>
        <a:p>
          <a:endParaRPr lang="ru-RU"/>
        </a:p>
      </dgm:t>
    </dgm:pt>
    <dgm:pt modelId="{CD5D357F-9CE3-4DAC-9807-30E5C1DD429C}" type="sibTrans" cxnId="{2AC23A91-4EB0-4130-98E0-3C45963AADE8}">
      <dgm:prSet/>
      <dgm:spPr/>
      <dgm:t>
        <a:bodyPr/>
        <a:lstStyle/>
        <a:p>
          <a:endParaRPr lang="ru-RU"/>
        </a:p>
      </dgm:t>
    </dgm:pt>
    <dgm:pt modelId="{89443B31-74A6-40E4-8FB4-F7566EDF870D}">
      <dgm:prSet phldrT="[Текст]" custT="1"/>
      <dgm:spPr/>
      <dgm:t>
        <a:bodyPr/>
        <a:lstStyle/>
        <a:p>
          <a:r>
            <a:rPr lang="ru-RU" sz="1800" b="1" dirty="0" smtClean="0"/>
            <a:t>Государственные экзамены</a:t>
          </a:r>
        </a:p>
      </dgm:t>
    </dgm:pt>
    <dgm:pt modelId="{35700EB8-5A52-4C84-86F2-3635E8EFF340}" type="parTrans" cxnId="{092C1308-6B5B-414A-9648-E39C1B46AF84}">
      <dgm:prSet/>
      <dgm:spPr/>
      <dgm:t>
        <a:bodyPr/>
        <a:lstStyle/>
        <a:p>
          <a:endParaRPr lang="ru-RU"/>
        </a:p>
      </dgm:t>
    </dgm:pt>
    <dgm:pt modelId="{279261E0-D813-422D-A07C-0C6BED454E93}" type="sibTrans" cxnId="{092C1308-6B5B-414A-9648-E39C1B46AF84}">
      <dgm:prSet/>
      <dgm:spPr/>
      <dgm:t>
        <a:bodyPr/>
        <a:lstStyle/>
        <a:p>
          <a:endParaRPr lang="ru-RU"/>
        </a:p>
      </dgm:t>
    </dgm:pt>
    <dgm:pt modelId="{8FF542E5-2CE3-4BB3-B8A5-CAD7127DF670}">
      <dgm:prSet phldrT="[Текст]" custT="1"/>
      <dgm:spPr/>
      <dgm:t>
        <a:bodyPr/>
        <a:lstStyle/>
        <a:p>
          <a:r>
            <a:rPr lang="ru-RU" sz="1800" b="1" dirty="0" smtClean="0"/>
            <a:t>Государственная регламентация (лицензирование, аккредитация, контроль и надзор)</a:t>
          </a:r>
        </a:p>
      </dgm:t>
    </dgm:pt>
    <dgm:pt modelId="{F6B7C030-2BD9-4D87-9AB1-48601BA9A224}" type="parTrans" cxnId="{33213A9D-4273-468D-B7D2-3D15AF07865E}">
      <dgm:prSet/>
      <dgm:spPr/>
      <dgm:t>
        <a:bodyPr/>
        <a:lstStyle/>
        <a:p>
          <a:endParaRPr lang="ru-RU"/>
        </a:p>
      </dgm:t>
    </dgm:pt>
    <dgm:pt modelId="{4C5DEDE8-690B-4DF5-B37C-A9195A22D345}" type="sibTrans" cxnId="{33213A9D-4273-468D-B7D2-3D15AF07865E}">
      <dgm:prSet/>
      <dgm:spPr/>
      <dgm:t>
        <a:bodyPr/>
        <a:lstStyle/>
        <a:p>
          <a:endParaRPr lang="ru-RU"/>
        </a:p>
      </dgm:t>
    </dgm:pt>
    <dgm:pt modelId="{883D1984-C218-44A7-ABF5-0F6413683DF4}">
      <dgm:prSet phldrT="[Текст]" custT="1"/>
      <dgm:spPr/>
      <dgm:t>
        <a:bodyPr/>
        <a:lstStyle/>
        <a:p>
          <a:r>
            <a:rPr lang="ru-RU" sz="1800" b="1" dirty="0" smtClean="0"/>
            <a:t>ВШК и мониторинги (стартовый, тематический, промежуточный, итоговый контроль)</a:t>
          </a:r>
          <a:endParaRPr lang="ru-RU" sz="1800" b="1" dirty="0"/>
        </a:p>
      </dgm:t>
    </dgm:pt>
    <dgm:pt modelId="{DF2E964D-AD63-4F42-B751-8E1C0C9CC93E}" type="parTrans" cxnId="{A561C61E-35EA-4298-B448-EB895FF568FF}">
      <dgm:prSet/>
      <dgm:spPr/>
      <dgm:t>
        <a:bodyPr/>
        <a:lstStyle/>
        <a:p>
          <a:endParaRPr lang="ru-RU"/>
        </a:p>
      </dgm:t>
    </dgm:pt>
    <dgm:pt modelId="{2DCD7935-A40A-4CEC-9784-7417C6D40AE5}" type="sibTrans" cxnId="{A561C61E-35EA-4298-B448-EB895FF568FF}">
      <dgm:prSet/>
      <dgm:spPr/>
      <dgm:t>
        <a:bodyPr/>
        <a:lstStyle/>
        <a:p>
          <a:endParaRPr lang="ru-RU"/>
        </a:p>
      </dgm:t>
    </dgm:pt>
    <dgm:pt modelId="{4DD515D1-FE74-465E-9E45-56002A7096F1}">
      <dgm:prSet phldrT="[Текст]" custT="1"/>
      <dgm:spPr/>
      <dgm:t>
        <a:bodyPr/>
        <a:lstStyle/>
        <a:p>
          <a:r>
            <a:rPr lang="ru-RU" sz="1800" b="1" dirty="0" err="1" smtClean="0"/>
            <a:t>Самообследование</a:t>
          </a:r>
          <a:endParaRPr lang="ru-RU" sz="1800" b="1" dirty="0"/>
        </a:p>
      </dgm:t>
    </dgm:pt>
    <dgm:pt modelId="{8B2F58C9-A936-4B4F-BE3A-BBCC07174E72}" type="parTrans" cxnId="{07D70C9B-1380-4531-A8E0-6107D47425C9}">
      <dgm:prSet/>
      <dgm:spPr/>
      <dgm:t>
        <a:bodyPr/>
        <a:lstStyle/>
        <a:p>
          <a:endParaRPr lang="ru-RU"/>
        </a:p>
      </dgm:t>
    </dgm:pt>
    <dgm:pt modelId="{67CE1171-DBDA-4E68-A3F2-2269B9CFAD3F}" type="sibTrans" cxnId="{07D70C9B-1380-4531-A8E0-6107D47425C9}">
      <dgm:prSet/>
      <dgm:spPr/>
      <dgm:t>
        <a:bodyPr/>
        <a:lstStyle/>
        <a:p>
          <a:endParaRPr lang="ru-RU"/>
        </a:p>
      </dgm:t>
    </dgm:pt>
    <dgm:pt modelId="{D50C99E8-53C2-488B-BEFB-1F8E41C4F03D}">
      <dgm:prSet phldrT="[Текст]" custT="1"/>
      <dgm:spPr/>
      <dgm:t>
        <a:bodyPr/>
        <a:lstStyle/>
        <a:p>
          <a:r>
            <a:rPr lang="ru-RU" sz="1800" b="1" dirty="0" smtClean="0"/>
            <a:t>Учет динамики учебных и </a:t>
          </a:r>
          <a:r>
            <a:rPr lang="ru-RU" sz="1800" b="1" dirty="0" err="1" smtClean="0"/>
            <a:t>внеучебных</a:t>
          </a:r>
          <a:r>
            <a:rPr lang="ru-RU" sz="1800" b="1" dirty="0" smtClean="0"/>
            <a:t> достижений (портфолио, …)</a:t>
          </a:r>
          <a:endParaRPr lang="ru-RU" sz="1800" b="1" dirty="0"/>
        </a:p>
      </dgm:t>
    </dgm:pt>
    <dgm:pt modelId="{E47E4FB4-C47A-4131-8CDA-161EE64312ED}" type="parTrans" cxnId="{374A011B-6CED-4E05-9FE9-3234C0DC9089}">
      <dgm:prSet/>
      <dgm:spPr/>
      <dgm:t>
        <a:bodyPr/>
        <a:lstStyle/>
        <a:p>
          <a:endParaRPr lang="ru-RU"/>
        </a:p>
      </dgm:t>
    </dgm:pt>
    <dgm:pt modelId="{92311181-AE49-4205-9535-17D74063E7F9}" type="sibTrans" cxnId="{374A011B-6CED-4E05-9FE9-3234C0DC9089}">
      <dgm:prSet/>
      <dgm:spPr/>
      <dgm:t>
        <a:bodyPr/>
        <a:lstStyle/>
        <a:p>
          <a:endParaRPr lang="ru-RU"/>
        </a:p>
      </dgm:t>
    </dgm:pt>
    <dgm:pt modelId="{C4C4E02F-A4DE-43AA-92E3-5404D7A2200C}">
      <dgm:prSet phldrT="[Текст]" custT="1"/>
      <dgm:spPr/>
      <dgm:t>
        <a:bodyPr/>
        <a:lstStyle/>
        <a:p>
          <a:r>
            <a:rPr lang="ru-RU" sz="1800" b="1" dirty="0" smtClean="0"/>
            <a:t>Аттестация педагогов</a:t>
          </a:r>
        </a:p>
      </dgm:t>
    </dgm:pt>
    <dgm:pt modelId="{57440B75-F155-448F-801B-82EC81B0A180}" type="parTrans" cxnId="{56390C25-EA78-4244-8403-18F4712FAED6}">
      <dgm:prSet/>
      <dgm:spPr/>
      <dgm:t>
        <a:bodyPr/>
        <a:lstStyle/>
        <a:p>
          <a:endParaRPr lang="ru-RU"/>
        </a:p>
      </dgm:t>
    </dgm:pt>
    <dgm:pt modelId="{73FBED93-BD2E-4917-9B39-4E8F5BE5FD73}" type="sibTrans" cxnId="{56390C25-EA78-4244-8403-18F4712FAED6}">
      <dgm:prSet/>
      <dgm:spPr/>
      <dgm:t>
        <a:bodyPr/>
        <a:lstStyle/>
        <a:p>
          <a:endParaRPr lang="ru-RU"/>
        </a:p>
      </dgm:t>
    </dgm:pt>
    <dgm:pt modelId="{D6D4E26B-0E03-465B-A668-30A52536C832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0000"/>
              </a:solidFill>
              <a:cs typeface="Arial" charset="0"/>
            </a:rPr>
            <a:t>Независимая оценка, общественная, общественно-профессиональная аккредитация</a:t>
          </a:r>
        </a:p>
      </dgm:t>
    </dgm:pt>
    <dgm:pt modelId="{C7081571-F7A0-4408-9278-4F53CA322A26}" type="parTrans" cxnId="{E357173F-E2D7-4A2E-A231-0E2A375FD105}">
      <dgm:prSet/>
      <dgm:spPr/>
      <dgm:t>
        <a:bodyPr/>
        <a:lstStyle/>
        <a:p>
          <a:endParaRPr lang="ru-RU"/>
        </a:p>
      </dgm:t>
    </dgm:pt>
    <dgm:pt modelId="{9519BA20-6A34-4542-ABC1-191BEE2D063A}" type="sibTrans" cxnId="{E357173F-E2D7-4A2E-A231-0E2A375FD105}">
      <dgm:prSet/>
      <dgm:spPr/>
      <dgm:t>
        <a:bodyPr/>
        <a:lstStyle/>
        <a:p>
          <a:endParaRPr lang="ru-RU"/>
        </a:p>
      </dgm:t>
    </dgm:pt>
    <dgm:pt modelId="{699A525B-AA20-420A-B30A-2F52CA6F71E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0000"/>
              </a:solidFill>
              <a:cs typeface="Arial" charset="0"/>
            </a:rPr>
            <a:t>Мониторинги (</a:t>
          </a:r>
          <a:r>
            <a:rPr lang="ru-RU" sz="1800" b="1" dirty="0" err="1" smtClean="0">
              <a:solidFill>
                <a:srgbClr val="000000"/>
              </a:solidFill>
              <a:cs typeface="Arial" charset="0"/>
            </a:rPr>
            <a:t>фед</a:t>
          </a:r>
          <a:r>
            <a:rPr lang="ru-RU" sz="1800" b="1" dirty="0" smtClean="0">
              <a:solidFill>
                <a:srgbClr val="000000"/>
              </a:solidFill>
              <a:cs typeface="Arial" charset="0"/>
            </a:rPr>
            <a:t>., регион., </a:t>
          </a:r>
          <a:r>
            <a:rPr lang="ru-RU" sz="1800" b="1" dirty="0" err="1" smtClean="0">
              <a:solidFill>
                <a:srgbClr val="000000"/>
              </a:solidFill>
              <a:cs typeface="Arial" charset="0"/>
            </a:rPr>
            <a:t>муниц</a:t>
          </a:r>
          <a:r>
            <a:rPr lang="ru-RU" sz="1800" b="1" dirty="0" smtClean="0">
              <a:solidFill>
                <a:srgbClr val="000000"/>
              </a:solidFill>
              <a:cs typeface="Arial" charset="0"/>
            </a:rPr>
            <a:t>.)</a:t>
          </a:r>
        </a:p>
      </dgm:t>
    </dgm:pt>
    <dgm:pt modelId="{D8CA1920-EDC5-4E70-B2C5-CE46CE5649F7}" type="parTrans" cxnId="{E71C67F3-CBEB-4162-B216-7929BDC5BCFF}">
      <dgm:prSet/>
      <dgm:spPr/>
      <dgm:t>
        <a:bodyPr/>
        <a:lstStyle/>
        <a:p>
          <a:endParaRPr lang="ru-RU"/>
        </a:p>
      </dgm:t>
    </dgm:pt>
    <dgm:pt modelId="{0D7C33D7-DC9F-4B95-B49B-511F5B1D398C}" type="sibTrans" cxnId="{E71C67F3-CBEB-4162-B216-7929BDC5BCFF}">
      <dgm:prSet/>
      <dgm:spPr/>
      <dgm:t>
        <a:bodyPr/>
        <a:lstStyle/>
        <a:p>
          <a:endParaRPr lang="ru-RU"/>
        </a:p>
      </dgm:t>
    </dgm:pt>
    <dgm:pt modelId="{ED8271DF-30C6-4680-A0F8-F7C2508A8501}">
      <dgm:prSet phldrT="[Текст]"/>
      <dgm:spPr/>
      <dgm:t>
        <a:bodyPr/>
        <a:lstStyle/>
        <a:p>
          <a:r>
            <a:rPr lang="ru-RU" b="1" dirty="0" smtClean="0">
              <a:solidFill>
                <a:srgbClr val="000000"/>
              </a:solidFill>
              <a:cs typeface="Arial" charset="0"/>
            </a:rPr>
            <a:t>Национальные и международные исследования</a:t>
          </a:r>
        </a:p>
      </dgm:t>
    </dgm:pt>
    <dgm:pt modelId="{271D57BB-73EE-483B-BBE7-0B87E599CADF}" type="parTrans" cxnId="{6E64E268-3763-4D80-91DF-D744B05A49EC}">
      <dgm:prSet/>
      <dgm:spPr/>
      <dgm:t>
        <a:bodyPr/>
        <a:lstStyle/>
        <a:p>
          <a:endParaRPr lang="ru-RU"/>
        </a:p>
      </dgm:t>
    </dgm:pt>
    <dgm:pt modelId="{5964AC45-CF71-4440-BFE9-A8C98A1B9584}" type="sibTrans" cxnId="{6E64E268-3763-4D80-91DF-D744B05A49EC}">
      <dgm:prSet/>
      <dgm:spPr/>
      <dgm:t>
        <a:bodyPr/>
        <a:lstStyle/>
        <a:p>
          <a:endParaRPr lang="ru-RU"/>
        </a:p>
      </dgm:t>
    </dgm:pt>
    <dgm:pt modelId="{05E31CFC-8759-4C3F-884F-C209F2E2D310}" type="pres">
      <dgm:prSet presAssocID="{AA82198F-F972-4638-95D2-327325A79BB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ABFB03A-29B3-46FF-A03F-1B03AB8E2544}" type="pres">
      <dgm:prSet presAssocID="{3BE1038C-250A-427B-B642-A7E87671F92A}" presName="root" presStyleCnt="0"/>
      <dgm:spPr/>
    </dgm:pt>
    <dgm:pt modelId="{20DA9B18-90C5-4233-BB75-900768894F01}" type="pres">
      <dgm:prSet presAssocID="{3BE1038C-250A-427B-B642-A7E87671F92A}" presName="rootComposite" presStyleCnt="0"/>
      <dgm:spPr/>
    </dgm:pt>
    <dgm:pt modelId="{DEBDE8C3-41B6-4971-80F0-39B0A464ADFC}" type="pres">
      <dgm:prSet presAssocID="{3BE1038C-250A-427B-B642-A7E87671F92A}" presName="rootText" presStyleLbl="node1" presStyleIdx="0" presStyleCnt="2" custScaleX="361655" custScaleY="127674" custLinFactNeighborX="6225" custLinFactNeighborY="-580"/>
      <dgm:spPr/>
      <dgm:t>
        <a:bodyPr/>
        <a:lstStyle/>
        <a:p>
          <a:endParaRPr lang="ru-RU"/>
        </a:p>
      </dgm:t>
    </dgm:pt>
    <dgm:pt modelId="{1182F66C-6010-425E-88C7-4428EAE43C29}" type="pres">
      <dgm:prSet presAssocID="{3BE1038C-250A-427B-B642-A7E87671F92A}" presName="rootConnector" presStyleLbl="node1" presStyleIdx="0" presStyleCnt="2"/>
      <dgm:spPr/>
      <dgm:t>
        <a:bodyPr/>
        <a:lstStyle/>
        <a:p>
          <a:endParaRPr lang="ru-RU"/>
        </a:p>
      </dgm:t>
    </dgm:pt>
    <dgm:pt modelId="{FD0CC5A0-E259-4B07-9A0C-8139AB1116A6}" type="pres">
      <dgm:prSet presAssocID="{3BE1038C-250A-427B-B642-A7E87671F92A}" presName="childShape" presStyleCnt="0"/>
      <dgm:spPr/>
    </dgm:pt>
    <dgm:pt modelId="{04A59E2F-64B7-431B-9421-B5866CBE29C9}" type="pres">
      <dgm:prSet presAssocID="{AE6464F0-3664-4682-A8C3-2725F7D5D481}" presName="Name13" presStyleLbl="parChTrans1D2" presStyleIdx="0" presStyleCnt="11"/>
      <dgm:spPr/>
      <dgm:t>
        <a:bodyPr/>
        <a:lstStyle/>
        <a:p>
          <a:endParaRPr lang="ru-RU"/>
        </a:p>
      </dgm:t>
    </dgm:pt>
    <dgm:pt modelId="{83D49539-CDBA-4A15-A6AA-24BC4E010605}" type="pres">
      <dgm:prSet presAssocID="{91886E15-F9B2-4FF4-9DFA-8CD868CD9B1D}" presName="childText" presStyleLbl="bgAcc1" presStyleIdx="0" presStyleCnt="11" custScaleX="430757" custScaleY="183137" custLinFactNeighborX="-7184" custLinFactNeighborY="112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385096-D9D1-4A48-A229-2831DD83AAE4}" type="pres">
      <dgm:prSet presAssocID="{73048691-56CE-4443-9D38-ACD171C84371}" presName="Name13" presStyleLbl="parChTrans1D2" presStyleIdx="1" presStyleCnt="11"/>
      <dgm:spPr/>
      <dgm:t>
        <a:bodyPr/>
        <a:lstStyle/>
        <a:p>
          <a:endParaRPr lang="ru-RU"/>
        </a:p>
      </dgm:t>
    </dgm:pt>
    <dgm:pt modelId="{9B3D7E6A-16EB-46FD-934C-3E2068DDB063}" type="pres">
      <dgm:prSet presAssocID="{160599CC-3FFE-4024-AB24-778E8494B4EE}" presName="childText" presStyleLbl="bgAcc1" presStyleIdx="1" presStyleCnt="11" custScaleX="392917" custScaleY="138743" custLinFactNeighborX="740" custLinFactNeighborY="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B83E43-17BA-4529-AFB6-B8FF942E3104}" type="pres">
      <dgm:prSet presAssocID="{DF2E964D-AD63-4F42-B751-8E1C0C9CC93E}" presName="Name13" presStyleLbl="parChTrans1D2" presStyleIdx="2" presStyleCnt="11"/>
      <dgm:spPr/>
      <dgm:t>
        <a:bodyPr/>
        <a:lstStyle/>
        <a:p>
          <a:endParaRPr lang="ru-RU"/>
        </a:p>
      </dgm:t>
    </dgm:pt>
    <dgm:pt modelId="{87498E29-119D-4978-958B-3454E9678D7B}" type="pres">
      <dgm:prSet presAssocID="{883D1984-C218-44A7-ABF5-0F6413683DF4}" presName="childText" presStyleLbl="bgAcc1" presStyleIdx="2" presStyleCnt="11" custScaleX="404686" custScaleY="231086" custLinFactNeighborX="740" custLinFactNeighborY="-10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D6FE5-3124-4270-98AF-ED42CE31F6E6}" type="pres">
      <dgm:prSet presAssocID="{E47E4FB4-C47A-4131-8CDA-161EE64312ED}" presName="Name13" presStyleLbl="parChTrans1D2" presStyleIdx="3" presStyleCnt="11"/>
      <dgm:spPr/>
      <dgm:t>
        <a:bodyPr/>
        <a:lstStyle/>
        <a:p>
          <a:endParaRPr lang="ru-RU"/>
        </a:p>
      </dgm:t>
    </dgm:pt>
    <dgm:pt modelId="{A83A21CA-B5B7-4088-BB4E-037DD0EC64CF}" type="pres">
      <dgm:prSet presAssocID="{D50C99E8-53C2-488B-BEFB-1F8E41C4F03D}" presName="childText" presStyleLbl="bgAcc1" presStyleIdx="3" presStyleCnt="11" custScaleX="407821" custScaleY="173605" custLinFactNeighborX="-15108" custLinFactNeighborY="-8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639ED-958F-4D42-8238-444E7CA9CBDE}" type="pres">
      <dgm:prSet presAssocID="{8B2F58C9-A936-4B4F-BE3A-BBCC07174E72}" presName="Name13" presStyleLbl="parChTrans1D2" presStyleIdx="4" presStyleCnt="11"/>
      <dgm:spPr/>
      <dgm:t>
        <a:bodyPr/>
        <a:lstStyle/>
        <a:p>
          <a:endParaRPr lang="ru-RU"/>
        </a:p>
      </dgm:t>
    </dgm:pt>
    <dgm:pt modelId="{00A27616-CF3D-4DD4-BFE5-B23D0A61175C}" type="pres">
      <dgm:prSet presAssocID="{4DD515D1-FE74-465E-9E45-56002A7096F1}" presName="childText" presStyleLbl="bgAcc1" presStyleIdx="4" presStyleCnt="11" custScaleX="378935" custScaleY="102078" custLinFactNeighborX="8664" custLinFactNeighborY="6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46B8C-86CF-4B25-8B48-25FAD4255EE0}" type="pres">
      <dgm:prSet presAssocID="{46F348AB-6D64-4610-81C8-7D36F25FC994}" presName="root" presStyleCnt="0"/>
      <dgm:spPr/>
    </dgm:pt>
    <dgm:pt modelId="{46C494B9-F74D-4540-B7E5-A500389752E6}" type="pres">
      <dgm:prSet presAssocID="{46F348AB-6D64-4610-81C8-7D36F25FC994}" presName="rootComposite" presStyleCnt="0"/>
      <dgm:spPr/>
    </dgm:pt>
    <dgm:pt modelId="{F487B530-78EC-4FC4-9F1D-237C8FB98637}" type="pres">
      <dgm:prSet presAssocID="{46F348AB-6D64-4610-81C8-7D36F25FC994}" presName="rootText" presStyleLbl="node1" presStyleIdx="1" presStyleCnt="2" custScaleX="417347" custScaleY="130605" custLinFactNeighborX="-3486" custLinFactNeighborY="2844"/>
      <dgm:spPr/>
      <dgm:t>
        <a:bodyPr/>
        <a:lstStyle/>
        <a:p>
          <a:endParaRPr lang="ru-RU"/>
        </a:p>
      </dgm:t>
    </dgm:pt>
    <dgm:pt modelId="{537A4062-C523-4657-8AB7-A0AB88541E58}" type="pres">
      <dgm:prSet presAssocID="{46F348AB-6D64-4610-81C8-7D36F25FC994}" presName="rootConnector" presStyleLbl="node1" presStyleIdx="1" presStyleCnt="2"/>
      <dgm:spPr/>
      <dgm:t>
        <a:bodyPr/>
        <a:lstStyle/>
        <a:p>
          <a:endParaRPr lang="ru-RU"/>
        </a:p>
      </dgm:t>
    </dgm:pt>
    <dgm:pt modelId="{BFF2634B-B3FD-41E6-9ABE-18B4E70292C4}" type="pres">
      <dgm:prSet presAssocID="{46F348AB-6D64-4610-81C8-7D36F25FC994}" presName="childShape" presStyleCnt="0"/>
      <dgm:spPr/>
    </dgm:pt>
    <dgm:pt modelId="{4D4D0C05-35AA-4A11-9EFC-EE47219FDE8B}" type="pres">
      <dgm:prSet presAssocID="{35700EB8-5A52-4C84-86F2-3635E8EFF340}" presName="Name13" presStyleLbl="parChTrans1D2" presStyleIdx="5" presStyleCnt="11"/>
      <dgm:spPr/>
      <dgm:t>
        <a:bodyPr/>
        <a:lstStyle/>
        <a:p>
          <a:endParaRPr lang="ru-RU"/>
        </a:p>
      </dgm:t>
    </dgm:pt>
    <dgm:pt modelId="{0851E14E-D64D-4112-894F-FA1E8F5B0313}" type="pres">
      <dgm:prSet presAssocID="{89443B31-74A6-40E4-8FB4-F7566EDF870D}" presName="childText" presStyleLbl="bgAcc1" presStyleIdx="5" presStyleCnt="11" custScaleX="331626" custScaleY="112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D80C8-CB28-4A37-BD4F-66C28D583C1C}" type="pres">
      <dgm:prSet presAssocID="{F6B7C030-2BD9-4D87-9AB1-48601BA9A224}" presName="Name13" presStyleLbl="parChTrans1D2" presStyleIdx="6" presStyleCnt="11"/>
      <dgm:spPr/>
      <dgm:t>
        <a:bodyPr/>
        <a:lstStyle/>
        <a:p>
          <a:endParaRPr lang="ru-RU"/>
        </a:p>
      </dgm:t>
    </dgm:pt>
    <dgm:pt modelId="{A014DB15-F690-455F-8761-7AE66FA8E702}" type="pres">
      <dgm:prSet presAssocID="{8FF542E5-2CE3-4BB3-B8A5-CAD7127DF670}" presName="childText" presStyleLbl="bgAcc1" presStyleIdx="6" presStyleCnt="11" custScaleX="514429" custScaleY="214744" custLinFactNeighborX="-179" custLinFactNeighborY="3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CD9FE-A6B0-44F7-8D9C-AF509AFD8106}" type="pres">
      <dgm:prSet presAssocID="{57440B75-F155-448F-801B-82EC81B0A180}" presName="Name13" presStyleLbl="parChTrans1D2" presStyleIdx="7" presStyleCnt="11"/>
      <dgm:spPr/>
      <dgm:t>
        <a:bodyPr/>
        <a:lstStyle/>
        <a:p>
          <a:endParaRPr lang="ru-RU"/>
        </a:p>
      </dgm:t>
    </dgm:pt>
    <dgm:pt modelId="{A1FC6C5C-E435-48E3-B595-63FAFE0248EB}" type="pres">
      <dgm:prSet presAssocID="{C4C4E02F-A4DE-43AA-92E3-5404D7A2200C}" presName="childText" presStyleLbl="bgAcc1" presStyleIdx="7" presStyleCnt="11" custScaleX="383975" custScaleY="88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2F31A-7A79-4CD6-B085-763B002952F9}" type="pres">
      <dgm:prSet presAssocID="{C7081571-F7A0-4408-9278-4F53CA322A26}" presName="Name13" presStyleLbl="parChTrans1D2" presStyleIdx="8" presStyleCnt="11"/>
      <dgm:spPr/>
      <dgm:t>
        <a:bodyPr/>
        <a:lstStyle/>
        <a:p>
          <a:endParaRPr lang="ru-RU"/>
        </a:p>
      </dgm:t>
    </dgm:pt>
    <dgm:pt modelId="{AB4B1971-6ED9-4093-8F0B-01085D1146B0}" type="pres">
      <dgm:prSet presAssocID="{D6D4E26B-0E03-465B-A668-30A52536C832}" presName="childText" presStyleLbl="bgAcc1" presStyleIdx="8" presStyleCnt="11" custScaleX="500746" custScaleY="171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D50A8-ABE2-448B-AC3D-D594F4044F8F}" type="pres">
      <dgm:prSet presAssocID="{D8CA1920-EDC5-4E70-B2C5-CE46CE5649F7}" presName="Name13" presStyleLbl="parChTrans1D2" presStyleIdx="9" presStyleCnt="11"/>
      <dgm:spPr/>
      <dgm:t>
        <a:bodyPr/>
        <a:lstStyle/>
        <a:p>
          <a:endParaRPr lang="ru-RU"/>
        </a:p>
      </dgm:t>
    </dgm:pt>
    <dgm:pt modelId="{66C230AB-28E6-46F4-BD5E-4649DCC162CD}" type="pres">
      <dgm:prSet presAssocID="{699A525B-AA20-420A-B30A-2F52CA6F71E7}" presName="childText" presStyleLbl="bgAcc1" presStyleIdx="9" presStyleCnt="11" custScaleX="435189" custScaleY="103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12F25-1B2E-4872-9246-C3C96B31F934}" type="pres">
      <dgm:prSet presAssocID="{271D57BB-73EE-483B-BBE7-0B87E599CADF}" presName="Name13" presStyleLbl="parChTrans1D2" presStyleIdx="10" presStyleCnt="11"/>
      <dgm:spPr/>
      <dgm:t>
        <a:bodyPr/>
        <a:lstStyle/>
        <a:p>
          <a:endParaRPr lang="ru-RU"/>
        </a:p>
      </dgm:t>
    </dgm:pt>
    <dgm:pt modelId="{93673639-A0D8-41F2-855C-A17CA6AFD866}" type="pres">
      <dgm:prSet presAssocID="{ED8271DF-30C6-4680-A0F8-F7C2508A8501}" presName="childText" presStyleLbl="bgAcc1" presStyleIdx="10" presStyleCnt="11" custScaleX="477047" custScaleY="119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2C1308-6B5B-414A-9648-E39C1B46AF84}" srcId="{46F348AB-6D64-4610-81C8-7D36F25FC994}" destId="{89443B31-74A6-40E4-8FB4-F7566EDF870D}" srcOrd="0" destOrd="0" parTransId="{35700EB8-5A52-4C84-86F2-3635E8EFF340}" sibTransId="{279261E0-D813-422D-A07C-0C6BED454E93}"/>
    <dgm:cxn modelId="{A72F046D-DB40-4E49-A2E2-830E4465C75D}" type="presOf" srcId="{ED8271DF-30C6-4680-A0F8-F7C2508A8501}" destId="{93673639-A0D8-41F2-855C-A17CA6AFD866}" srcOrd="0" destOrd="0" presId="urn:microsoft.com/office/officeart/2005/8/layout/hierarchy3"/>
    <dgm:cxn modelId="{2B3B092B-2485-4FC3-8AF0-114C1D4F717A}" type="presOf" srcId="{C4C4E02F-A4DE-43AA-92E3-5404D7A2200C}" destId="{A1FC6C5C-E435-48E3-B595-63FAFE0248EB}" srcOrd="0" destOrd="0" presId="urn:microsoft.com/office/officeart/2005/8/layout/hierarchy3"/>
    <dgm:cxn modelId="{D02001CD-6CFB-47AD-910C-EC505C5466DB}" type="presOf" srcId="{160599CC-3FFE-4024-AB24-778E8494B4EE}" destId="{9B3D7E6A-16EB-46FD-934C-3E2068DDB063}" srcOrd="0" destOrd="0" presId="urn:microsoft.com/office/officeart/2005/8/layout/hierarchy3"/>
    <dgm:cxn modelId="{E7D6BCEF-78AE-4DE9-89C5-B8EF24798A23}" type="presOf" srcId="{DF2E964D-AD63-4F42-B751-8E1C0C9CC93E}" destId="{85B83E43-17BA-4529-AFB6-B8FF942E3104}" srcOrd="0" destOrd="0" presId="urn:microsoft.com/office/officeart/2005/8/layout/hierarchy3"/>
    <dgm:cxn modelId="{0BE5806C-BB40-48A3-A65B-884BDF68ECB3}" type="presOf" srcId="{D50C99E8-53C2-488B-BEFB-1F8E41C4F03D}" destId="{A83A21CA-B5B7-4088-BB4E-037DD0EC64CF}" srcOrd="0" destOrd="0" presId="urn:microsoft.com/office/officeart/2005/8/layout/hierarchy3"/>
    <dgm:cxn modelId="{4ECB6283-F272-4CAB-B699-BDCDE776F29B}" type="presOf" srcId="{4DD515D1-FE74-465E-9E45-56002A7096F1}" destId="{00A27616-CF3D-4DD4-BFE5-B23D0A61175C}" srcOrd="0" destOrd="0" presId="urn:microsoft.com/office/officeart/2005/8/layout/hierarchy3"/>
    <dgm:cxn modelId="{56390C25-EA78-4244-8403-18F4712FAED6}" srcId="{46F348AB-6D64-4610-81C8-7D36F25FC994}" destId="{C4C4E02F-A4DE-43AA-92E3-5404D7A2200C}" srcOrd="2" destOrd="0" parTransId="{57440B75-F155-448F-801B-82EC81B0A180}" sibTransId="{73FBED93-BD2E-4917-9B39-4E8F5BE5FD73}"/>
    <dgm:cxn modelId="{490BCF7F-7C92-4E08-BFF0-C2DAFA896E0C}" type="presOf" srcId="{699A525B-AA20-420A-B30A-2F52CA6F71E7}" destId="{66C230AB-28E6-46F4-BD5E-4649DCC162CD}" srcOrd="0" destOrd="0" presId="urn:microsoft.com/office/officeart/2005/8/layout/hierarchy3"/>
    <dgm:cxn modelId="{A561C61E-35EA-4298-B448-EB895FF568FF}" srcId="{3BE1038C-250A-427B-B642-A7E87671F92A}" destId="{883D1984-C218-44A7-ABF5-0F6413683DF4}" srcOrd="2" destOrd="0" parTransId="{DF2E964D-AD63-4F42-B751-8E1C0C9CC93E}" sibTransId="{2DCD7935-A40A-4CEC-9784-7417C6D40AE5}"/>
    <dgm:cxn modelId="{B7BCF510-0249-496E-96B2-8A8CDDDAC115}" type="presOf" srcId="{46F348AB-6D64-4610-81C8-7D36F25FC994}" destId="{537A4062-C523-4657-8AB7-A0AB88541E58}" srcOrd="1" destOrd="0" presId="urn:microsoft.com/office/officeart/2005/8/layout/hierarchy3"/>
    <dgm:cxn modelId="{E71C67F3-CBEB-4162-B216-7929BDC5BCFF}" srcId="{46F348AB-6D64-4610-81C8-7D36F25FC994}" destId="{699A525B-AA20-420A-B30A-2F52CA6F71E7}" srcOrd="4" destOrd="0" parTransId="{D8CA1920-EDC5-4E70-B2C5-CE46CE5649F7}" sibTransId="{0D7C33D7-DC9F-4B95-B49B-511F5B1D398C}"/>
    <dgm:cxn modelId="{AD95AA79-8FFF-4FB5-9139-C6624AB1B873}" type="presOf" srcId="{AE6464F0-3664-4682-A8C3-2725F7D5D481}" destId="{04A59E2F-64B7-431B-9421-B5866CBE29C9}" srcOrd="0" destOrd="0" presId="urn:microsoft.com/office/officeart/2005/8/layout/hierarchy3"/>
    <dgm:cxn modelId="{2AC23A91-4EB0-4130-98E0-3C45963AADE8}" srcId="{AA82198F-F972-4638-95D2-327325A79BB7}" destId="{46F348AB-6D64-4610-81C8-7D36F25FC994}" srcOrd="1" destOrd="0" parTransId="{A2B9DDEF-D6AB-442D-8025-7B0FF9836AB0}" sibTransId="{CD5D357F-9CE3-4DAC-9807-30E5C1DD429C}"/>
    <dgm:cxn modelId="{1FCF44A6-E9F6-401E-81D7-933F72172CAE}" type="presOf" srcId="{271D57BB-73EE-483B-BBE7-0B87E599CADF}" destId="{27512F25-1B2E-4872-9246-C3C96B31F934}" srcOrd="0" destOrd="0" presId="urn:microsoft.com/office/officeart/2005/8/layout/hierarchy3"/>
    <dgm:cxn modelId="{340AEE4C-3EFA-48E5-9EA9-5670778E34F3}" type="presOf" srcId="{57440B75-F155-448F-801B-82EC81B0A180}" destId="{C31CD9FE-A6B0-44F7-8D9C-AF509AFD8106}" srcOrd="0" destOrd="0" presId="urn:microsoft.com/office/officeart/2005/8/layout/hierarchy3"/>
    <dgm:cxn modelId="{EC8D3480-FE32-4D90-A3CD-4E5091AEF4D3}" srcId="{3BE1038C-250A-427B-B642-A7E87671F92A}" destId="{91886E15-F9B2-4FF4-9DFA-8CD868CD9B1D}" srcOrd="0" destOrd="0" parTransId="{AE6464F0-3664-4682-A8C3-2725F7D5D481}" sibTransId="{7F8C94D4-C2BC-4962-8D6C-D9D0113446BA}"/>
    <dgm:cxn modelId="{1CEB1A3D-3FF6-48C4-94C8-4AFA4990DCAB}" type="presOf" srcId="{D6D4E26B-0E03-465B-A668-30A52536C832}" destId="{AB4B1971-6ED9-4093-8F0B-01085D1146B0}" srcOrd="0" destOrd="0" presId="urn:microsoft.com/office/officeart/2005/8/layout/hierarchy3"/>
    <dgm:cxn modelId="{5B20AF54-4792-4DAA-90F0-0B6F13BDB28F}" type="presOf" srcId="{F6B7C030-2BD9-4D87-9AB1-48601BA9A224}" destId="{439D80C8-CB28-4A37-BD4F-66C28D583C1C}" srcOrd="0" destOrd="0" presId="urn:microsoft.com/office/officeart/2005/8/layout/hierarchy3"/>
    <dgm:cxn modelId="{10E8F1BC-E613-4E3B-BDD7-E51FE8A6974E}" type="presOf" srcId="{D8CA1920-EDC5-4E70-B2C5-CE46CE5649F7}" destId="{1E4D50A8-ABE2-448B-AC3D-D594F4044F8F}" srcOrd="0" destOrd="0" presId="urn:microsoft.com/office/officeart/2005/8/layout/hierarchy3"/>
    <dgm:cxn modelId="{33213A9D-4273-468D-B7D2-3D15AF07865E}" srcId="{46F348AB-6D64-4610-81C8-7D36F25FC994}" destId="{8FF542E5-2CE3-4BB3-B8A5-CAD7127DF670}" srcOrd="1" destOrd="0" parTransId="{F6B7C030-2BD9-4D87-9AB1-48601BA9A224}" sibTransId="{4C5DEDE8-690B-4DF5-B37C-A9195A22D345}"/>
    <dgm:cxn modelId="{1D127F15-2EDC-4082-B561-6A7A0F00323B}" type="presOf" srcId="{8FF542E5-2CE3-4BB3-B8A5-CAD7127DF670}" destId="{A014DB15-F690-455F-8761-7AE66FA8E702}" srcOrd="0" destOrd="0" presId="urn:microsoft.com/office/officeart/2005/8/layout/hierarchy3"/>
    <dgm:cxn modelId="{374A011B-6CED-4E05-9FE9-3234C0DC9089}" srcId="{3BE1038C-250A-427B-B642-A7E87671F92A}" destId="{D50C99E8-53C2-488B-BEFB-1F8E41C4F03D}" srcOrd="3" destOrd="0" parTransId="{E47E4FB4-C47A-4131-8CDA-161EE64312ED}" sibTransId="{92311181-AE49-4205-9535-17D74063E7F9}"/>
    <dgm:cxn modelId="{07D70C9B-1380-4531-A8E0-6107D47425C9}" srcId="{3BE1038C-250A-427B-B642-A7E87671F92A}" destId="{4DD515D1-FE74-465E-9E45-56002A7096F1}" srcOrd="4" destOrd="0" parTransId="{8B2F58C9-A936-4B4F-BE3A-BBCC07174E72}" sibTransId="{67CE1171-DBDA-4E68-A3F2-2269B9CFAD3F}"/>
    <dgm:cxn modelId="{E357173F-E2D7-4A2E-A231-0E2A375FD105}" srcId="{46F348AB-6D64-4610-81C8-7D36F25FC994}" destId="{D6D4E26B-0E03-465B-A668-30A52536C832}" srcOrd="3" destOrd="0" parTransId="{C7081571-F7A0-4408-9278-4F53CA322A26}" sibTransId="{9519BA20-6A34-4542-ABC1-191BEE2D063A}"/>
    <dgm:cxn modelId="{6E64E268-3763-4D80-91DF-D744B05A49EC}" srcId="{46F348AB-6D64-4610-81C8-7D36F25FC994}" destId="{ED8271DF-30C6-4680-A0F8-F7C2508A8501}" srcOrd="5" destOrd="0" parTransId="{271D57BB-73EE-483B-BBE7-0B87E599CADF}" sibTransId="{5964AC45-CF71-4440-BFE9-A8C98A1B9584}"/>
    <dgm:cxn modelId="{FA7105C4-7F76-4292-958C-1B748EB915DA}" type="presOf" srcId="{8B2F58C9-A936-4B4F-BE3A-BBCC07174E72}" destId="{B98639ED-958F-4D42-8238-444E7CA9CBDE}" srcOrd="0" destOrd="0" presId="urn:microsoft.com/office/officeart/2005/8/layout/hierarchy3"/>
    <dgm:cxn modelId="{67D6B8C1-5A8A-4473-9161-243AAC15915D}" type="presOf" srcId="{35700EB8-5A52-4C84-86F2-3635E8EFF340}" destId="{4D4D0C05-35AA-4A11-9EFC-EE47219FDE8B}" srcOrd="0" destOrd="0" presId="urn:microsoft.com/office/officeart/2005/8/layout/hierarchy3"/>
    <dgm:cxn modelId="{2E0C1280-CC0E-4A56-B65D-22CE77EBE14D}" srcId="{3BE1038C-250A-427B-B642-A7E87671F92A}" destId="{160599CC-3FFE-4024-AB24-778E8494B4EE}" srcOrd="1" destOrd="0" parTransId="{73048691-56CE-4443-9D38-ACD171C84371}" sibTransId="{9BA4D00B-46F7-4C92-A21A-164739D972D6}"/>
    <dgm:cxn modelId="{06CF5E31-F274-4C7F-B88A-6CEE67D4CDED}" type="presOf" srcId="{89443B31-74A6-40E4-8FB4-F7566EDF870D}" destId="{0851E14E-D64D-4112-894F-FA1E8F5B0313}" srcOrd="0" destOrd="0" presId="urn:microsoft.com/office/officeart/2005/8/layout/hierarchy3"/>
    <dgm:cxn modelId="{9F2D00F2-5200-4F6C-A6F5-6E02002F880B}" type="presOf" srcId="{3BE1038C-250A-427B-B642-A7E87671F92A}" destId="{1182F66C-6010-425E-88C7-4428EAE43C29}" srcOrd="1" destOrd="0" presId="urn:microsoft.com/office/officeart/2005/8/layout/hierarchy3"/>
    <dgm:cxn modelId="{CA696C1F-DEBD-46BD-98E5-44D58BB5BC87}" srcId="{AA82198F-F972-4638-95D2-327325A79BB7}" destId="{3BE1038C-250A-427B-B642-A7E87671F92A}" srcOrd="0" destOrd="0" parTransId="{6A09BF04-9580-4C2C-9845-73397C871338}" sibTransId="{BA87EE20-787C-4BBA-AA5E-7305C29594D8}"/>
    <dgm:cxn modelId="{C371CEF3-2031-4726-9B40-034569C744A7}" type="presOf" srcId="{883D1984-C218-44A7-ABF5-0F6413683DF4}" destId="{87498E29-119D-4978-958B-3454E9678D7B}" srcOrd="0" destOrd="0" presId="urn:microsoft.com/office/officeart/2005/8/layout/hierarchy3"/>
    <dgm:cxn modelId="{A85B4C8A-B252-4CFE-8D29-34AFB0140189}" type="presOf" srcId="{46F348AB-6D64-4610-81C8-7D36F25FC994}" destId="{F487B530-78EC-4FC4-9F1D-237C8FB98637}" srcOrd="0" destOrd="0" presId="urn:microsoft.com/office/officeart/2005/8/layout/hierarchy3"/>
    <dgm:cxn modelId="{16651B42-407B-4D40-89BF-C76B8A32DDFB}" type="presOf" srcId="{AA82198F-F972-4638-95D2-327325A79BB7}" destId="{05E31CFC-8759-4C3F-884F-C209F2E2D310}" srcOrd="0" destOrd="0" presId="urn:microsoft.com/office/officeart/2005/8/layout/hierarchy3"/>
    <dgm:cxn modelId="{E3D049D6-CC33-4927-BBD4-6D52AB62602C}" type="presOf" srcId="{91886E15-F9B2-4FF4-9DFA-8CD868CD9B1D}" destId="{83D49539-CDBA-4A15-A6AA-24BC4E010605}" srcOrd="0" destOrd="0" presId="urn:microsoft.com/office/officeart/2005/8/layout/hierarchy3"/>
    <dgm:cxn modelId="{DA67E913-7E33-4719-B3B2-1AD346329B22}" type="presOf" srcId="{C7081571-F7A0-4408-9278-4F53CA322A26}" destId="{FD82F31A-7A79-4CD6-B085-763B002952F9}" srcOrd="0" destOrd="0" presId="urn:microsoft.com/office/officeart/2005/8/layout/hierarchy3"/>
    <dgm:cxn modelId="{9D856850-1281-473C-9791-AD41C8110458}" type="presOf" srcId="{73048691-56CE-4443-9D38-ACD171C84371}" destId="{F6385096-D9D1-4A48-A229-2831DD83AAE4}" srcOrd="0" destOrd="0" presId="urn:microsoft.com/office/officeart/2005/8/layout/hierarchy3"/>
    <dgm:cxn modelId="{87696C23-D2C7-4743-8C78-CD6508AA0EBC}" type="presOf" srcId="{E47E4FB4-C47A-4131-8CDA-161EE64312ED}" destId="{640D6FE5-3124-4270-98AF-ED42CE31F6E6}" srcOrd="0" destOrd="0" presId="urn:microsoft.com/office/officeart/2005/8/layout/hierarchy3"/>
    <dgm:cxn modelId="{57447B06-7676-4DC5-BED0-C7350B49ED49}" type="presOf" srcId="{3BE1038C-250A-427B-B642-A7E87671F92A}" destId="{DEBDE8C3-41B6-4971-80F0-39B0A464ADFC}" srcOrd="0" destOrd="0" presId="urn:microsoft.com/office/officeart/2005/8/layout/hierarchy3"/>
    <dgm:cxn modelId="{8C27D395-BD38-48AD-84FE-E44C4D2D1C41}" type="presParOf" srcId="{05E31CFC-8759-4C3F-884F-C209F2E2D310}" destId="{CABFB03A-29B3-46FF-A03F-1B03AB8E2544}" srcOrd="0" destOrd="0" presId="urn:microsoft.com/office/officeart/2005/8/layout/hierarchy3"/>
    <dgm:cxn modelId="{7519FD38-9A77-4076-9FC8-1ABE8B263F16}" type="presParOf" srcId="{CABFB03A-29B3-46FF-A03F-1B03AB8E2544}" destId="{20DA9B18-90C5-4233-BB75-900768894F01}" srcOrd="0" destOrd="0" presId="urn:microsoft.com/office/officeart/2005/8/layout/hierarchy3"/>
    <dgm:cxn modelId="{445E0DD5-6B75-41E8-A907-173D4196B710}" type="presParOf" srcId="{20DA9B18-90C5-4233-BB75-900768894F01}" destId="{DEBDE8C3-41B6-4971-80F0-39B0A464ADFC}" srcOrd="0" destOrd="0" presId="urn:microsoft.com/office/officeart/2005/8/layout/hierarchy3"/>
    <dgm:cxn modelId="{6988750C-8596-4DD2-827C-21C0A7F182E5}" type="presParOf" srcId="{20DA9B18-90C5-4233-BB75-900768894F01}" destId="{1182F66C-6010-425E-88C7-4428EAE43C29}" srcOrd="1" destOrd="0" presId="urn:microsoft.com/office/officeart/2005/8/layout/hierarchy3"/>
    <dgm:cxn modelId="{0EEB6598-BFE6-4567-9EDC-DDF45574B31D}" type="presParOf" srcId="{CABFB03A-29B3-46FF-A03F-1B03AB8E2544}" destId="{FD0CC5A0-E259-4B07-9A0C-8139AB1116A6}" srcOrd="1" destOrd="0" presId="urn:microsoft.com/office/officeart/2005/8/layout/hierarchy3"/>
    <dgm:cxn modelId="{1D9718EF-3AC9-4E81-9D3B-F34CAFAC3ADA}" type="presParOf" srcId="{FD0CC5A0-E259-4B07-9A0C-8139AB1116A6}" destId="{04A59E2F-64B7-431B-9421-B5866CBE29C9}" srcOrd="0" destOrd="0" presId="urn:microsoft.com/office/officeart/2005/8/layout/hierarchy3"/>
    <dgm:cxn modelId="{CEE5059E-8857-4031-80BA-A2BDEFFC140D}" type="presParOf" srcId="{FD0CC5A0-E259-4B07-9A0C-8139AB1116A6}" destId="{83D49539-CDBA-4A15-A6AA-24BC4E010605}" srcOrd="1" destOrd="0" presId="urn:microsoft.com/office/officeart/2005/8/layout/hierarchy3"/>
    <dgm:cxn modelId="{EE1CEB46-BFC0-441B-8E60-D15B4E04A13E}" type="presParOf" srcId="{FD0CC5A0-E259-4B07-9A0C-8139AB1116A6}" destId="{F6385096-D9D1-4A48-A229-2831DD83AAE4}" srcOrd="2" destOrd="0" presId="urn:microsoft.com/office/officeart/2005/8/layout/hierarchy3"/>
    <dgm:cxn modelId="{35E8301F-A009-4980-A5D2-465D4DC0E540}" type="presParOf" srcId="{FD0CC5A0-E259-4B07-9A0C-8139AB1116A6}" destId="{9B3D7E6A-16EB-46FD-934C-3E2068DDB063}" srcOrd="3" destOrd="0" presId="urn:microsoft.com/office/officeart/2005/8/layout/hierarchy3"/>
    <dgm:cxn modelId="{386C6EFB-E8EB-4559-B124-B92485855D03}" type="presParOf" srcId="{FD0CC5A0-E259-4B07-9A0C-8139AB1116A6}" destId="{85B83E43-17BA-4529-AFB6-B8FF942E3104}" srcOrd="4" destOrd="0" presId="urn:microsoft.com/office/officeart/2005/8/layout/hierarchy3"/>
    <dgm:cxn modelId="{8C43C121-A607-475C-AD5F-EAACD37655BE}" type="presParOf" srcId="{FD0CC5A0-E259-4B07-9A0C-8139AB1116A6}" destId="{87498E29-119D-4978-958B-3454E9678D7B}" srcOrd="5" destOrd="0" presId="urn:microsoft.com/office/officeart/2005/8/layout/hierarchy3"/>
    <dgm:cxn modelId="{E21C6ABC-E5CF-47E9-9C90-AD3CD592DDCE}" type="presParOf" srcId="{FD0CC5A0-E259-4B07-9A0C-8139AB1116A6}" destId="{640D6FE5-3124-4270-98AF-ED42CE31F6E6}" srcOrd="6" destOrd="0" presId="urn:microsoft.com/office/officeart/2005/8/layout/hierarchy3"/>
    <dgm:cxn modelId="{12F6840B-217A-4257-B19A-C1453E371B01}" type="presParOf" srcId="{FD0CC5A0-E259-4B07-9A0C-8139AB1116A6}" destId="{A83A21CA-B5B7-4088-BB4E-037DD0EC64CF}" srcOrd="7" destOrd="0" presId="urn:microsoft.com/office/officeart/2005/8/layout/hierarchy3"/>
    <dgm:cxn modelId="{740D3BCC-0129-4484-BCEF-73A3F5D598C3}" type="presParOf" srcId="{FD0CC5A0-E259-4B07-9A0C-8139AB1116A6}" destId="{B98639ED-958F-4D42-8238-444E7CA9CBDE}" srcOrd="8" destOrd="0" presId="urn:microsoft.com/office/officeart/2005/8/layout/hierarchy3"/>
    <dgm:cxn modelId="{282242BC-2272-463E-AB50-675A1F167D32}" type="presParOf" srcId="{FD0CC5A0-E259-4B07-9A0C-8139AB1116A6}" destId="{00A27616-CF3D-4DD4-BFE5-B23D0A61175C}" srcOrd="9" destOrd="0" presId="urn:microsoft.com/office/officeart/2005/8/layout/hierarchy3"/>
    <dgm:cxn modelId="{9996EF25-B876-423E-9156-6CB95460CB66}" type="presParOf" srcId="{05E31CFC-8759-4C3F-884F-C209F2E2D310}" destId="{6D146B8C-86CF-4B25-8B48-25FAD4255EE0}" srcOrd="1" destOrd="0" presId="urn:microsoft.com/office/officeart/2005/8/layout/hierarchy3"/>
    <dgm:cxn modelId="{30C1F9F6-4692-4AE1-976E-795B28977C77}" type="presParOf" srcId="{6D146B8C-86CF-4B25-8B48-25FAD4255EE0}" destId="{46C494B9-F74D-4540-B7E5-A500389752E6}" srcOrd="0" destOrd="0" presId="urn:microsoft.com/office/officeart/2005/8/layout/hierarchy3"/>
    <dgm:cxn modelId="{9EAD8C45-FA17-4562-B816-8FB9BCCE12EA}" type="presParOf" srcId="{46C494B9-F74D-4540-B7E5-A500389752E6}" destId="{F487B530-78EC-4FC4-9F1D-237C8FB98637}" srcOrd="0" destOrd="0" presId="urn:microsoft.com/office/officeart/2005/8/layout/hierarchy3"/>
    <dgm:cxn modelId="{3AC9180B-BFB9-45A6-B2E5-EE78056D1A5E}" type="presParOf" srcId="{46C494B9-F74D-4540-B7E5-A500389752E6}" destId="{537A4062-C523-4657-8AB7-A0AB88541E58}" srcOrd="1" destOrd="0" presId="urn:microsoft.com/office/officeart/2005/8/layout/hierarchy3"/>
    <dgm:cxn modelId="{0F560458-E987-4F9B-90B4-EA92D91F9E96}" type="presParOf" srcId="{6D146B8C-86CF-4B25-8B48-25FAD4255EE0}" destId="{BFF2634B-B3FD-41E6-9ABE-18B4E70292C4}" srcOrd="1" destOrd="0" presId="urn:microsoft.com/office/officeart/2005/8/layout/hierarchy3"/>
    <dgm:cxn modelId="{3069588F-B79D-4B00-817B-7E65E9CEAB6E}" type="presParOf" srcId="{BFF2634B-B3FD-41E6-9ABE-18B4E70292C4}" destId="{4D4D0C05-35AA-4A11-9EFC-EE47219FDE8B}" srcOrd="0" destOrd="0" presId="urn:microsoft.com/office/officeart/2005/8/layout/hierarchy3"/>
    <dgm:cxn modelId="{18C97EF0-91C3-4498-9E72-26D3FC469125}" type="presParOf" srcId="{BFF2634B-B3FD-41E6-9ABE-18B4E70292C4}" destId="{0851E14E-D64D-4112-894F-FA1E8F5B0313}" srcOrd="1" destOrd="0" presId="urn:microsoft.com/office/officeart/2005/8/layout/hierarchy3"/>
    <dgm:cxn modelId="{33AFB539-52B3-49DF-A614-200804288426}" type="presParOf" srcId="{BFF2634B-B3FD-41E6-9ABE-18B4E70292C4}" destId="{439D80C8-CB28-4A37-BD4F-66C28D583C1C}" srcOrd="2" destOrd="0" presId="urn:microsoft.com/office/officeart/2005/8/layout/hierarchy3"/>
    <dgm:cxn modelId="{33EBC1A6-2551-4B17-A111-3904B0620746}" type="presParOf" srcId="{BFF2634B-B3FD-41E6-9ABE-18B4E70292C4}" destId="{A014DB15-F690-455F-8761-7AE66FA8E702}" srcOrd="3" destOrd="0" presId="urn:microsoft.com/office/officeart/2005/8/layout/hierarchy3"/>
    <dgm:cxn modelId="{3DC4879E-94A4-4DA7-A727-4254F6901703}" type="presParOf" srcId="{BFF2634B-B3FD-41E6-9ABE-18B4E70292C4}" destId="{C31CD9FE-A6B0-44F7-8D9C-AF509AFD8106}" srcOrd="4" destOrd="0" presId="urn:microsoft.com/office/officeart/2005/8/layout/hierarchy3"/>
    <dgm:cxn modelId="{5909574E-2C81-4AD8-86BC-4E953006880A}" type="presParOf" srcId="{BFF2634B-B3FD-41E6-9ABE-18B4E70292C4}" destId="{A1FC6C5C-E435-48E3-B595-63FAFE0248EB}" srcOrd="5" destOrd="0" presId="urn:microsoft.com/office/officeart/2005/8/layout/hierarchy3"/>
    <dgm:cxn modelId="{F7F3FF12-B55A-49EA-BF22-16CBA5755747}" type="presParOf" srcId="{BFF2634B-B3FD-41E6-9ABE-18B4E70292C4}" destId="{FD82F31A-7A79-4CD6-B085-763B002952F9}" srcOrd="6" destOrd="0" presId="urn:microsoft.com/office/officeart/2005/8/layout/hierarchy3"/>
    <dgm:cxn modelId="{C0AE413A-CEE0-4428-9DEF-E567CDA575E9}" type="presParOf" srcId="{BFF2634B-B3FD-41E6-9ABE-18B4E70292C4}" destId="{AB4B1971-6ED9-4093-8F0B-01085D1146B0}" srcOrd="7" destOrd="0" presId="urn:microsoft.com/office/officeart/2005/8/layout/hierarchy3"/>
    <dgm:cxn modelId="{0E3C345F-3D57-44C6-A643-69CBA475C8B0}" type="presParOf" srcId="{BFF2634B-B3FD-41E6-9ABE-18B4E70292C4}" destId="{1E4D50A8-ABE2-448B-AC3D-D594F4044F8F}" srcOrd="8" destOrd="0" presId="urn:microsoft.com/office/officeart/2005/8/layout/hierarchy3"/>
    <dgm:cxn modelId="{728FC5C5-738A-4DA2-B2F2-465D5818DC6D}" type="presParOf" srcId="{BFF2634B-B3FD-41E6-9ABE-18B4E70292C4}" destId="{66C230AB-28E6-46F4-BD5E-4649DCC162CD}" srcOrd="9" destOrd="0" presId="urn:microsoft.com/office/officeart/2005/8/layout/hierarchy3"/>
    <dgm:cxn modelId="{C361D284-F535-418B-8BE1-FA7190D294E7}" type="presParOf" srcId="{BFF2634B-B3FD-41E6-9ABE-18B4E70292C4}" destId="{27512F25-1B2E-4872-9246-C3C96B31F934}" srcOrd="10" destOrd="0" presId="urn:microsoft.com/office/officeart/2005/8/layout/hierarchy3"/>
    <dgm:cxn modelId="{3CC88B40-1838-4BF6-B1EB-412DE3E95564}" type="presParOf" srcId="{BFF2634B-B3FD-41E6-9ABE-18B4E70292C4}" destId="{93673639-A0D8-41F2-855C-A17CA6AFD866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DE8C3-41B6-4971-80F0-39B0A464ADFC}">
      <dsp:nvSpPr>
        <dsp:cNvPr id="0" name=""/>
        <dsp:cNvSpPr/>
      </dsp:nvSpPr>
      <dsp:spPr>
        <a:xfrm>
          <a:off x="288732" y="0"/>
          <a:ext cx="3385276" cy="597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Внутренние </a:t>
          </a:r>
          <a:endParaRPr lang="ru-RU" sz="3200" b="1" kern="1200" dirty="0"/>
        </a:p>
      </dsp:txBody>
      <dsp:txXfrm>
        <a:off x="306234" y="17502"/>
        <a:ext cx="3350272" cy="562543"/>
      </dsp:txXfrm>
    </dsp:sp>
    <dsp:sp modelId="{04A59E2F-64B7-431B-9421-B5866CBE29C9}">
      <dsp:nvSpPr>
        <dsp:cNvPr id="0" name=""/>
        <dsp:cNvSpPr/>
      </dsp:nvSpPr>
      <dsp:spPr>
        <a:xfrm>
          <a:off x="627259" y="597547"/>
          <a:ext cx="226461" cy="600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0885"/>
              </a:lnTo>
              <a:lnTo>
                <a:pt x="226461" y="6008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49539-CDBA-4A15-A6AA-24BC4E010605}">
      <dsp:nvSpPr>
        <dsp:cNvPr id="0" name=""/>
        <dsp:cNvSpPr/>
      </dsp:nvSpPr>
      <dsp:spPr>
        <a:xfrm>
          <a:off x="853721" y="769868"/>
          <a:ext cx="3225685" cy="85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Текущее оценивание в классе(контролирующее, формирующее)</a:t>
          </a:r>
          <a:endParaRPr lang="ru-RU" sz="1800" b="1" kern="1200" dirty="0"/>
        </a:p>
      </dsp:txBody>
      <dsp:txXfrm>
        <a:off x="878825" y="794972"/>
        <a:ext cx="3175477" cy="806920"/>
      </dsp:txXfrm>
    </dsp:sp>
    <dsp:sp modelId="{F6385096-D9D1-4A48-A229-2831DD83AAE4}">
      <dsp:nvSpPr>
        <dsp:cNvPr id="0" name=""/>
        <dsp:cNvSpPr/>
      </dsp:nvSpPr>
      <dsp:spPr>
        <a:xfrm>
          <a:off x="627259" y="597547"/>
          <a:ext cx="285799" cy="1420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0159"/>
              </a:lnTo>
              <a:lnTo>
                <a:pt x="285799" y="1420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D7E6A-16EB-46FD-934C-3E2068DDB063}">
      <dsp:nvSpPr>
        <dsp:cNvPr id="0" name=""/>
        <dsp:cNvSpPr/>
      </dsp:nvSpPr>
      <dsp:spPr>
        <a:xfrm>
          <a:off x="913059" y="1693030"/>
          <a:ext cx="2942324" cy="649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Наблюдения психолога и узких специалистов</a:t>
          </a:r>
          <a:endParaRPr lang="ru-RU" sz="1800" b="1" kern="1200" dirty="0"/>
        </a:p>
      </dsp:txBody>
      <dsp:txXfrm>
        <a:off x="932078" y="1712049"/>
        <a:ext cx="2904286" cy="611314"/>
      </dsp:txXfrm>
    </dsp:sp>
    <dsp:sp modelId="{85B83E43-17BA-4529-AFB6-B8FF942E3104}">
      <dsp:nvSpPr>
        <dsp:cNvPr id="0" name=""/>
        <dsp:cNvSpPr/>
      </dsp:nvSpPr>
      <dsp:spPr>
        <a:xfrm>
          <a:off x="627259" y="597547"/>
          <a:ext cx="285799" cy="2351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41"/>
              </a:lnTo>
              <a:lnTo>
                <a:pt x="285799" y="235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98E29-119D-4978-958B-3454E9678D7B}">
      <dsp:nvSpPr>
        <dsp:cNvPr id="0" name=""/>
        <dsp:cNvSpPr/>
      </dsp:nvSpPr>
      <dsp:spPr>
        <a:xfrm>
          <a:off x="913059" y="2408417"/>
          <a:ext cx="3030455" cy="10815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ВШК и мониторинги (стартовый, тематический, промежуточный, итоговый контроль)</a:t>
          </a:r>
          <a:endParaRPr lang="ru-RU" sz="1800" b="1" kern="1200" dirty="0"/>
        </a:p>
      </dsp:txBody>
      <dsp:txXfrm>
        <a:off x="944736" y="2440094"/>
        <a:ext cx="2967101" cy="1018187"/>
      </dsp:txXfrm>
    </dsp:sp>
    <dsp:sp modelId="{640D6FE5-3124-4270-98AF-ED42CE31F6E6}">
      <dsp:nvSpPr>
        <dsp:cNvPr id="0" name=""/>
        <dsp:cNvSpPr/>
      </dsp:nvSpPr>
      <dsp:spPr>
        <a:xfrm>
          <a:off x="627259" y="597547"/>
          <a:ext cx="167123" cy="3427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7475"/>
              </a:lnTo>
              <a:lnTo>
                <a:pt x="167123" y="3427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A21CA-B5B7-4088-BB4E-037DD0EC64CF}">
      <dsp:nvSpPr>
        <dsp:cNvPr id="0" name=""/>
        <dsp:cNvSpPr/>
      </dsp:nvSpPr>
      <dsp:spPr>
        <a:xfrm>
          <a:off x="794383" y="3618764"/>
          <a:ext cx="3053931" cy="812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Учет динамики учебных и </a:t>
          </a:r>
          <a:r>
            <a:rPr lang="ru-RU" sz="1800" b="1" kern="1200" dirty="0" err="1" smtClean="0"/>
            <a:t>внеучебных</a:t>
          </a:r>
          <a:r>
            <a:rPr lang="ru-RU" sz="1800" b="1" kern="1200" dirty="0" smtClean="0"/>
            <a:t> достижений (портфолио, …)</a:t>
          </a:r>
          <a:endParaRPr lang="ru-RU" sz="1800" b="1" kern="1200" dirty="0"/>
        </a:p>
      </dsp:txBody>
      <dsp:txXfrm>
        <a:off x="818181" y="3642562"/>
        <a:ext cx="3006335" cy="764920"/>
      </dsp:txXfrm>
    </dsp:sp>
    <dsp:sp modelId="{B98639ED-958F-4D42-8238-444E7CA9CBDE}">
      <dsp:nvSpPr>
        <dsp:cNvPr id="0" name=""/>
        <dsp:cNvSpPr/>
      </dsp:nvSpPr>
      <dsp:spPr>
        <a:xfrm>
          <a:off x="627259" y="597547"/>
          <a:ext cx="345138" cy="4257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7324"/>
              </a:lnTo>
              <a:lnTo>
                <a:pt x="345138" y="4257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27616-CF3D-4DD4-BFE5-B23D0A61175C}">
      <dsp:nvSpPr>
        <dsp:cNvPr id="0" name=""/>
        <dsp:cNvSpPr/>
      </dsp:nvSpPr>
      <dsp:spPr>
        <a:xfrm>
          <a:off x="972397" y="4615996"/>
          <a:ext cx="2837621" cy="477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Самообследование</a:t>
          </a:r>
          <a:endParaRPr lang="ru-RU" sz="1800" b="1" kern="1200" dirty="0"/>
        </a:p>
      </dsp:txBody>
      <dsp:txXfrm>
        <a:off x="986390" y="4629989"/>
        <a:ext cx="2809635" cy="449765"/>
      </dsp:txXfrm>
    </dsp:sp>
    <dsp:sp modelId="{F487B530-78EC-4FC4-9F1D-237C8FB98637}">
      <dsp:nvSpPr>
        <dsp:cNvPr id="0" name=""/>
        <dsp:cNvSpPr/>
      </dsp:nvSpPr>
      <dsp:spPr>
        <a:xfrm>
          <a:off x="3817121" y="16024"/>
          <a:ext cx="3906582" cy="611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Внешние</a:t>
          </a:r>
          <a:endParaRPr lang="ru-RU" sz="3200" b="1" kern="1200" dirty="0"/>
        </a:p>
      </dsp:txBody>
      <dsp:txXfrm>
        <a:off x="3835024" y="33927"/>
        <a:ext cx="3870776" cy="575458"/>
      </dsp:txXfrm>
    </dsp:sp>
    <dsp:sp modelId="{4D4D0C05-35AA-4A11-9EFC-EE47219FDE8B}">
      <dsp:nvSpPr>
        <dsp:cNvPr id="0" name=""/>
        <dsp:cNvSpPr/>
      </dsp:nvSpPr>
      <dsp:spPr>
        <a:xfrm>
          <a:off x="4207780" y="627289"/>
          <a:ext cx="423289" cy="36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709"/>
              </a:lnTo>
              <a:lnTo>
                <a:pt x="423289" y="3677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51E14E-D64D-4112-894F-FA1E8F5B0313}">
      <dsp:nvSpPr>
        <dsp:cNvPr id="0" name=""/>
        <dsp:cNvSpPr/>
      </dsp:nvSpPr>
      <dsp:spPr>
        <a:xfrm>
          <a:off x="4631069" y="730985"/>
          <a:ext cx="2483351" cy="5280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Государственные экзамены</a:t>
          </a:r>
        </a:p>
      </dsp:txBody>
      <dsp:txXfrm>
        <a:off x="4646534" y="746450"/>
        <a:ext cx="2452421" cy="497096"/>
      </dsp:txXfrm>
    </dsp:sp>
    <dsp:sp modelId="{439D80C8-CB28-4A37-BD4F-66C28D583C1C}">
      <dsp:nvSpPr>
        <dsp:cNvPr id="0" name=""/>
        <dsp:cNvSpPr/>
      </dsp:nvSpPr>
      <dsp:spPr>
        <a:xfrm>
          <a:off x="4207780" y="627289"/>
          <a:ext cx="421948" cy="1269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9079"/>
              </a:lnTo>
              <a:lnTo>
                <a:pt x="421948" y="12690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4DB15-F690-455F-8761-7AE66FA8E702}">
      <dsp:nvSpPr>
        <dsp:cNvPr id="0" name=""/>
        <dsp:cNvSpPr/>
      </dsp:nvSpPr>
      <dsp:spPr>
        <a:xfrm>
          <a:off x="4629728" y="1393840"/>
          <a:ext cx="3852256" cy="1005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Государственная регламентация (лицензирование, аккредитация, контроль и надзор)</a:t>
          </a:r>
        </a:p>
      </dsp:txBody>
      <dsp:txXfrm>
        <a:off x="4659165" y="1423277"/>
        <a:ext cx="3793382" cy="946183"/>
      </dsp:txXfrm>
    </dsp:sp>
    <dsp:sp modelId="{C31CD9FE-A6B0-44F7-8D9C-AF509AFD8106}">
      <dsp:nvSpPr>
        <dsp:cNvPr id="0" name=""/>
        <dsp:cNvSpPr/>
      </dsp:nvSpPr>
      <dsp:spPr>
        <a:xfrm>
          <a:off x="4207780" y="627289"/>
          <a:ext cx="423289" cy="2076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6854"/>
              </a:lnTo>
              <a:lnTo>
                <a:pt x="423289" y="2076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C6C5C-E435-48E3-B595-63FAFE0248EB}">
      <dsp:nvSpPr>
        <dsp:cNvPr id="0" name=""/>
        <dsp:cNvSpPr/>
      </dsp:nvSpPr>
      <dsp:spPr>
        <a:xfrm>
          <a:off x="4631069" y="2498081"/>
          <a:ext cx="2875362" cy="412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Аттестация педагогов</a:t>
          </a:r>
        </a:p>
      </dsp:txBody>
      <dsp:txXfrm>
        <a:off x="4643140" y="2510152"/>
        <a:ext cx="2851220" cy="387982"/>
      </dsp:txXfrm>
    </dsp:sp>
    <dsp:sp modelId="{FD82F31A-7A79-4CD6-B085-763B002952F9}">
      <dsp:nvSpPr>
        <dsp:cNvPr id="0" name=""/>
        <dsp:cNvSpPr/>
      </dsp:nvSpPr>
      <dsp:spPr>
        <a:xfrm>
          <a:off x="4207780" y="627289"/>
          <a:ext cx="423289" cy="280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1360"/>
              </a:lnTo>
              <a:lnTo>
                <a:pt x="423289" y="28013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B1971-6ED9-4093-8F0B-01085D1146B0}">
      <dsp:nvSpPr>
        <dsp:cNvPr id="0" name=""/>
        <dsp:cNvSpPr/>
      </dsp:nvSpPr>
      <dsp:spPr>
        <a:xfrm>
          <a:off x="4631069" y="3027212"/>
          <a:ext cx="3749792" cy="802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00"/>
              </a:solidFill>
              <a:cs typeface="Arial" charset="0"/>
            </a:rPr>
            <a:t>Независимая оценка, общественная, общественно-профессиональная аккредитация</a:t>
          </a:r>
        </a:p>
      </dsp:txBody>
      <dsp:txXfrm>
        <a:off x="4654584" y="3050727"/>
        <a:ext cx="3702762" cy="755844"/>
      </dsp:txXfrm>
    </dsp:sp>
    <dsp:sp modelId="{1E4D50A8-ABE2-448B-AC3D-D594F4044F8F}">
      <dsp:nvSpPr>
        <dsp:cNvPr id="0" name=""/>
        <dsp:cNvSpPr/>
      </dsp:nvSpPr>
      <dsp:spPr>
        <a:xfrm>
          <a:off x="4207780" y="627289"/>
          <a:ext cx="423289" cy="3562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2756"/>
              </a:lnTo>
              <a:lnTo>
                <a:pt x="423289" y="35627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230AB-28E6-46F4-BD5E-4649DCC162CD}">
      <dsp:nvSpPr>
        <dsp:cNvPr id="0" name=""/>
        <dsp:cNvSpPr/>
      </dsp:nvSpPr>
      <dsp:spPr>
        <a:xfrm>
          <a:off x="4631069" y="3947093"/>
          <a:ext cx="3258874" cy="4859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00"/>
              </a:solidFill>
              <a:cs typeface="Arial" charset="0"/>
            </a:rPr>
            <a:t>Мониторинги (</a:t>
          </a:r>
          <a:r>
            <a:rPr lang="ru-RU" sz="1800" b="1" kern="1200" dirty="0" err="1" smtClean="0">
              <a:solidFill>
                <a:srgbClr val="000000"/>
              </a:solidFill>
              <a:cs typeface="Arial" charset="0"/>
            </a:rPr>
            <a:t>фед</a:t>
          </a:r>
          <a:r>
            <a:rPr lang="ru-RU" sz="1800" b="1" kern="1200" dirty="0" smtClean="0">
              <a:solidFill>
                <a:srgbClr val="000000"/>
              </a:solidFill>
              <a:cs typeface="Arial" charset="0"/>
            </a:rPr>
            <a:t>., регион., </a:t>
          </a:r>
          <a:r>
            <a:rPr lang="ru-RU" sz="1800" b="1" kern="1200" dirty="0" err="1" smtClean="0">
              <a:solidFill>
                <a:srgbClr val="000000"/>
              </a:solidFill>
              <a:cs typeface="Arial" charset="0"/>
            </a:rPr>
            <a:t>муниц</a:t>
          </a:r>
          <a:r>
            <a:rPr lang="ru-RU" sz="1800" b="1" kern="1200" dirty="0" smtClean="0">
              <a:solidFill>
                <a:srgbClr val="000000"/>
              </a:solidFill>
              <a:cs typeface="Arial" charset="0"/>
            </a:rPr>
            <a:t>.)</a:t>
          </a:r>
        </a:p>
      </dsp:txBody>
      <dsp:txXfrm>
        <a:off x="4645301" y="3961325"/>
        <a:ext cx="3230410" cy="457440"/>
      </dsp:txXfrm>
    </dsp:sp>
    <dsp:sp modelId="{27512F25-1B2E-4872-9246-C3C96B31F934}">
      <dsp:nvSpPr>
        <dsp:cNvPr id="0" name=""/>
        <dsp:cNvSpPr/>
      </dsp:nvSpPr>
      <dsp:spPr>
        <a:xfrm>
          <a:off x="4207780" y="627289"/>
          <a:ext cx="423289" cy="4202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2529"/>
              </a:lnTo>
              <a:lnTo>
                <a:pt x="423289" y="4202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673639-A0D8-41F2-855C-A17CA6AFD866}">
      <dsp:nvSpPr>
        <dsp:cNvPr id="0" name=""/>
        <dsp:cNvSpPr/>
      </dsp:nvSpPr>
      <dsp:spPr>
        <a:xfrm>
          <a:off x="4631069" y="4550004"/>
          <a:ext cx="3572324" cy="5596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0000"/>
              </a:solidFill>
              <a:cs typeface="Arial" charset="0"/>
            </a:rPr>
            <a:t>Национальные и международные исследования</a:t>
          </a:r>
        </a:p>
      </dsp:txBody>
      <dsp:txXfrm>
        <a:off x="4647460" y="4566395"/>
        <a:ext cx="3539542" cy="526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2E9DE81-E957-42C9-A085-A656D6272238}" type="datetimeFigureOut">
              <a:rPr lang="ru-RU"/>
              <a:pPr>
                <a:defRPr/>
              </a:pPr>
              <a:t>04.09.2017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7F814A2-EBCA-4D16-A1EA-70382F6B08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0719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819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D88940F6-6558-4276-8F58-B5A3831C832B}" type="slidenum">
              <a:rPr lang="ru-RU" altLang="ru-RU" sz="1200">
                <a:latin typeface="Calibri" pitchFamily="34" charset="0"/>
              </a:rPr>
              <a:pPr algn="r" eaLnBrk="1" hangingPunct="1"/>
              <a:t>2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3891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A92D41A2-D7FB-45AE-BFAA-E4DF261CDFF8}" type="slidenum">
              <a:rPr lang="ru-RU" altLang="ru-RU" sz="1200">
                <a:latin typeface="Calibri" pitchFamily="34" charset="0"/>
              </a:rPr>
              <a:pPr algn="r" eaLnBrk="1" hangingPunct="1"/>
              <a:t>23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4096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C5575DE-C85B-40A7-84D4-EE0B9ACDA933}" type="slidenum">
              <a:rPr lang="ru-RU" altLang="ru-RU" sz="1200">
                <a:latin typeface="Calibri" pitchFamily="34" charset="0"/>
              </a:rPr>
              <a:pPr algn="r" eaLnBrk="1" hangingPunct="1"/>
              <a:t>24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4301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A4AC318-BD33-45E8-98FD-0B67B9B3A451}" type="slidenum">
              <a:rPr lang="ru-RU" altLang="ru-RU" sz="1200">
                <a:latin typeface="Calibri" pitchFamily="34" charset="0"/>
              </a:rPr>
              <a:pPr algn="r" eaLnBrk="1" hangingPunct="1"/>
              <a:t>25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4608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869A4AA-E601-470E-A6F0-DD48D42E363D}" type="slidenum">
              <a:rPr lang="ru-RU" altLang="ru-RU" sz="1200">
                <a:latin typeface="Calibri" pitchFamily="34" charset="0"/>
              </a:rPr>
              <a:pPr algn="r" eaLnBrk="1" hangingPunct="1"/>
              <a:t>27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DFAE22F-C1A0-4FE1-9EAA-6A5DE4CAA087}" type="slidenum">
              <a:rPr lang="ru-RU" altLang="ru-RU"/>
              <a:pPr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1741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437B5D97-6E2E-45A4-88B9-3CB862A4D5E2}" type="slidenum">
              <a:rPr lang="ru-RU" altLang="ru-RU" sz="1200">
                <a:latin typeface="Calibri" pitchFamily="34" charset="0"/>
              </a:rPr>
              <a:pPr algn="r" eaLnBrk="1" hangingPunct="1"/>
              <a:t>9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4A6F9B0-678A-443E-834A-878101DA38BA}" type="slidenum">
              <a:rPr lang="ru-RU" altLang="ru-RU">
                <a:latin typeface="Calibri" pitchFamily="34" charset="0"/>
              </a:rPr>
              <a:pPr/>
              <a:t>12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2355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BD634B0-BA43-42D5-B981-D3DF235D742B}" type="slidenum">
              <a:rPr lang="ru-RU" altLang="ru-RU" sz="1200">
                <a:latin typeface="Calibri" pitchFamily="34" charset="0"/>
              </a:rPr>
              <a:pPr algn="r" eaLnBrk="1" hangingPunct="1"/>
              <a:t>13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73F81C9-74A1-471C-9D25-A3952216E403}" type="slidenum">
              <a:rPr lang="ru-RU" altLang="ru-RU" sz="1200">
                <a:latin typeface="Calibri" pitchFamily="34" charset="0"/>
              </a:rPr>
              <a:pPr algn="r" eaLnBrk="1" hangingPunct="1"/>
              <a:t>19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3277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AAAF5A2-7758-4E7A-BDE0-9348E20A3704}" type="slidenum">
              <a:rPr lang="ru-RU" altLang="ru-RU" sz="1200">
                <a:latin typeface="Calibri" pitchFamily="34" charset="0"/>
              </a:rPr>
              <a:pPr algn="r" eaLnBrk="1" hangingPunct="1"/>
              <a:t>20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348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FD8BEBD-30AE-4607-9574-B50FE2C3120D}" type="slidenum">
              <a:rPr lang="ru-RU" altLang="ru-RU" sz="1200">
                <a:latin typeface="Calibri" pitchFamily="34" charset="0"/>
              </a:rPr>
              <a:pPr algn="r" eaLnBrk="1" hangingPunct="1"/>
              <a:t>21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3686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952CDA5-1B0E-4218-A82F-5910E50D9EE8}" type="slidenum">
              <a:rPr lang="ru-RU" altLang="ru-RU" sz="1200">
                <a:latin typeface="Calibri" pitchFamily="34" charset="0"/>
              </a:rPr>
              <a:pPr algn="r" eaLnBrk="1" hangingPunct="1"/>
              <a:t>22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B4E103-D31D-43D8-AA27-19ACE5FFC44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27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875EF4-3D61-49D4-A589-9EF286746F5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72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2E7571-4AC2-4015-8836-9FDCDF407DE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481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7A30-7281-416A-8D7B-4789DD5F56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3628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8E4D0-3867-477A-BA30-762E3205DC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675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16FF7-70E1-464B-91CE-57B3BA2DA7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7873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48D6F-258D-4B92-96F5-7395B195BC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8733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22E4C-2D6E-4F9A-A387-C335A96F41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1080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871CD-A94E-489B-9FA9-FED4C562E8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0161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2D272-CB48-49F9-8F39-CEFA6D5C6B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4439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BB1CE-8F04-4B2D-BCB1-695F9A3F31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126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34FE71-F5FC-4E5E-B10A-BF7F88E012E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7216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F048F-5B3D-4D3C-89F0-8CE6E1ABF6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526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0F3C0-06CE-4230-BA29-DB56E3B2D8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2780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03E44-068D-4E1D-8BA0-E79A8F5994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14795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138F-4EA7-4D96-9BC3-8C146E40789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134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3E80EA-0696-4308-B70E-B55B5A02029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3503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7B343F-774C-4F4A-BD43-022E2414D91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708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1B1026-2C99-42D6-A7A0-D972A47D957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5815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58CA7F-D347-4CC2-9230-4A4F1D55A26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9871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EAE74B-F54C-402A-A044-D69A112A832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736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BA100-CDD1-4ADC-B352-87948B96908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92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F001D7-A66D-4CA8-AA5B-76214C63E3D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490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1053A0-EDD6-46D0-B067-CF4C577719A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143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ABD36F-C4FB-4AEE-AFCF-7C537D7B2E8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6608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0D53BB-D9A6-4138-BDD8-38EF2A61507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4306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F5120-F5A1-45E0-9AE2-01F61089B77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393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64630-5551-48C5-8E39-1F71A57043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45966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7D644-E556-4B87-9B4D-8CD6A6DE7D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7396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F0A14-9DE2-4B05-96AB-6C1398FFE7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52815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96FA3-2BB5-4906-8BB2-3B38035E00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55757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67D93-288B-4E66-92E3-2BB16D9D29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34761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14481-B15D-45AE-9870-552260E12E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323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B27FE5-F41D-40EC-9B49-D8E7D33096A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531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F76F6-1CC2-4832-ACE1-C33AD5EB60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66898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6F3A5-5B4D-4656-8324-0529F05167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7710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94C46-C576-4341-8E69-512BF2DC73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83935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69E96-06AF-436D-A99C-45FB732BAF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3240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D1FA7-AA22-467A-A0F4-703C33F3E1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680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8838D2-331B-4F4D-B565-37EEF62C02F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9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355390-154F-4EFB-A7E6-809AEF34044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72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DBA2A9-333A-4056-875E-44CDDEEDDBB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9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78950-4ED5-4B2F-962E-750DD5FEFC7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41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7BB0A9-A983-4BFE-866F-E58036CEFEE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48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0" y="6364288"/>
            <a:ext cx="2411413" cy="493712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2484438" y="6364288"/>
            <a:ext cx="6659562" cy="4937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1125538"/>
          </a:xfrm>
          <a:prstGeom prst="rect">
            <a:avLst/>
          </a:prstGeom>
          <a:solidFill>
            <a:srgbClr val="E95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493713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4937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2" name="Рисунок 9" descr="1.tif"/>
          <p:cNvSpPr>
            <a:spLocks noChangeAspect="1"/>
          </p:cNvSpPr>
          <p:nvPr/>
        </p:nvSpPr>
        <p:spPr bwMode="auto">
          <a:xfrm>
            <a:off x="0" y="0"/>
            <a:ext cx="24844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ru-RU" smtClean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555875" y="0"/>
            <a:ext cx="0" cy="11255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35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3" name="Дата 9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1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53CDD999-F065-41F3-9A8F-104832BC283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7" name="Нижний колонтитул 13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051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3" name="Дата 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fld id="{268CADC6-5FD7-4ED0-9EC2-EC06819D3B9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rgbClr val="FF0000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rgbClr val="FF0000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rgbClr val="FF0000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8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3079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9" name="Дата 11"/>
          <p:cNvSpPr>
            <a:spLocks noGrp="1"/>
          </p:cNvSpPr>
          <p:nvPr>
            <p:ph type="dt" sz="half" idx="2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28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431C0BB5-A10A-4EEC-83F8-E2AF13D8FAB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1" name="Нижний колонтитул 13"/>
          <p:cNvSpPr>
            <a:spLocks noGrp="1"/>
          </p:cNvSpPr>
          <p:nvPr>
            <p:ph type="ftr" sz="quarter" idx="3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rgbClr val="FF0000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rgbClr val="FF0000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rgbClr val="FF0000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1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102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8" name="Дата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CC74B9F3-79AD-40F6-8B0E-5E2469A27FF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rgbClr val="FF0000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rgbClr val="FF0000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rgbClr val="FF0000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ko24.ru/?page_id=424" TargetMode="External"/><Relationship Id="rId2" Type="http://schemas.openxmlformats.org/officeDocument/2006/relationships/hyperlink" Target="&#1063;&#1043;%202016%20&#1076;&#1083;&#1103;%20&#1087;&#1077;&#1076;&#1072;&#1075;&#1086;&#1075;&#1086;&#1074;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osoko.edu.r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pk.ru/" TargetMode="External"/><Relationship Id="rId5" Type="http://schemas.openxmlformats.org/officeDocument/2006/relationships/hyperlink" Target="mailto:molchanova@kipk.ru" TargetMode="External"/><Relationship Id="rId4" Type="http://schemas.openxmlformats.org/officeDocument/2006/relationships/hyperlink" Target="http://coko24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6148" name="Picture 2" descr="Открытки с 1 сентябр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74163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4845050" y="1803400"/>
            <a:ext cx="3886200" cy="4357688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Поддержка (оценка для развития)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Оценка грамотности чтения выпускников начальной школы;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Диагностика «Групповой проект» (оценка коммуникативных и регулятивных умений)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355600" y="1784350"/>
            <a:ext cx="3890963" cy="4368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 sz="2200" b="1" smtClean="0">
                <a:latin typeface="Times New Roman" pitchFamily="18" charset="0"/>
                <a:cs typeface="Times New Roman" pitchFamily="18" charset="0"/>
              </a:rPr>
              <a:t>Контроль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Мероприятия по контролю качества образования в организации посредством организации и проведения проверок качества образования;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Государственная аккредитация общеобразовательных организаций.</a:t>
            </a:r>
          </a:p>
        </p:txBody>
      </p:sp>
      <p:sp>
        <p:nvSpPr>
          <p:cNvPr id="18436" name="Заголовок 2"/>
          <p:cNvSpPr>
            <a:spLocks noGrp="1"/>
          </p:cNvSpPr>
          <p:nvPr>
            <p:ph type="title"/>
          </p:nvPr>
        </p:nvSpPr>
        <p:spPr>
          <a:xfrm>
            <a:off x="2555875" y="0"/>
            <a:ext cx="6588125" cy="1106488"/>
          </a:xfrm>
        </p:spPr>
        <p:txBody>
          <a:bodyPr/>
          <a:lstStyle/>
          <a:p>
            <a:pPr algn="ctr"/>
            <a:r>
              <a:rPr lang="ru-RU" altLang="ru-RU" sz="2600" b="1" smtClean="0">
                <a:latin typeface="Times New Roman" pitchFamily="18" charset="0"/>
                <a:cs typeface="Times New Roman" pitchFamily="18" charset="0"/>
              </a:rPr>
              <a:t>Концепция региональной системы оценки качества начального общего образования в Красноярском крае</a:t>
            </a:r>
            <a:endParaRPr lang="ru-RU" altLang="ru-RU" sz="2600" b="1" smtClean="0"/>
          </a:p>
        </p:txBody>
      </p:sp>
      <p:sp>
        <p:nvSpPr>
          <p:cNvPr id="18437" name="Прямоугольник 3"/>
          <p:cNvSpPr>
            <a:spLocks noChangeArrowheads="1"/>
          </p:cNvSpPr>
          <p:nvPr/>
        </p:nvSpPr>
        <p:spPr bwMode="auto">
          <a:xfrm>
            <a:off x="539750" y="1322388"/>
            <a:ext cx="86042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утверждена министром образования Красноярского края  3.08.2015г</a:t>
            </a:r>
            <a:r>
              <a:rPr lang="ru-RU" altLang="ru-RU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smtClean="0">
                <a:latin typeface="Calibri" pitchFamily="34" charset="0"/>
              </a:rPr>
              <a:t>Поддерживающее оценивание</a:t>
            </a:r>
          </a:p>
        </p:txBody>
      </p:sp>
      <p:sp>
        <p:nvSpPr>
          <p:cNvPr id="19459" name="Содержимое 4"/>
          <p:cNvSpPr>
            <a:spLocks noGrp="1"/>
          </p:cNvSpPr>
          <p:nvPr>
            <p:ph idx="1"/>
          </p:nvPr>
        </p:nvSpPr>
        <p:spPr>
          <a:xfrm>
            <a:off x="107950" y="1989138"/>
            <a:ext cx="8658225" cy="410368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altLang="ru-RU" smtClean="0"/>
              <a:t>   </a:t>
            </a:r>
            <a:r>
              <a:rPr lang="ru-RU" altLang="ru-RU" sz="3600" b="1" smtClean="0"/>
              <a:t>Поддерживающее оценивание  </a:t>
            </a:r>
            <a:r>
              <a:rPr lang="ru-RU" altLang="ru-RU" sz="3600" smtClean="0"/>
              <a:t>- это подход к использованию результатов анализа и интерпретации данных оценки,  ориентированный на поддержку развития ребёнка, образовательной организации, образовательной системы в целом.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15875"/>
            <a:ext cx="83883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200" b="1" dirty="0"/>
              <a:t>Система мониторинга образовательных </a:t>
            </a:r>
            <a:r>
              <a:rPr lang="ru-RU" sz="3200" b="1" dirty="0" smtClean="0"/>
              <a:t>достижений на </a:t>
            </a:r>
            <a:r>
              <a:rPr lang="ru-RU" sz="3200" b="1" dirty="0"/>
              <a:t>региональном и </a:t>
            </a:r>
            <a:r>
              <a:rPr lang="ru-RU" sz="3200" b="1" dirty="0" smtClean="0"/>
              <a:t>школьном </a:t>
            </a:r>
            <a:r>
              <a:rPr lang="ru-RU" sz="3200" b="1" dirty="0"/>
              <a:t>уровнях (1-4 классы начальной школы</a:t>
            </a:r>
            <a:r>
              <a:rPr lang="ru-RU" sz="3200" b="1" dirty="0" smtClean="0"/>
              <a:t>)</a:t>
            </a:r>
          </a:p>
        </p:txBody>
      </p:sp>
      <p:sp>
        <p:nvSpPr>
          <p:cNvPr id="20483" name="Объект 1"/>
          <p:cNvSpPr txBox="1">
            <a:spLocks/>
          </p:cNvSpPr>
          <p:nvPr/>
        </p:nvSpPr>
        <p:spPr bwMode="auto">
          <a:xfrm>
            <a:off x="107950" y="1600200"/>
            <a:ext cx="9001125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ru-RU" altLang="ru-RU" sz="2400"/>
          </a:p>
        </p:txBody>
      </p:sp>
      <p:sp>
        <p:nvSpPr>
          <p:cNvPr id="9" name="Прямоугольник 8"/>
          <p:cNvSpPr/>
          <p:nvPr/>
        </p:nvSpPr>
        <p:spPr>
          <a:xfrm>
            <a:off x="0" y="6000750"/>
            <a:ext cx="9001125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u="sng" dirty="0">
                <a:solidFill>
                  <a:schemeClr val="tx1"/>
                </a:solidFill>
              </a:rPr>
              <a:t>Контекстная информация</a:t>
            </a:r>
            <a:r>
              <a:rPr lang="ru-RU" sz="1400" dirty="0">
                <a:solidFill>
                  <a:schemeClr val="tx1"/>
                </a:solidFill>
              </a:rPr>
              <a:t>: карта учащегося (индивидуально-личностное развитие ученика,  взаимодействие со сверстниками и взрослыми, состояние здоровья); анкета для родителей (поддержка семьи в обучении, образовательная среда дома); анкета для учителя (особенности учебного процесса, организация учебной деятельности, использование ИКТ в обучении)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4667250"/>
            <a:ext cx="1714500" cy="12382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</a:rPr>
              <a:t>Начало 1 класса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u="sng" dirty="0">
                <a:solidFill>
                  <a:schemeClr val="tx1"/>
                </a:solidFill>
              </a:rPr>
              <a:t>Стартовая диагност</a:t>
            </a:r>
            <a:r>
              <a:rPr lang="ru-RU" sz="1200" b="1" dirty="0">
                <a:solidFill>
                  <a:schemeClr val="tx1"/>
                </a:solidFill>
              </a:rPr>
              <a:t>ика (индивидуально-личностное развитие, предпосылки учебной деятельности)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14500" y="4095750"/>
            <a:ext cx="1857375" cy="18097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</a:rPr>
              <a:t>Конец 1 класса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tx1"/>
              </a:solidFill>
            </a:endParaRP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u="sng" dirty="0">
                <a:solidFill>
                  <a:schemeClr val="tx1"/>
                </a:solidFill>
              </a:rPr>
              <a:t>Предметные результаты </a:t>
            </a:r>
            <a:r>
              <a:rPr lang="ru-RU" sz="1200" dirty="0">
                <a:solidFill>
                  <a:schemeClr val="tx1"/>
                </a:solidFill>
              </a:rPr>
              <a:t>(математика, русский язык, чтение (Х)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u="sng" dirty="0">
                <a:solidFill>
                  <a:schemeClr val="tx1"/>
                </a:solidFill>
              </a:rPr>
              <a:t>Личностные резул</a:t>
            </a:r>
            <a:r>
              <a:rPr lang="ru-RU" sz="1200" dirty="0">
                <a:solidFill>
                  <a:schemeClr val="tx1"/>
                </a:solidFill>
              </a:rPr>
              <a:t>ьтаты (самооценка, отношение к учебной деятельности)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71875" y="3524250"/>
            <a:ext cx="1785938" cy="23812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</a:rPr>
              <a:t>Конец 2 класса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tx1"/>
              </a:solidFill>
            </a:endParaRP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u="sng" dirty="0">
                <a:solidFill>
                  <a:schemeClr val="tx1"/>
                </a:solidFill>
              </a:rPr>
              <a:t>Предметные результаты </a:t>
            </a:r>
            <a:r>
              <a:rPr lang="ru-RU" sz="1200" dirty="0">
                <a:solidFill>
                  <a:schemeClr val="tx1"/>
                </a:solidFill>
              </a:rPr>
              <a:t>(математика, русский язык, чтение (Х+</a:t>
            </a:r>
            <a:r>
              <a:rPr lang="ru-RU" sz="1200" dirty="0">
                <a:solidFill>
                  <a:srgbClr val="C00000"/>
                </a:solidFill>
              </a:rPr>
              <a:t>Н-П</a:t>
            </a:r>
            <a:r>
              <a:rPr lang="ru-RU" sz="1200" dirty="0">
                <a:solidFill>
                  <a:schemeClr val="tx1"/>
                </a:solidFill>
              </a:rPr>
              <a:t>)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u="sng" dirty="0">
                <a:solidFill>
                  <a:schemeClr val="tx1"/>
                </a:solidFill>
              </a:rPr>
              <a:t>Личностные результаты </a:t>
            </a:r>
            <a:r>
              <a:rPr lang="ru-RU" sz="1200" dirty="0">
                <a:solidFill>
                  <a:schemeClr val="tx1"/>
                </a:solidFill>
              </a:rPr>
              <a:t>(самооценка, отношение к учебной деятельности</a:t>
            </a:r>
            <a:r>
              <a:rPr lang="ru-RU" sz="1200" dirty="0">
                <a:solidFill>
                  <a:srgbClr val="C00000"/>
                </a:solidFill>
              </a:rPr>
              <a:t>, структура мотивации)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215188" y="2190750"/>
            <a:ext cx="1928812" cy="37147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b="1" dirty="0">
                <a:solidFill>
                  <a:schemeClr val="tx1"/>
                </a:solidFill>
              </a:rPr>
              <a:t>Конец 4 класса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250" u="sng" dirty="0">
              <a:solidFill>
                <a:schemeClr val="tx2">
                  <a:lumMod val="75000"/>
                </a:schemeClr>
              </a:solidFill>
            </a:endParaRP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u="sng" dirty="0">
                <a:solidFill>
                  <a:schemeClr val="bg1">
                    <a:lumMod val="65000"/>
                  </a:schemeClr>
                </a:solidFill>
              </a:rPr>
              <a:t>Предметные результаты </a:t>
            </a:r>
            <a:r>
              <a:rPr lang="ru-RU" sz="1250" dirty="0">
                <a:solidFill>
                  <a:schemeClr val="bg1">
                    <a:lumMod val="65000"/>
                  </a:schemeClr>
                </a:solidFill>
              </a:rPr>
              <a:t>(математика, 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>
                <a:solidFill>
                  <a:schemeClr val="bg1">
                    <a:lumMod val="65000"/>
                  </a:schemeClr>
                </a:solidFill>
              </a:rPr>
              <a:t>русский язык)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250" u="sng" dirty="0">
              <a:solidFill>
                <a:srgbClr val="FF0000"/>
              </a:solidFill>
            </a:endParaRP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u="sng" dirty="0" err="1">
                <a:solidFill>
                  <a:srgbClr val="FF0000"/>
                </a:solidFill>
              </a:rPr>
              <a:t>Метапредметные</a:t>
            </a:r>
            <a:r>
              <a:rPr lang="ru-RU" sz="1250" u="sng" dirty="0">
                <a:solidFill>
                  <a:srgbClr val="FF0000"/>
                </a:solidFill>
              </a:rPr>
              <a:t> результаты </a:t>
            </a:r>
            <a:r>
              <a:rPr lang="ru-RU" sz="1250" dirty="0">
                <a:solidFill>
                  <a:srgbClr val="FF0000"/>
                </a:solidFill>
              </a:rPr>
              <a:t>(читательская грамотность, проектная деятельность) 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u="sng" dirty="0">
                <a:solidFill>
                  <a:schemeClr val="tx1"/>
                </a:solidFill>
              </a:rPr>
              <a:t>Личностные результаты </a:t>
            </a:r>
            <a:r>
              <a:rPr lang="ru-RU" sz="1250" dirty="0">
                <a:solidFill>
                  <a:schemeClr val="tx1"/>
                </a:solidFill>
              </a:rPr>
              <a:t>(самооценка, отношение к учебной  деятельности, структура мотивации, </a:t>
            </a:r>
            <a:r>
              <a:rPr lang="ru-RU" sz="1250" dirty="0">
                <a:solidFill>
                  <a:srgbClr val="FF0000"/>
                </a:solidFill>
              </a:rPr>
              <a:t>моральные дилеммы-</a:t>
            </a:r>
            <a:r>
              <a:rPr lang="ru-RU" sz="1250" dirty="0" err="1">
                <a:solidFill>
                  <a:schemeClr val="tx1"/>
                </a:solidFill>
              </a:rPr>
              <a:t>неперсонефицированно</a:t>
            </a:r>
            <a:r>
              <a:rPr lang="ru-RU" sz="1250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57813" y="2952750"/>
            <a:ext cx="1857375" cy="29527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>
                <a:solidFill>
                  <a:schemeClr val="tx1"/>
                </a:solidFill>
              </a:rPr>
              <a:t>Конец 3 класса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300" u="sng" dirty="0">
              <a:solidFill>
                <a:schemeClr val="tx1"/>
              </a:solidFill>
            </a:endParaRP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u="sng" dirty="0">
                <a:solidFill>
                  <a:schemeClr val="tx1"/>
                </a:solidFill>
              </a:rPr>
              <a:t>Предметные результаты </a:t>
            </a:r>
            <a:r>
              <a:rPr lang="ru-RU" sz="1300" dirty="0">
                <a:solidFill>
                  <a:schemeClr val="tx1"/>
                </a:solidFill>
              </a:rPr>
              <a:t>(математика, русский язык, чтение (Х+Н-П)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u="sng" dirty="0">
                <a:solidFill>
                  <a:schemeClr val="tx1"/>
                </a:solidFill>
              </a:rPr>
              <a:t>Личностные результаты </a:t>
            </a:r>
            <a:r>
              <a:rPr lang="ru-RU" sz="1300" dirty="0">
                <a:solidFill>
                  <a:schemeClr val="tx1"/>
                </a:solidFill>
              </a:rPr>
              <a:t>(самооценка, отношение к учебной деятельности, структура мотивации)</a:t>
            </a:r>
          </a:p>
        </p:txBody>
      </p:sp>
      <p:sp>
        <p:nvSpPr>
          <p:cNvPr id="17" name="Стрелка углом 16"/>
          <p:cNvSpPr/>
          <p:nvPr/>
        </p:nvSpPr>
        <p:spPr>
          <a:xfrm>
            <a:off x="2786063" y="3143250"/>
            <a:ext cx="814387" cy="96837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79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 углом 21"/>
          <p:cNvSpPr/>
          <p:nvPr/>
        </p:nvSpPr>
        <p:spPr>
          <a:xfrm>
            <a:off x="1214438" y="3524250"/>
            <a:ext cx="814387" cy="11588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Стрелка углом 22"/>
          <p:cNvSpPr/>
          <p:nvPr/>
        </p:nvSpPr>
        <p:spPr>
          <a:xfrm>
            <a:off x="4714875" y="2381250"/>
            <a:ext cx="814388" cy="11588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Стрелка углом 23"/>
          <p:cNvSpPr/>
          <p:nvPr/>
        </p:nvSpPr>
        <p:spPr>
          <a:xfrm>
            <a:off x="6572250" y="1809750"/>
            <a:ext cx="714375" cy="1143000"/>
          </a:xfrm>
          <a:prstGeom prst="bentArrow">
            <a:avLst>
              <a:gd name="adj1" fmla="val 25000"/>
              <a:gd name="adj2" fmla="val 25000"/>
              <a:gd name="adj3" fmla="val 2298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7929563" y="1714500"/>
            <a:ext cx="1008062" cy="336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79388" y="1733550"/>
            <a:ext cx="8883650" cy="46672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sz="2400" dirty="0" smtClean="0"/>
              <a:t>Процедуры </a:t>
            </a:r>
            <a:r>
              <a:rPr lang="ru-RU" sz="2400" dirty="0"/>
              <a:t>оценки для </a:t>
            </a:r>
            <a:r>
              <a:rPr lang="ru-RU" sz="2400" b="1" dirty="0"/>
              <a:t>поддержки</a:t>
            </a:r>
            <a:r>
              <a:rPr lang="ru-RU" sz="2400" dirty="0"/>
              <a:t> образовательного продвижения конкретного обучающегося, проектирования развития общеобразовательной </a:t>
            </a:r>
            <a:r>
              <a:rPr lang="ru-RU" sz="2400" dirty="0" smtClean="0"/>
              <a:t>организации:</a:t>
            </a:r>
          </a:p>
          <a:p>
            <a:pPr marL="803275" indent="-441325">
              <a:buFont typeface="Wingdings" pitchFamily="2" charset="2"/>
              <a:buChar char="Ø"/>
              <a:defRPr/>
            </a:pPr>
            <a:r>
              <a:rPr lang="ru-RU" sz="2400" dirty="0" smtClean="0"/>
              <a:t>стартовая </a:t>
            </a:r>
            <a:r>
              <a:rPr lang="ru-RU" sz="2400" dirty="0"/>
              <a:t>диагностика обучающихся 1 класса; </a:t>
            </a:r>
            <a:endParaRPr lang="ru-RU" sz="2400" dirty="0" smtClean="0"/>
          </a:p>
          <a:p>
            <a:pPr marL="803275" indent="-441325">
              <a:buFont typeface="Wingdings" pitchFamily="2" charset="2"/>
              <a:buChar char="Ø"/>
              <a:defRPr/>
            </a:pPr>
            <a:r>
              <a:rPr lang="ru-RU" sz="2400" dirty="0" smtClean="0"/>
              <a:t>диагностика </a:t>
            </a:r>
            <a:r>
              <a:rPr lang="ru-RU" sz="2400" dirty="0"/>
              <a:t>промежуточных результатов обучающихся, освоивших программы 1, 2, 3 года обучения; </a:t>
            </a:r>
            <a:endParaRPr lang="ru-RU" sz="2400" dirty="0" smtClean="0"/>
          </a:p>
          <a:p>
            <a:pPr marL="803275" indent="-441325">
              <a:buFont typeface="Wingdings" pitchFamily="2" charset="2"/>
              <a:buChar char="Ø"/>
              <a:defRPr/>
            </a:pPr>
            <a:r>
              <a:rPr lang="ru-RU" sz="2400" dirty="0" smtClean="0"/>
              <a:t>оценка </a:t>
            </a:r>
            <a:r>
              <a:rPr lang="ru-RU" sz="2400" dirty="0"/>
              <a:t>индивидуального прогресса </a:t>
            </a:r>
            <a:r>
              <a:rPr lang="ru-RU" sz="2400" dirty="0" smtClean="0"/>
              <a:t>обучающихся;</a:t>
            </a:r>
            <a:endParaRPr lang="ru-RU" sz="2400" dirty="0"/>
          </a:p>
          <a:p>
            <a:pPr marL="803275" indent="-441325">
              <a:buFont typeface="Wingdings" pitchFamily="2" charset="2"/>
              <a:buChar char="Ø"/>
              <a:defRPr/>
            </a:pPr>
            <a:r>
              <a:rPr lang="ru-RU" sz="2400" dirty="0" smtClean="0"/>
              <a:t>исследование удовлетворенности обучающихся и их родителей.</a:t>
            </a:r>
          </a:p>
          <a:p>
            <a:pPr marL="803275" indent="-441325">
              <a:buFont typeface="Wingdings" pitchFamily="2" charset="2"/>
              <a:buChar char="Ø"/>
              <a:defRPr/>
            </a:pPr>
            <a:endParaRPr lang="ru-RU" sz="2400" dirty="0"/>
          </a:p>
          <a:p>
            <a:pPr marL="0" indent="0" algn="ctr">
              <a:buFont typeface="Wingdings" pitchFamily="2" charset="2"/>
              <a:buNone/>
              <a:defRPr/>
            </a:pPr>
            <a:endParaRPr lang="ru-RU" sz="3600" b="1" dirty="0"/>
          </a:p>
        </p:txBody>
      </p:sp>
      <p:sp>
        <p:nvSpPr>
          <p:cNvPr id="22531" name="Прямоугольник 2"/>
          <p:cNvSpPr>
            <a:spLocks noChangeArrowheads="1"/>
          </p:cNvSpPr>
          <p:nvPr/>
        </p:nvSpPr>
        <p:spPr bwMode="auto">
          <a:xfrm>
            <a:off x="2700338" y="328613"/>
            <a:ext cx="6596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532" name="Picture 8" descr="http://www.eznetcrm.com/blog/wp-content/uploads/2015/06/16976823113_273a9593b7_o.jpg"/>
          <p:cNvSpPr>
            <a:spLocks noChangeAspect="1" noChangeArrowheads="1"/>
          </p:cNvSpPr>
          <p:nvPr/>
        </p:nvSpPr>
        <p:spPr bwMode="auto">
          <a:xfrm>
            <a:off x="2700338" y="3667125"/>
            <a:ext cx="403225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1510" name="Прямоугольник 1"/>
          <p:cNvSpPr>
            <a:spLocks noChangeArrowheads="1"/>
          </p:cNvSpPr>
          <p:nvPr/>
        </p:nvSpPr>
        <p:spPr bwMode="auto">
          <a:xfrm>
            <a:off x="2700338" y="0"/>
            <a:ext cx="64563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sz="2600" b="1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Процедуры оценки в рамках 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школьного мониторинга НОО</a:t>
            </a:r>
            <a:endParaRPr lang="ru-RU" sz="2600" b="1" dirty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6372225" cy="990600"/>
          </a:xfrm>
        </p:spPr>
        <p:txBody>
          <a:bodyPr/>
          <a:lstStyle/>
          <a:p>
            <a:pPr algn="ctr"/>
            <a:r>
              <a:rPr lang="ru-RU" altLang="ru-RU" sz="3200" smtClean="0"/>
              <a:t>Информирование о результатах оценочных процедур</a:t>
            </a: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>
          <a:xfrm>
            <a:off x="250825" y="1773238"/>
            <a:ext cx="8785225" cy="4464050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Краткий отчет о результатах диагностической работы по читательской грамотности  (4 класс)</a:t>
            </a:r>
          </a:p>
          <a:p>
            <a:pPr>
              <a:defRPr/>
            </a:pPr>
            <a:r>
              <a:rPr lang="ru-RU" sz="2000" dirty="0" smtClean="0">
                <a:hlinkClick r:id="rId2" action="ppaction://hlinkfile"/>
              </a:rPr>
              <a:t>Информация для педагогов о результатах диагностической работы по читательской грамотности  (4 класс)</a:t>
            </a:r>
            <a:endParaRPr lang="ru-RU" sz="2000" dirty="0" smtClean="0"/>
          </a:p>
          <a:p>
            <a:pPr>
              <a:defRPr/>
            </a:pPr>
            <a:r>
              <a:rPr lang="ru-RU" sz="2000" dirty="0" smtClean="0"/>
              <a:t>Информация для родителей о результатах диагностической работы по читательской грамотности  (4 класс)</a:t>
            </a:r>
          </a:p>
          <a:p>
            <a:pPr>
              <a:defRPr/>
            </a:pPr>
            <a:r>
              <a:rPr lang="ru-RU" sz="2000" dirty="0" smtClean="0"/>
              <a:t>Информация для муниципальных образований о результатах диагностической работы по читательской грамотности  (4 класс)</a:t>
            </a:r>
          </a:p>
          <a:p>
            <a:pPr>
              <a:defRPr/>
            </a:pPr>
            <a:r>
              <a:rPr lang="ru-RU" sz="2000" dirty="0" smtClean="0"/>
              <a:t> Справка для МО КК о результатах диагностической работы по читательской грамотности  (4 класс)</a:t>
            </a:r>
          </a:p>
          <a:p>
            <a:pPr>
              <a:defRPr/>
            </a:pPr>
            <a:r>
              <a:rPr lang="ru-RU" sz="2000" dirty="0" err="1" smtClean="0"/>
              <a:t>Вебинары</a:t>
            </a:r>
            <a:r>
              <a:rPr lang="ru-RU" sz="2000" dirty="0" smtClean="0"/>
              <a:t> для учителей начальной и основной школы «Основные проблемы читательской грамотности учеников 4 класса»</a:t>
            </a:r>
          </a:p>
          <a:p>
            <a:pPr>
              <a:defRPr/>
            </a:pPr>
            <a:endParaRPr lang="ru-RU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ru-RU" dirty="0" smtClean="0"/>
              <a:t>		 	ЦОКО </a:t>
            </a:r>
            <a:r>
              <a:rPr lang="en-US" dirty="0" smtClean="0">
                <a:solidFill>
                  <a:srgbClr val="00B050"/>
                </a:solidFill>
                <a:hlinkClick r:id="rId3"/>
              </a:rPr>
              <a:t>http://coko24.ru/?page_id=424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2555875" y="44450"/>
            <a:ext cx="6588125" cy="1081088"/>
          </a:xfrm>
        </p:spPr>
        <p:txBody>
          <a:bodyPr/>
          <a:lstStyle/>
          <a:p>
            <a:r>
              <a:rPr lang="ru-RU" altLang="ru-RU" sz="3200" b="1" smtClean="0"/>
              <a:t>ОЦЕНИВАНИЕ В КЛАССЕ</a:t>
            </a:r>
            <a:endParaRPr lang="ru-RU" altLang="ru-RU" sz="3200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179388" y="1752600"/>
            <a:ext cx="8856662" cy="5105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altLang="ru-RU" sz="2400" smtClean="0"/>
              <a:t>Наиболее эффективной для организации обучения детей является система оценки, которая приближена к ученику, обеспечивает его постоянное взаимодействие с учителем, служит обратной связью и позволяет модифицировать процесс преподавания и учения. В международной практике такой подход носит название </a:t>
            </a:r>
            <a:r>
              <a:rPr lang="ru-RU" altLang="ru-RU" sz="2400" b="1" i="1" smtClean="0">
                <a:solidFill>
                  <a:srgbClr val="C00000"/>
                </a:solidFill>
              </a:rPr>
              <a:t>оценивание в классе</a:t>
            </a:r>
            <a:r>
              <a:rPr lang="ru-RU" altLang="ru-RU" sz="2400" b="1" smtClean="0">
                <a:solidFill>
                  <a:srgbClr val="C00000"/>
                </a:solidFill>
              </a:rPr>
              <a:t> </a:t>
            </a:r>
            <a:r>
              <a:rPr lang="ru-RU" altLang="ru-RU" sz="2400" smtClean="0"/>
              <a:t>(</a:t>
            </a:r>
            <a:r>
              <a:rPr lang="ru-RU" altLang="ru-RU" sz="2400" smtClean="0">
                <a:solidFill>
                  <a:srgbClr val="C00000"/>
                </a:solidFill>
              </a:rPr>
              <a:t>classroom assessment</a:t>
            </a:r>
            <a:r>
              <a:rPr lang="ru-RU" altLang="ru-RU" sz="2400" smtClean="0"/>
              <a:t>) или </a:t>
            </a:r>
            <a:r>
              <a:rPr lang="ru-RU" altLang="ru-RU" sz="2400" b="1" i="1" smtClean="0"/>
              <a:t>формирующее оценивание</a:t>
            </a:r>
            <a:r>
              <a:rPr lang="ru-RU" altLang="ru-RU" sz="2400" smtClean="0"/>
              <a:t>.</a:t>
            </a:r>
          </a:p>
          <a:p>
            <a:pPr marL="0" indent="0" algn="r">
              <a:buFont typeface="Wingdings" pitchFamily="2" charset="2"/>
              <a:buNone/>
            </a:pPr>
            <a:r>
              <a:rPr lang="ru-RU" altLang="ru-RU" sz="1200" smtClean="0">
                <a:solidFill>
                  <a:srgbClr val="C00000"/>
                </a:solidFill>
              </a:rPr>
              <a:t>Вальдман И.А. Ключевые аспекты качества образования: уроки международного опыта. – М.: Московский центр качества образования, 2009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smtClean="0"/>
              <a:t>В российской практике этот подход также хорошо известен (как </a:t>
            </a:r>
            <a:r>
              <a:rPr lang="ru-RU" altLang="ru-RU" sz="2400" b="1" i="1" smtClean="0"/>
              <a:t>внутриклассное/внутришкольное оценивание</a:t>
            </a:r>
            <a:r>
              <a:rPr lang="ru-RU" altLang="ru-RU" sz="2400" smtClean="0"/>
              <a:t>) и используется учителями в своей повседневной работе.</a:t>
            </a:r>
          </a:p>
          <a:p>
            <a:pPr marL="0" indent="0"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2540000" y="0"/>
            <a:ext cx="6588125" cy="1125538"/>
          </a:xfrm>
        </p:spPr>
        <p:txBody>
          <a:bodyPr/>
          <a:lstStyle/>
          <a:p>
            <a:r>
              <a:rPr lang="ru-RU" altLang="ru-RU" b="1" smtClean="0"/>
              <a:t>Главная цель оценивания в классе </a:t>
            </a: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2800" smtClean="0"/>
              <a:t>помочь учителям и учащимся в совершенствовании процесса преподавания и учения, поддержать прогресс ученика</a:t>
            </a:r>
          </a:p>
          <a:p>
            <a:pPr marL="0" indent="0">
              <a:buFont typeface="Wingdings" pitchFamily="2" charset="2"/>
              <a:buNone/>
            </a:pPr>
            <a:endParaRPr lang="ru-RU" altLang="ru-RU" smtClean="0"/>
          </a:p>
          <a:p>
            <a:pPr marL="0" indent="0">
              <a:buFont typeface="Wingdings" pitchFamily="2" charset="2"/>
              <a:buNone/>
            </a:pPr>
            <a:r>
              <a:rPr lang="ru-RU" altLang="ru-RU" sz="2400" smtClean="0"/>
              <a:t>Базовые вопросы, на которые даёт ответ формирующее оценивание, следующие:</a:t>
            </a:r>
            <a:r>
              <a:rPr lang="ru-RU" altLang="ru-RU" sz="2400" i="1" smtClean="0"/>
              <a:t>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i="1" smtClean="0">
                <a:solidFill>
                  <a:srgbClr val="C00000"/>
                </a:solidFill>
              </a:rPr>
              <a:t>Как учится ученик и как лучше его обучать?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i="1" smtClean="0">
                <a:solidFill>
                  <a:srgbClr val="C00000"/>
                </a:solidFill>
              </a:rPr>
              <a:t>Каковы сильные стороны конкретного ученика и как их можно развить?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i="1" smtClean="0">
                <a:solidFill>
                  <a:srgbClr val="C00000"/>
                </a:solidFill>
              </a:rPr>
              <a:t>В чём ученик испытывает трудности, и как они могут быть преодолены? </a:t>
            </a:r>
            <a:endParaRPr lang="ru-RU" altLang="ru-RU" sz="2400" smtClean="0">
              <a:solidFill>
                <a:srgbClr val="C00000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27651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196975"/>
            <a:ext cx="9144000" cy="5661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07950" y="1916113"/>
            <a:ext cx="8856663" cy="4321175"/>
          </a:xfrm>
        </p:spPr>
        <p:txBody>
          <a:bodyPr/>
          <a:lstStyle/>
          <a:p>
            <a:r>
              <a:rPr lang="ru-RU" altLang="ru-RU" smtClean="0">
                <a:solidFill>
                  <a:srgbClr val="C00000"/>
                </a:solidFill>
              </a:rPr>
              <a:t>Какие возможности </a:t>
            </a:r>
            <a:r>
              <a:rPr lang="ru-RU" altLang="ru-RU" sz="2400" smtClean="0">
                <a:solidFill>
                  <a:srgbClr val="C00000"/>
                </a:solidFill>
              </a:rPr>
              <a:t>есть у педагогов, школьных команд по освоению новой оценочной практики</a:t>
            </a:r>
            <a:r>
              <a:rPr lang="ru-RU" altLang="ru-RU" smtClean="0">
                <a:solidFill>
                  <a:srgbClr val="C00000"/>
                </a:solidFill>
              </a:rPr>
              <a:t>?</a:t>
            </a:r>
            <a:br>
              <a:rPr lang="ru-RU" altLang="ru-RU" smtClean="0">
                <a:solidFill>
                  <a:srgbClr val="C00000"/>
                </a:solidFill>
              </a:rPr>
            </a:br>
            <a:r>
              <a:rPr lang="ru-RU" altLang="ru-RU" smtClean="0">
                <a:solidFill>
                  <a:srgbClr val="C00000"/>
                </a:solidFill>
              </a:rPr>
              <a:t>Где </a:t>
            </a:r>
            <a:r>
              <a:rPr lang="ru-RU" altLang="ru-RU" sz="2400" smtClean="0">
                <a:solidFill>
                  <a:srgbClr val="C00000"/>
                </a:solidFill>
              </a:rPr>
              <a:t>можно поучиться и попробовать</a:t>
            </a:r>
            <a:r>
              <a:rPr lang="ru-RU" altLang="ru-RU" smtClean="0">
                <a:solidFill>
                  <a:srgbClr val="C00000"/>
                </a:solidFill>
              </a:rPr>
              <a:t>? </a:t>
            </a:r>
            <a:br>
              <a:rPr lang="ru-RU" altLang="ru-RU" smtClean="0">
                <a:solidFill>
                  <a:srgbClr val="C00000"/>
                </a:solidFill>
              </a:rPr>
            </a:br>
            <a:r>
              <a:rPr lang="ru-RU" altLang="ru-RU" smtClean="0">
                <a:solidFill>
                  <a:srgbClr val="C00000"/>
                </a:solidFill>
              </a:rPr>
              <a:t>Как </a:t>
            </a:r>
            <a:r>
              <a:rPr lang="ru-RU" altLang="ru-RU" sz="2400" smtClean="0">
                <a:solidFill>
                  <a:srgbClr val="C00000"/>
                </a:solidFill>
              </a:rPr>
              <a:t>освоить новую практику</a:t>
            </a:r>
            <a:r>
              <a:rPr lang="ru-RU" altLang="ru-RU" smtClean="0">
                <a:solidFill>
                  <a:srgbClr val="C00000"/>
                </a:solidFill>
              </a:rPr>
              <a:t>? </a:t>
            </a:r>
            <a:br>
              <a:rPr lang="ru-RU" altLang="ru-RU" smtClean="0">
                <a:solidFill>
                  <a:srgbClr val="C00000"/>
                </a:solidFill>
              </a:rPr>
            </a:br>
            <a:endParaRPr lang="ru-RU" altLang="ru-RU" smtClean="0">
              <a:solidFill>
                <a:srgbClr val="C0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2555875" y="260350"/>
            <a:ext cx="65881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9pPr>
          </a:lstStyle>
          <a:p>
            <a:pPr>
              <a:defRPr/>
            </a:pPr>
            <a:r>
              <a:rPr lang="ru-RU" kern="0" dirty="0" smtClean="0"/>
              <a:t>Красноярский вариант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6"/>
          <p:cNvSpPr>
            <a:spLocks noGrp="1"/>
          </p:cNvSpPr>
          <p:nvPr>
            <p:ph idx="1"/>
          </p:nvPr>
        </p:nvSpPr>
        <p:spPr>
          <a:xfrm>
            <a:off x="179388" y="1844675"/>
            <a:ext cx="8639175" cy="460851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3600" smtClean="0"/>
              <a:t>Система оценки образовательных достижений учащихся в условиях реализации ФГОС НОО</a:t>
            </a:r>
          </a:p>
          <a:p>
            <a:pPr marL="0" indent="0">
              <a:buFont typeface="Wingdings" pitchFamily="2" charset="2"/>
              <a:buNone/>
            </a:pPr>
            <a:endParaRPr lang="ru-RU" altLang="ru-RU" sz="800" b="1" smtClean="0"/>
          </a:p>
          <a:p>
            <a:pPr marL="0" indent="0">
              <a:buFont typeface="Wingdings" pitchFamily="2" charset="2"/>
              <a:buNone/>
            </a:pPr>
            <a:r>
              <a:rPr lang="ru-RU" altLang="ru-RU" sz="1800" b="1" smtClean="0"/>
              <a:t>Форма обучения: </a:t>
            </a:r>
            <a:r>
              <a:rPr lang="ru-RU" altLang="ru-RU" sz="1800" smtClean="0"/>
              <a:t>очная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b="1" smtClean="0"/>
              <a:t>Объем:  </a:t>
            </a:r>
            <a:r>
              <a:rPr lang="ru-RU" altLang="ru-RU" sz="1800" smtClean="0"/>
              <a:t>72 уч. часа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b="1" smtClean="0"/>
              <a:t>Целевая группа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smtClean="0"/>
              <a:t>Команда образовательной организации, состоящая из участников: заместитель директора образовательной организации по учебно-воспитательной работе (школа, лицей, гимназия) и учителя начального общего образования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b="1" smtClean="0"/>
              <a:t>Преподаватели программы: </a:t>
            </a:r>
            <a:r>
              <a:rPr lang="ru-RU" altLang="ru-RU" sz="1800" smtClean="0"/>
              <a:t>преподаватели КК ИПК, специалисты ЦОКО, заместители директора и педагоги школ г. Красноярска, г. Железногорска </a:t>
            </a:r>
          </a:p>
          <a:p>
            <a:pPr marL="0" indent="0" algn="ctr">
              <a:buFont typeface="Wingdings" pitchFamily="2" charset="2"/>
              <a:buNone/>
            </a:pPr>
            <a:endParaRPr lang="ru-RU" altLang="ru-RU" sz="2000" b="1" smtClean="0"/>
          </a:p>
          <a:p>
            <a:pPr marL="0" indent="0">
              <a:buFont typeface="Wingdings" pitchFamily="2" charset="2"/>
              <a:buNone/>
            </a:pPr>
            <a:endParaRPr lang="ru-RU" altLang="ru-RU" sz="2400" smtClean="0"/>
          </a:p>
          <a:p>
            <a:pPr marL="0" indent="0" algn="ctr">
              <a:buFont typeface="Wingdings" pitchFamily="2" charset="2"/>
              <a:buNone/>
            </a:pPr>
            <a:endParaRPr lang="ru-RU" altLang="ru-RU" sz="3600" b="1" smtClean="0"/>
          </a:p>
        </p:txBody>
      </p:sp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2627313" y="0"/>
            <a:ext cx="65166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bg1"/>
                </a:solidFill>
                <a:latin typeface="Calibri" pitchFamily="34" charset="0"/>
              </a:rPr>
              <a:t>ПРОГРАММА ПОВЫШЕНИЯ КВАЛИФИКАЦИИ</a:t>
            </a:r>
            <a:endParaRPr lang="ru-RU" altLang="ru-RU" sz="36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2"/>
          <p:cNvSpPr>
            <a:spLocks noChangeArrowheads="1"/>
          </p:cNvSpPr>
          <p:nvPr/>
        </p:nvSpPr>
        <p:spPr bwMode="auto">
          <a:xfrm>
            <a:off x="2555875" y="1588"/>
            <a:ext cx="6588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/>
          </a:p>
        </p:txBody>
      </p:sp>
      <p:sp>
        <p:nvSpPr>
          <p:cNvPr id="7171" name="Содержимое 6"/>
          <p:cNvSpPr>
            <a:spLocks noGrp="1"/>
          </p:cNvSpPr>
          <p:nvPr>
            <p:ph idx="1"/>
          </p:nvPr>
        </p:nvSpPr>
        <p:spPr>
          <a:xfrm>
            <a:off x="323850" y="1816100"/>
            <a:ext cx="8494713" cy="374491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altLang="ru-RU" sz="3600" b="1" dirty="0" smtClean="0"/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3600" dirty="0" smtClean="0"/>
              <a:t>О системе оценивания в начальной школе  </a:t>
            </a:r>
            <a:endParaRPr lang="ru-RU" altLang="ru-RU" sz="2800" b="1" dirty="0" smtClean="0"/>
          </a:p>
        </p:txBody>
      </p:sp>
      <p:sp>
        <p:nvSpPr>
          <p:cNvPr id="6148" name="Прямоугольник 2"/>
          <p:cNvSpPr>
            <a:spLocks noChangeArrowheads="1"/>
          </p:cNvSpPr>
          <p:nvPr/>
        </p:nvSpPr>
        <p:spPr bwMode="auto">
          <a:xfrm>
            <a:off x="3432175" y="5561013"/>
            <a:ext cx="57245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ru-RU" sz="1200" dirty="0" smtClean="0"/>
              <a:t>Молчанова Т.В., </a:t>
            </a:r>
            <a:r>
              <a:rPr lang="ru-RU" sz="1200" dirty="0" err="1" smtClean="0"/>
              <a:t>ст.преподаватель</a:t>
            </a:r>
            <a:r>
              <a:rPr lang="ru-RU" sz="1200" dirty="0" smtClean="0"/>
              <a:t> кафедры управления, экономики и права </a:t>
            </a:r>
          </a:p>
          <a:p>
            <a:pPr algn="r">
              <a:defRPr/>
            </a:pPr>
            <a:r>
              <a:rPr lang="ru-RU" sz="1200" dirty="0" smtClean="0"/>
              <a:t>КГАУ ДПО «Красноярский краевой институт повышения квалификации и профессиональной переподготовки работников образования»;​​</a:t>
            </a:r>
            <a:endParaRPr lang="ru-RU" sz="1050" b="1" dirty="0" smtClean="0"/>
          </a:p>
        </p:txBody>
      </p:sp>
      <p:sp>
        <p:nvSpPr>
          <p:cNvPr id="7173" name="Прямоугольник 2"/>
          <p:cNvSpPr>
            <a:spLocks noChangeArrowheads="1"/>
          </p:cNvSpPr>
          <p:nvPr/>
        </p:nvSpPr>
        <p:spPr bwMode="auto">
          <a:xfrm>
            <a:off x="0" y="6400800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chemeClr val="bg1"/>
                </a:solidFill>
                <a:latin typeface="Calibri" pitchFamily="34" charset="0"/>
              </a:rPr>
              <a:t> 29 августа 2017г.</a:t>
            </a:r>
            <a:endParaRPr lang="ru-RU" altLang="ru-RU" sz="20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Содержимое 6"/>
          <p:cNvSpPr>
            <a:spLocks noGrp="1"/>
          </p:cNvSpPr>
          <p:nvPr>
            <p:ph idx="1"/>
          </p:nvPr>
        </p:nvSpPr>
        <p:spPr>
          <a:xfrm>
            <a:off x="179388" y="1235075"/>
            <a:ext cx="8907462" cy="5507038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2400" b="1" smtClean="0"/>
              <a:t>Вопросы, поднимаемые в программе: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smtClean="0"/>
              <a:t>Какая цель оценки качества на современном этапе?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smtClean="0"/>
              <a:t>Возможно ли обеспечить школу и учителей новыми средствами оценки достижения целей образования, новыми средствами диалога с внешкольным сообществом?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smtClean="0"/>
              <a:t>В чем особенность процедур и подходов к измерению качества результатов работы образовательной системы школы?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smtClean="0"/>
              <a:t>В поисках баланса между контролем и поддержкой как построить новую систему оценки образовательных достижений учащихся? 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smtClean="0"/>
              <a:t>Какие инструменты оценки образовательных результатов (инструменты промежуточной и итоговой аттестации, инструменты текущего оценивания, оценки динамики образовательных результатов (индивидуальный прогресс) наиболее эффективны?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smtClean="0"/>
              <a:t>Каким образом могут быть использованы результаты различных инструментов оценки для повышения качества деятельности образовательной системы школы и улучшения результатов обучения школьников?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smtClean="0"/>
              <a:t>Каковы способы работы управленческой команды и педагогического коллектива с результатами любых оценочных процедур?</a:t>
            </a:r>
          </a:p>
        </p:txBody>
      </p:sp>
      <p:sp>
        <p:nvSpPr>
          <p:cNvPr id="31747" name="Прямоугольник 2"/>
          <p:cNvSpPr>
            <a:spLocks noChangeArrowheads="1"/>
          </p:cNvSpPr>
          <p:nvPr/>
        </p:nvSpPr>
        <p:spPr bwMode="auto">
          <a:xfrm>
            <a:off x="3348038" y="328613"/>
            <a:ext cx="5948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 sz="24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6"/>
          <p:cNvSpPr>
            <a:spLocks noGrp="1"/>
          </p:cNvSpPr>
          <p:nvPr>
            <p:ph idx="1"/>
          </p:nvPr>
        </p:nvSpPr>
        <p:spPr>
          <a:xfrm>
            <a:off x="179388" y="1844675"/>
            <a:ext cx="8639175" cy="460851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3600" smtClean="0"/>
              <a:t>Техники внутриклассного оценивания</a:t>
            </a:r>
            <a:endParaRPr lang="ru-RU" altLang="ru-RU" sz="800" b="1" smtClean="0"/>
          </a:p>
          <a:p>
            <a:pPr marL="0" indent="0">
              <a:buFont typeface="Wingdings" pitchFamily="2" charset="2"/>
              <a:buNone/>
            </a:pPr>
            <a:endParaRPr lang="ru-RU" altLang="ru-RU" sz="1800" b="1" smtClean="0"/>
          </a:p>
          <a:p>
            <a:pPr marL="0" indent="0">
              <a:buFont typeface="Wingdings" pitchFamily="2" charset="2"/>
              <a:buNone/>
            </a:pPr>
            <a:endParaRPr lang="ru-RU" altLang="ru-RU" sz="1800" b="1" smtClean="0"/>
          </a:p>
          <a:p>
            <a:pPr marL="0" indent="0">
              <a:buFont typeface="Wingdings" pitchFamily="2" charset="2"/>
              <a:buNone/>
            </a:pPr>
            <a:r>
              <a:rPr lang="ru-RU" altLang="ru-RU" sz="1800" b="1" smtClean="0"/>
              <a:t>Форма обучения: </a:t>
            </a:r>
            <a:r>
              <a:rPr lang="ru-RU" altLang="ru-RU" sz="1800" smtClean="0"/>
              <a:t>очно-дистанционная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b="1" smtClean="0"/>
              <a:t>Объем:  </a:t>
            </a:r>
            <a:r>
              <a:rPr lang="ru-RU" altLang="ru-RU" sz="1800" smtClean="0"/>
              <a:t>72 уч. часа (очно-40ч, дистанционно-32ч)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b="1" smtClean="0"/>
              <a:t>Целевая группа</a:t>
            </a:r>
            <a:r>
              <a:rPr lang="ru-RU" altLang="ru-RU" sz="1800" smtClean="0"/>
              <a:t>:  учителя начального и основного общего образования, заместители руководителей по УВР образовательных организаций, методисты.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800" b="1" smtClean="0"/>
              <a:t>Преподаватели программы: </a:t>
            </a:r>
            <a:r>
              <a:rPr lang="ru-RU" altLang="ru-RU" sz="1800" smtClean="0"/>
              <a:t>преподаватели КК ИПК, специалисты ЦОКО, заместители директора и педагоги школ г. Красноярска, г. Железногорска, г. Канска</a:t>
            </a:r>
          </a:p>
          <a:p>
            <a:pPr marL="0" indent="0" algn="ctr">
              <a:buFont typeface="Wingdings" pitchFamily="2" charset="2"/>
              <a:buNone/>
            </a:pPr>
            <a:endParaRPr lang="ru-RU" altLang="ru-RU" sz="2000" b="1" smtClean="0"/>
          </a:p>
          <a:p>
            <a:pPr marL="0" indent="0">
              <a:buFont typeface="Wingdings" pitchFamily="2" charset="2"/>
              <a:buNone/>
            </a:pPr>
            <a:endParaRPr lang="ru-RU" altLang="ru-RU" sz="2400" smtClean="0"/>
          </a:p>
          <a:p>
            <a:pPr marL="0" indent="0" algn="ctr">
              <a:buFont typeface="Wingdings" pitchFamily="2" charset="2"/>
              <a:buNone/>
            </a:pPr>
            <a:endParaRPr lang="ru-RU" altLang="ru-RU" sz="3600" b="1" smtClean="0"/>
          </a:p>
        </p:txBody>
      </p:sp>
      <p:sp>
        <p:nvSpPr>
          <p:cNvPr id="33795" name="Прямоугольник 2"/>
          <p:cNvSpPr>
            <a:spLocks noChangeArrowheads="1"/>
          </p:cNvSpPr>
          <p:nvPr/>
        </p:nvSpPr>
        <p:spPr bwMode="auto">
          <a:xfrm>
            <a:off x="2627313" y="0"/>
            <a:ext cx="65166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bg1"/>
                </a:solidFill>
                <a:latin typeface="Calibri" pitchFamily="34" charset="0"/>
              </a:rPr>
              <a:t>ПРОГРАММА ПОВЫШЕНИЯ КВАЛИФИКАЦИИ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6"/>
          <p:cNvSpPr>
            <a:spLocks noGrp="1"/>
          </p:cNvSpPr>
          <p:nvPr>
            <p:ph idx="1"/>
          </p:nvPr>
        </p:nvSpPr>
        <p:spPr>
          <a:xfrm>
            <a:off x="323850" y="1268413"/>
            <a:ext cx="8494713" cy="5040312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2800" b="1" smtClean="0"/>
              <a:t>Вопросы, поднимаемые в программе: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000" smtClean="0"/>
              <a:t>Чем внутриклассное оценивание отличается от других форм контроля/оценки?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000" smtClean="0"/>
              <a:t>В чем преимущества внутриклассного оценивания? В чем перспектива внутриклассного оценивания?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000" smtClean="0"/>
              <a:t>Что изменить в образовательном процессе, чтобы школьники могли более успешно учиться, а учителя более эффективно преподавать?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000" smtClean="0"/>
              <a:t>Для чего необходимо оценивание в школе?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000" smtClean="0"/>
              <a:t>Каковы основные характеристики и функции внутриклассного оценивания?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000" smtClean="0"/>
              <a:t>Оценивание для обучения возможно в практике любого учителя-предметника?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000" smtClean="0"/>
              <a:t>Какими техниками должен/может владеть педагог, чтобы «оценивание» помогало развиваться ученику и самому педагогу?</a:t>
            </a:r>
          </a:p>
          <a:p>
            <a:pPr marL="0" indent="0">
              <a:buFont typeface="Wingdings" pitchFamily="2" charset="2"/>
              <a:buNone/>
            </a:pPr>
            <a:endParaRPr lang="ru-RU" altLang="ru-RU" sz="2000" b="1" smtClean="0"/>
          </a:p>
        </p:txBody>
      </p:sp>
      <p:sp>
        <p:nvSpPr>
          <p:cNvPr id="35843" name="Прямоугольник 2"/>
          <p:cNvSpPr>
            <a:spLocks noChangeArrowheads="1"/>
          </p:cNvSpPr>
          <p:nvPr/>
        </p:nvSpPr>
        <p:spPr bwMode="auto">
          <a:xfrm>
            <a:off x="3348038" y="328613"/>
            <a:ext cx="5948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 sz="24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Содержимое 6"/>
          <p:cNvSpPr>
            <a:spLocks noGrp="1"/>
          </p:cNvSpPr>
          <p:nvPr>
            <p:ph idx="1"/>
          </p:nvPr>
        </p:nvSpPr>
        <p:spPr>
          <a:xfrm>
            <a:off x="179388" y="1235075"/>
            <a:ext cx="8639175" cy="507365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3600" b="1" smtClean="0"/>
              <a:t>Программы  стажировок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b="1" smtClean="0"/>
              <a:t>«Поддерживающее оценивание: работа с предметными, метапредметными и личностными результатами в начальной школе» </a:t>
            </a:r>
            <a:r>
              <a:rPr lang="ru-RU" altLang="ru-RU" sz="2000" smtClean="0"/>
              <a:t>на базе  МАОУ «КУГ №1 – Универс»</a:t>
            </a:r>
          </a:p>
          <a:p>
            <a:pPr marL="0" indent="0">
              <a:buFont typeface="Wingdings" pitchFamily="2" charset="2"/>
              <a:buNone/>
            </a:pPr>
            <a:endParaRPr lang="ru-RU" altLang="ru-RU" sz="800" smtClean="0"/>
          </a:p>
          <a:p>
            <a:pPr marL="0" indent="0">
              <a:buFont typeface="Wingdings" pitchFamily="2" charset="2"/>
              <a:buNone/>
            </a:pPr>
            <a:r>
              <a:rPr lang="ru-RU" altLang="ru-RU" sz="2400" b="1" smtClean="0"/>
              <a:t>«Поддерживающее оценивание: практика работы с техниками формирующего оценивания в начальной школе» 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2400" smtClean="0"/>
              <a:t>на базе МАОУ «Гимназия №1» г. Канска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600" b="1" smtClean="0"/>
              <a:t>Форма обучения: </a:t>
            </a:r>
            <a:r>
              <a:rPr lang="ru-RU" altLang="ru-RU" sz="1600" smtClean="0"/>
              <a:t>очная			</a:t>
            </a:r>
            <a:r>
              <a:rPr lang="ru-RU" altLang="ru-RU" sz="1600" b="1" smtClean="0"/>
              <a:t>Объем:  </a:t>
            </a:r>
            <a:r>
              <a:rPr lang="ru-RU" altLang="ru-RU" sz="1600" smtClean="0"/>
              <a:t>72 уч. часа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600" b="1" smtClean="0"/>
              <a:t>Целевая группа</a:t>
            </a:r>
            <a:r>
              <a:rPr lang="ru-RU" altLang="ru-RU" sz="1600" smtClean="0"/>
              <a:t>: школьные команды (учителя начальных классов+заместитель директора школы по учебно-воспитательной работе)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600" b="1" smtClean="0"/>
              <a:t>Преподаватели программы: </a:t>
            </a:r>
          </a:p>
          <a:p>
            <a:pPr marL="0" indent="0">
              <a:buFont typeface="Wingdings" pitchFamily="2" charset="2"/>
              <a:buNone/>
            </a:pPr>
            <a:r>
              <a:rPr lang="ru-RU" altLang="ru-RU" sz="1600" smtClean="0"/>
              <a:t>Команды общеобразовательных организаций стажерских практик ( по необходимости: преподаватели КК ИПК, специалисты ЦОКО)</a:t>
            </a:r>
          </a:p>
          <a:p>
            <a:pPr marL="0" indent="0">
              <a:buFont typeface="Wingdings" pitchFamily="2" charset="2"/>
              <a:buNone/>
            </a:pPr>
            <a:endParaRPr lang="ru-RU" altLang="ru-RU" sz="1600" smtClean="0"/>
          </a:p>
          <a:p>
            <a:pPr marL="0" indent="0" algn="ctr">
              <a:buFont typeface="Wingdings" pitchFamily="2" charset="2"/>
              <a:buNone/>
            </a:pPr>
            <a:endParaRPr lang="ru-RU" altLang="ru-RU" sz="1600" b="1" smtClean="0"/>
          </a:p>
        </p:txBody>
      </p:sp>
      <p:sp>
        <p:nvSpPr>
          <p:cNvPr id="37891" name="Прямоугольник 2"/>
          <p:cNvSpPr>
            <a:spLocks noChangeArrowheads="1"/>
          </p:cNvSpPr>
          <p:nvPr/>
        </p:nvSpPr>
        <p:spPr bwMode="auto">
          <a:xfrm>
            <a:off x="3348038" y="328613"/>
            <a:ext cx="5948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 sz="24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07950" y="1773238"/>
            <a:ext cx="8710613" cy="453548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sz="2000" b="1" dirty="0" smtClean="0"/>
              <a:t>Цель </a:t>
            </a:r>
            <a:r>
              <a:rPr lang="ru-RU" sz="2000" b="1" dirty="0"/>
              <a:t>программы </a:t>
            </a:r>
            <a:r>
              <a:rPr lang="ru-RU" sz="2000" b="1" dirty="0" smtClean="0"/>
              <a:t>стажировки: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dirty="0" smtClean="0"/>
              <a:t>формирование/развитие </a:t>
            </a:r>
            <a:r>
              <a:rPr lang="ru-RU" sz="2000" dirty="0"/>
              <a:t>педагогических компетенций в области оценивания образовательных результатов ФГОС НОО, соответствующих требованиям профессионального стандарта педагога.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000" b="1" dirty="0"/>
              <a:t>Задачи программы:</a:t>
            </a:r>
            <a:endParaRPr lang="ru-RU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ru-RU" sz="1900" dirty="0"/>
              <a:t>Познакомить слушателей с Концепцией региональной системы оценки качества образования НОО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1900" dirty="0"/>
              <a:t>Научить слушателей различать функции оценки (контроль и поддержка)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1900" dirty="0"/>
              <a:t>Научить педагогов различать разные типы результатов и способы их оценки (предметные, </a:t>
            </a:r>
            <a:r>
              <a:rPr lang="ru-RU" sz="1900" dirty="0" err="1"/>
              <a:t>метапредметные</a:t>
            </a:r>
            <a:r>
              <a:rPr lang="ru-RU" sz="1900" dirty="0"/>
              <a:t> и личностные)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1900" dirty="0"/>
              <a:t>Организовать практику работы с новыми формами предъявления результатов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1900" dirty="0"/>
              <a:t>Сформировать у педагогов представление о специфике </a:t>
            </a:r>
            <a:r>
              <a:rPr lang="ru-RU" sz="1900" dirty="0" err="1"/>
              <a:t>внутриклассного</a:t>
            </a:r>
            <a:r>
              <a:rPr lang="ru-RU" sz="1900" dirty="0"/>
              <a:t> оценивания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ru-RU" sz="2000" b="1" dirty="0"/>
          </a:p>
        </p:txBody>
      </p:sp>
      <p:sp>
        <p:nvSpPr>
          <p:cNvPr id="39939" name="Прямоугольник 2"/>
          <p:cNvSpPr>
            <a:spLocks noChangeArrowheads="1"/>
          </p:cNvSpPr>
          <p:nvPr/>
        </p:nvSpPr>
        <p:spPr bwMode="auto">
          <a:xfrm>
            <a:off x="3348038" y="328613"/>
            <a:ext cx="5948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 sz="24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Содержимое 6"/>
          <p:cNvSpPr>
            <a:spLocks noGrp="1"/>
          </p:cNvSpPr>
          <p:nvPr>
            <p:ph idx="1"/>
          </p:nvPr>
        </p:nvSpPr>
        <p:spPr>
          <a:xfrm>
            <a:off x="107950" y="1235075"/>
            <a:ext cx="8978900" cy="507365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3200" b="1" smtClean="0"/>
              <a:t>Основные различия программ стажировок:</a:t>
            </a:r>
          </a:p>
          <a:p>
            <a:pPr marL="0" indent="0" algn="ctr">
              <a:buFont typeface="Wingdings" pitchFamily="2" charset="2"/>
              <a:buNone/>
            </a:pPr>
            <a:endParaRPr lang="ru-RU" altLang="ru-RU" sz="1800" smtClean="0"/>
          </a:p>
        </p:txBody>
      </p:sp>
      <p:sp>
        <p:nvSpPr>
          <p:cNvPr id="41987" name="Прямоугольник 2"/>
          <p:cNvSpPr>
            <a:spLocks noChangeArrowheads="1"/>
          </p:cNvSpPr>
          <p:nvPr/>
        </p:nvSpPr>
        <p:spPr bwMode="auto">
          <a:xfrm>
            <a:off x="3348038" y="328613"/>
            <a:ext cx="5948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 sz="240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950" y="1916113"/>
          <a:ext cx="8978900" cy="4418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9450"/>
                <a:gridCol w="4489450"/>
              </a:tblGrid>
              <a:tr h="1618813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«Поддерживающее оценивание: работа с предметными, 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</a:rPr>
                        <a:t>метапредметными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 и личностными результатами в начальной школе»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 базе  МАОУ «КУГ №1 –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Универс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21" marB="45721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«Поддерживающее оценивание: практика работы с техниками формирующего оценивания в начальной школе» 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 базе МАОУ «Гимназия №1» г. Канска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21" marB="45721"/>
                </a:tc>
              </a:tr>
              <a:tr h="279919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Основное содержание программы: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1.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Оценка образовательных результатов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2.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Формы представления образовательных результатов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3.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Освоение техник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внутриклассного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оценивания (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критериальное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оценивание)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4.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Новые формы и способы профессионального взаимодействия педагогов начальной школы (методика «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Lesson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»)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5.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Рефлексия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21" marB="45721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Основное содержание программы: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1.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Оценка образовательных результатов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2.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Формы представления образовательных результатов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3.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Освоение техник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внутриклассного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оценивания (формирующее оценивание)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4.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Планирование работы учителя на основе анализа результатов оценочных процедур (для педагогов НОО)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5.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Рефлексия</a:t>
                      </a:r>
                      <a:endParaRPr lang="ru-RU" sz="1600" dirty="0"/>
                    </a:p>
                  </a:txBody>
                  <a:tcPr marL="91429" marR="91429" marT="45721" marB="4572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/>
              <a:t>Список литературы</a:t>
            </a:r>
            <a:endParaRPr lang="ru-RU" altLang="ru-RU" smtClean="0"/>
          </a:p>
        </p:txBody>
      </p:sp>
      <p:sp>
        <p:nvSpPr>
          <p:cNvPr id="44035" name="Объект 2"/>
          <p:cNvSpPr>
            <a:spLocks noGrp="1"/>
          </p:cNvSpPr>
          <p:nvPr>
            <p:ph idx="1"/>
          </p:nvPr>
        </p:nvSpPr>
        <p:spPr>
          <a:xfrm>
            <a:off x="179388" y="1773238"/>
            <a:ext cx="8785225" cy="4608512"/>
          </a:xfrm>
        </p:spPr>
        <p:txBody>
          <a:bodyPr/>
          <a:lstStyle/>
          <a:p>
            <a:r>
              <a:rPr lang="ru-RU" altLang="ru-RU" sz="1100" smtClean="0"/>
              <a:t>Использование результатов национальной оценки учебных достижений/ Грини В., Кэллаган Т., Мюррей С.//Серия «Национальная оценка учебных достижений», Книга 5. Всемирный банк, 2011.</a:t>
            </a:r>
          </a:p>
          <a:p>
            <a:r>
              <a:rPr lang="ru-RU" altLang="ru-RU" sz="1100" smtClean="0"/>
              <a:t>Мониторинг индивидуального прогресса в школьной системе оценки качества образования: сборник научно-методических материалов / сост.: В. А. Болотов, О. В. Знаменская, Л. А. Рябинина, Б. И. Хасан, О. И. Свиридова, И. Е. Ким, О. И. Белоконь, Т. В. Аванова, И. В. Исаева. Красноярск: ККИПКППРО, 2012.</a:t>
            </a:r>
          </a:p>
          <a:p>
            <a:r>
              <a:rPr lang="ru-RU" altLang="ru-RU" sz="1100" smtClean="0"/>
              <a:t>Вальдман И. А. Мониторинговые исследования качества образования: опыт Австралии//Журнал руководителя управления образованием. № 4, 2013.</a:t>
            </a:r>
          </a:p>
          <a:p>
            <a:r>
              <a:rPr lang="ru-RU" altLang="ru-RU" sz="1100" smtClean="0"/>
              <a:t>Знаменская О. В., Островерх О. С., Рябинина Л. А., Хасан Б. И. Мониторинг учебных действий школьников//Вопросы образования. 2009. № 3. С. 53-74.</a:t>
            </a:r>
          </a:p>
          <a:p>
            <a:r>
              <a:rPr lang="ru-RU" altLang="ru-RU" sz="1100" smtClean="0"/>
              <a:t>Мониторинг индивидуального прогресса учебных действий школьников /под ред. П. Г. Нежнова, Б. И. Хасана, Б. Д. Эльконина. Красноярск, «Печатный центр КПД», 2006.</a:t>
            </a:r>
          </a:p>
          <a:p>
            <a:r>
              <a:rPr lang="ru-RU" altLang="ru-RU" sz="1100" smtClean="0"/>
              <a:t>Фрумин И. Д. Две идеологии в управлении образованием: между контролем и поддержкой (на примере вопроса об оценке качества образования) //Политика, основанная на знании: опыт Англии и Шотландии /под ред. И. А. Вальдмана. М.: Университетская книга, 2006.</a:t>
            </a:r>
          </a:p>
          <a:p>
            <a:r>
              <a:rPr lang="ru-RU" altLang="ru-RU" sz="1100" smtClean="0"/>
              <a:t> Аванова Т.В., Позднякова Р.А., Свиридова О.И., Скретнева Т.В. Формирование партнерских отношений в начальной ступени гимназии “Универс”: методические рекомендации – Красноярск, 2010.</a:t>
            </a:r>
          </a:p>
          <a:p>
            <a:r>
              <a:rPr lang="ru-RU" altLang="ru-RU" sz="1100" i="1" smtClean="0"/>
              <a:t>Пинская М.А.</a:t>
            </a:r>
            <a:r>
              <a:rPr lang="ru-RU" altLang="ru-RU" sz="1100" smtClean="0"/>
              <a:t> Формирующее оценивание: оценивание в классе: учеб. пособие. – М.: Логос, 2010.</a:t>
            </a:r>
            <a:endParaRPr lang="ru-RU" altLang="ru-RU" sz="1100" i="1" smtClean="0"/>
          </a:p>
          <a:p>
            <a:r>
              <a:rPr lang="ru-RU" altLang="ru-RU" sz="1100" i="1" smtClean="0"/>
              <a:t>Романов Ю. В. </a:t>
            </a:r>
            <a:r>
              <a:rPr lang="ru-RU" altLang="ru-RU" sz="1100" smtClean="0"/>
              <a:t>Критериальная система оценивания: опыт использования. // ОКО. Оценка качества образования. –2009. – № 1. – С. 55-63.</a:t>
            </a:r>
          </a:p>
          <a:p>
            <a:r>
              <a:rPr lang="ru-RU" altLang="ru-RU" sz="1100" i="1" smtClean="0"/>
              <a:t>Романов Ю.В., Тришневская О.М.</a:t>
            </a:r>
            <a:r>
              <a:rPr lang="ru-RU" altLang="ru-RU" sz="1100" smtClean="0"/>
              <a:t> Покушение на систему. Какие задачи решает критериальное оценивание. // Управление школой. – 2009. – № 3.</a:t>
            </a:r>
          </a:p>
          <a:p>
            <a:r>
              <a:rPr lang="ru-RU" altLang="ru-RU" sz="1100" smtClean="0"/>
              <a:t>Цукерман Г.А., Венгер А.Л. Развитие учебной самостоятельности. – М., ОИРО, 2010.</a:t>
            </a:r>
          </a:p>
          <a:p>
            <a:endParaRPr lang="ru-RU" altLang="ru-RU" sz="1100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Содержимое 6"/>
          <p:cNvSpPr>
            <a:spLocks noGrp="1"/>
          </p:cNvSpPr>
          <p:nvPr>
            <p:ph idx="1"/>
          </p:nvPr>
        </p:nvSpPr>
        <p:spPr>
          <a:xfrm>
            <a:off x="323850" y="1844675"/>
            <a:ext cx="8494713" cy="446405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2400" smtClean="0"/>
              <a:t>В презентации использованы: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400" smtClean="0"/>
              <a:t>данные с портала общероссийской</a:t>
            </a:r>
            <a:br>
              <a:rPr lang="ru-RU" altLang="ru-RU" sz="2400" smtClean="0"/>
            </a:br>
            <a:r>
              <a:rPr lang="ru-RU" altLang="ru-RU" sz="2400" smtClean="0"/>
              <a:t>системы оценки качества образования</a:t>
            </a:r>
            <a:br>
              <a:rPr lang="ru-RU" altLang="ru-RU" sz="2400" smtClean="0"/>
            </a:br>
            <a:r>
              <a:rPr lang="en-US" altLang="ru-RU" sz="2400" smtClean="0">
                <a:hlinkClick r:id="rId3"/>
              </a:rPr>
              <a:t>http://osoko.edu.ru</a:t>
            </a:r>
            <a:r>
              <a:rPr lang="ru-RU" altLang="ru-RU" sz="2400" smtClean="0"/>
              <a:t>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400" smtClean="0"/>
              <a:t>отдельные слайды из презентации Г.С. Ковалёвой </a:t>
            </a:r>
          </a:p>
          <a:p>
            <a:pPr marL="0" indent="0" algn="ctr">
              <a:buFont typeface="Wingdings" pitchFamily="2" charset="2"/>
              <a:buNone/>
            </a:pPr>
            <a:endParaRPr lang="ru-RU" altLang="ru-RU" sz="2400" smtClean="0"/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400" smtClean="0"/>
              <a:t>данные с сайта Красноярского ЦОКО 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altLang="ru-RU" sz="2400" smtClean="0">
                <a:hlinkClick r:id="rId4"/>
              </a:rPr>
              <a:t>http://coko24.ru/</a:t>
            </a:r>
            <a:r>
              <a:rPr lang="ru-RU" altLang="ru-RU" sz="2400" smtClean="0"/>
              <a:t>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400" smtClean="0"/>
              <a:t>отдельные слайды из презентаций Л.А. Рябининой, </a:t>
            </a:r>
          </a:p>
          <a:p>
            <a:pPr marL="0" indent="0" algn="ctr">
              <a:buFont typeface="Wingdings" pitchFamily="2" charset="2"/>
              <a:buNone/>
            </a:pPr>
            <a:endParaRPr lang="en-US" altLang="ru-RU" sz="3600" smtClean="0">
              <a:latin typeface="Tahoma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2600" smtClean="0"/>
              <a:t> </a:t>
            </a:r>
          </a:p>
        </p:txBody>
      </p:sp>
      <p:sp>
        <p:nvSpPr>
          <p:cNvPr id="45059" name="Прямоугольник 2"/>
          <p:cNvSpPr>
            <a:spLocks noChangeArrowheads="1"/>
          </p:cNvSpPr>
          <p:nvPr/>
        </p:nvSpPr>
        <p:spPr bwMode="auto">
          <a:xfrm>
            <a:off x="2555875" y="328613"/>
            <a:ext cx="940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5060" name="Прямоугольник 1"/>
          <p:cNvSpPr>
            <a:spLocks noChangeArrowheads="1"/>
          </p:cNvSpPr>
          <p:nvPr/>
        </p:nvSpPr>
        <p:spPr bwMode="auto">
          <a:xfrm>
            <a:off x="2555875" y="188913"/>
            <a:ext cx="658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ru-RU" altLang="ru-RU" sz="3200" b="1">
                <a:solidFill>
                  <a:schemeClr val="bg1"/>
                </a:solidFill>
              </a:rPr>
              <a:t>Спасибо за внимание!</a:t>
            </a:r>
          </a:p>
        </p:txBody>
      </p:sp>
      <p:sp>
        <p:nvSpPr>
          <p:cNvPr id="45061" name="Прямоугольник 2"/>
          <p:cNvSpPr>
            <a:spLocks noChangeArrowheads="1"/>
          </p:cNvSpPr>
          <p:nvPr/>
        </p:nvSpPr>
        <p:spPr bwMode="auto">
          <a:xfrm>
            <a:off x="2555875" y="6308725"/>
            <a:ext cx="658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ru-RU" altLang="ru-RU" sz="1600">
                <a:latin typeface="Tahoma" pitchFamily="34" charset="0"/>
              </a:rPr>
              <a:t>Тел./факс: (8-391)-</a:t>
            </a:r>
            <a:r>
              <a:rPr lang="ru-RU" altLang="ru-RU" sz="1600"/>
              <a:t>206-99-19 (доб.139)</a:t>
            </a:r>
            <a:r>
              <a:rPr lang="ru-RU" altLang="ru-RU" sz="1600">
                <a:latin typeface="Tahoma" pitchFamily="34" charset="0"/>
              </a:rPr>
              <a:t/>
            </a:r>
            <a:br>
              <a:rPr lang="ru-RU" altLang="ru-RU" sz="1600">
                <a:latin typeface="Tahoma" pitchFamily="34" charset="0"/>
              </a:rPr>
            </a:br>
            <a:r>
              <a:rPr lang="en-US" altLang="ru-RU" sz="1600">
                <a:latin typeface="Tahoma" pitchFamily="34" charset="0"/>
              </a:rPr>
              <a:t>e-mail: </a:t>
            </a:r>
            <a:r>
              <a:rPr lang="en-US" altLang="ru-RU" sz="1600">
                <a:latin typeface="Tahoma" pitchFamily="34" charset="0"/>
                <a:hlinkClick r:id="rId5"/>
              </a:rPr>
              <a:t>molchanova@kipk.ru</a:t>
            </a:r>
            <a:r>
              <a:rPr lang="ru-RU" altLang="ru-RU" sz="1600">
                <a:latin typeface="Tahoma" pitchFamily="34" charset="0"/>
              </a:rPr>
              <a:t> </a:t>
            </a:r>
            <a:r>
              <a:rPr lang="en-US" altLang="ru-RU" sz="1600">
                <a:latin typeface="Tahoma" pitchFamily="34" charset="0"/>
              </a:rPr>
              <a:t>c</a:t>
            </a:r>
            <a:r>
              <a:rPr lang="ru-RU" altLang="ru-RU" sz="1600">
                <a:latin typeface="Tahoma" pitchFamily="34" charset="0"/>
              </a:rPr>
              <a:t>айт:</a:t>
            </a:r>
            <a:r>
              <a:rPr lang="en-US" altLang="ru-RU" sz="1600">
                <a:latin typeface="Tahoma" pitchFamily="34" charset="0"/>
              </a:rPr>
              <a:t> </a:t>
            </a:r>
            <a:r>
              <a:rPr lang="en-US" altLang="ru-RU" sz="1600">
                <a:latin typeface="Tahoma" pitchFamily="34" charset="0"/>
                <a:hlinkClick r:id="rId6"/>
              </a:rPr>
              <a:t>www.kipk.ru</a:t>
            </a:r>
            <a:endParaRPr lang="ru-RU" altLang="ru-RU" sz="16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773238"/>
            <a:ext cx="8785225" cy="4895850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>
                <a:solidFill>
                  <a:srgbClr val="C00000"/>
                </a:solidFill>
              </a:rPr>
              <a:t>Школьная система оценки качества образования </a:t>
            </a:r>
            <a:r>
              <a:rPr lang="ru-RU" dirty="0"/>
              <a:t>должна отражать и образовательные достижения учеников, и образовательный процесс. </a:t>
            </a: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Школьная </a:t>
            </a:r>
            <a:r>
              <a:rPr lang="ru-RU" dirty="0"/>
              <a:t>система оценки качества образования включает в себя две согласованные между собой системы оценок: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-  </a:t>
            </a:r>
            <a:r>
              <a:rPr lang="ru-RU" b="1" dirty="0"/>
              <a:t>внешнюю оценку</a:t>
            </a:r>
            <a:r>
              <a:rPr lang="ru-RU" dirty="0"/>
              <a:t>, осуществляемую внешними по отношению к школе службами; (результаты </a:t>
            </a:r>
            <a:r>
              <a:rPr lang="ru-RU" dirty="0" smtClean="0"/>
              <a:t>ВПР, НИКО, мониторинговые </a:t>
            </a:r>
            <a:r>
              <a:rPr lang="ru-RU" dirty="0"/>
              <a:t>исследования федерального, </a:t>
            </a:r>
            <a:r>
              <a:rPr lang="ru-RU" dirty="0" smtClean="0"/>
              <a:t>регионального </a:t>
            </a:r>
            <a:r>
              <a:rPr lang="ru-RU" dirty="0"/>
              <a:t>и муниципального </a:t>
            </a:r>
            <a:r>
              <a:rPr lang="ru-RU" dirty="0" smtClean="0"/>
              <a:t>уровня и т.д.);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-  </a:t>
            </a:r>
            <a:r>
              <a:rPr lang="ru-RU" b="1" dirty="0"/>
              <a:t>внутреннюю оценку </a:t>
            </a:r>
            <a:r>
              <a:rPr lang="ru-RU" dirty="0"/>
              <a:t>(самооценка), осуществляемую самой школой – обучающимися, педагогами, </a:t>
            </a:r>
            <a:r>
              <a:rPr lang="ru-RU" dirty="0" smtClean="0"/>
              <a:t>администрацией, родителями.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627313" y="115888"/>
            <a:ext cx="6337300" cy="1081087"/>
          </a:xfrm>
        </p:spPr>
        <p:txBody>
          <a:bodyPr/>
          <a:lstStyle/>
          <a:p>
            <a:pPr eaLnBrk="1" hangingPunct="1">
              <a:lnSpc>
                <a:spcPts val="4000"/>
              </a:lnSpc>
            </a:pPr>
            <a:r>
              <a:rPr lang="ru-RU" altLang="ru-RU" sz="3600" b="1" smtClean="0"/>
              <a:t>Процедуры оценивания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196975"/>
          <a:ext cx="8713788" cy="511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627313" y="14288"/>
            <a:ext cx="6199187" cy="974725"/>
          </a:xfrm>
        </p:spPr>
        <p:txBody>
          <a:bodyPr/>
          <a:lstStyle/>
          <a:p>
            <a:pPr eaLnBrk="1" hangingPunct="1">
              <a:lnSpc>
                <a:spcPts val="3200"/>
              </a:lnSpc>
            </a:pPr>
            <a:r>
              <a:rPr lang="ru-RU" altLang="ru-RU" sz="3200" b="1" smtClean="0"/>
              <a:t>Проблемы существующей системы оценивания</a:t>
            </a:r>
            <a:endParaRPr lang="ru-RU" altLang="ru-RU" sz="32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0163" y="1700213"/>
            <a:ext cx="9174163" cy="5157787"/>
          </a:xfrm>
        </p:spPr>
        <p:txBody>
          <a:bodyPr rtlCol="0">
            <a:noAutofit/>
          </a:bodyPr>
          <a:lstStyle/>
          <a:p>
            <a:pPr eaLnBrk="1" hangingPunct="1">
              <a:spcAft>
                <a:spcPts val="0"/>
              </a:spcAft>
              <a:defRPr/>
            </a:pPr>
            <a:r>
              <a:rPr lang="ru-RU" sz="2000" b="1" dirty="0" smtClean="0"/>
              <a:t>не </a:t>
            </a:r>
            <a:r>
              <a:rPr lang="ru-RU" sz="2000" b="1" dirty="0"/>
              <a:t>дает полноценной возможности для формирования у учащегося оценочной самостоятельности </a:t>
            </a:r>
            <a:r>
              <a:rPr lang="ru-RU" sz="2000" dirty="0"/>
              <a:t>— «краеугольного камня» здания учебной самостоятельности </a:t>
            </a:r>
            <a:r>
              <a:rPr lang="ru-RU" sz="1600" dirty="0"/>
              <a:t>(указанная способность признана сегодня ключевой компетенцией, определяющей </a:t>
            </a:r>
            <a:r>
              <a:rPr lang="ru-RU" sz="1600" dirty="0" smtClean="0"/>
              <a:t>качество </a:t>
            </a:r>
            <a:r>
              <a:rPr lang="ru-RU" sz="1600" dirty="0"/>
              <a:t>содержания российского образования);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ru-RU" sz="2000" b="1" dirty="0"/>
              <a:t>затрудняет индивидуализацию обучения </a:t>
            </a:r>
            <a:r>
              <a:rPr lang="ru-RU" sz="1600" dirty="0"/>
              <a:t>(учителю трудно зафиксировать и положительно оценить реальные достижения каждого конкретного ребенка в сравнении с предыдущими результатами его обучения);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ru-RU" sz="2000" b="1" dirty="0"/>
              <a:t>является </a:t>
            </a:r>
            <a:r>
              <a:rPr lang="ru-RU" sz="2000" b="1" dirty="0" smtClean="0"/>
              <a:t>малоинформативной для субъектов образовательной деятельности</a:t>
            </a:r>
            <a:r>
              <a:rPr lang="ru-RU" sz="2000" dirty="0" smtClean="0"/>
              <a:t> </a:t>
            </a:r>
            <a:r>
              <a:rPr lang="ru-RU" sz="1600" dirty="0"/>
              <a:t>(в силу своей </a:t>
            </a:r>
            <a:r>
              <a:rPr lang="ru-RU" sz="1600" dirty="0" err="1"/>
              <a:t>формализованности</a:t>
            </a:r>
            <a:r>
              <a:rPr lang="ru-RU" sz="1600" dirty="0"/>
              <a:t> и </a:t>
            </a:r>
            <a:r>
              <a:rPr lang="ru-RU" sz="1600" dirty="0" smtClean="0"/>
              <a:t>зачастую скрытости </a:t>
            </a:r>
            <a:r>
              <a:rPr lang="ru-RU" sz="1600" dirty="0"/>
              <a:t>критериев по отметке часто нельзя судить о действительном уровне знаний и, что самое главное, нельзя определить вектор дальнейших усилий — что именно надо улучшить, над чем поработать, в какой степени это вообще возможно для данного ребенка);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ru-RU" sz="2000" dirty="0" smtClean="0"/>
              <a:t>иногда </a:t>
            </a:r>
            <a:r>
              <a:rPr lang="ru-RU" sz="2000" b="1" dirty="0"/>
              <a:t>имеет травмирующий характер </a:t>
            </a:r>
            <a:r>
              <a:rPr lang="ru-RU" sz="1600" dirty="0"/>
              <a:t>(полностью сосредоточенная в руках учителя, </a:t>
            </a:r>
            <a:r>
              <a:rPr lang="ru-RU" sz="1600" dirty="0" smtClean="0"/>
              <a:t> «</a:t>
            </a:r>
            <a:r>
              <a:rPr lang="ru-RU" sz="1600" dirty="0"/>
              <a:t>отметочная» система нередко оказывается орудием манипуляции и психологического давления, которое направлено, с одной стороны, непосредственно на ребенка, с другой стороны, на родителей</a:t>
            </a:r>
            <a:r>
              <a:rPr lang="ru-RU" sz="1600" dirty="0" smtClean="0"/>
              <a:t>)</a:t>
            </a:r>
          </a:p>
          <a:p>
            <a:pPr marL="0" indent="0" algn="r" eaLnBrk="1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 smtClean="0"/>
              <a:t>(данные по результатам российской экспертизы ШСОКО)</a:t>
            </a:r>
            <a:endParaRPr lang="ru-RU" sz="1800" i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824412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Внутренняя система оценки качества образования (ВСОКО)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представляет собой совокупность </a:t>
            </a:r>
            <a:r>
              <a:rPr lang="ru-RU" sz="2800" b="1" dirty="0" smtClean="0">
                <a:solidFill>
                  <a:srgbClr val="FF0000"/>
                </a:solidFill>
              </a:rPr>
              <a:t>организационных структур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800" b="1" dirty="0" smtClean="0">
                <a:solidFill>
                  <a:srgbClr val="00B050"/>
                </a:solidFill>
              </a:rPr>
              <a:t>норм и правил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800" b="1" dirty="0" smtClean="0">
                <a:solidFill>
                  <a:srgbClr val="0070C0"/>
                </a:solidFill>
              </a:rPr>
              <a:t>диагностических и оценочных процедур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обеспечивающих на единой основе оценку качества образовательных </a:t>
            </a:r>
            <a:r>
              <a:rPr lang="ru-RU" sz="2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результатов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качество реализации </a:t>
            </a:r>
            <a:r>
              <a:rPr lang="ru-RU" sz="2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образовательного процесса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качество </a:t>
            </a:r>
            <a:r>
              <a:rPr lang="ru-RU" sz="2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условий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обеспечивающих образовательный процесс с учетом запросов участников образовательных отношений, </a:t>
            </a:r>
            <a:r>
              <a:rPr lang="ru-RU" sz="2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эффективность управления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качеством образования в образовательной организации.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2555875" y="0"/>
            <a:ext cx="6588125" cy="908050"/>
          </a:xfrm>
        </p:spPr>
        <p:txBody>
          <a:bodyPr/>
          <a:lstStyle/>
          <a:p>
            <a:pPr eaLnBrk="1" hangingPunct="1">
              <a:lnSpc>
                <a:spcPts val="3600"/>
              </a:lnSpc>
            </a:pPr>
            <a:r>
              <a:rPr lang="ru-RU" altLang="ru-RU" sz="3600" b="1" smtClean="0"/>
              <a:t>Современные требования к оценке:</a:t>
            </a:r>
            <a:endParaRPr lang="ru-RU" altLang="ru-RU" sz="3600" smtClean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179388" y="1773238"/>
            <a:ext cx="8785225" cy="4751387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создание надежных и технологичных процедур оценки качества образовательных результатов, условий</a:t>
            </a:r>
          </a:p>
          <a:p>
            <a:pPr eaLnBrk="1" hangingPunct="1"/>
            <a:r>
              <a:rPr lang="ru-RU" altLang="ru-RU" sz="2400" smtClean="0"/>
              <a:t>формирование культуры оценки качества образования у всех участников образовательных отношений</a:t>
            </a:r>
          </a:p>
          <a:p>
            <a:pPr eaLnBrk="1" hangingPunct="1"/>
            <a:r>
              <a:rPr lang="ru-RU" altLang="ru-RU" sz="2400" smtClean="0"/>
              <a:t>смещение акцента с предметных знаний, умений и навыков как основной цели обучения на формирование универсальных учебных действий, умения учиться, на развитие самостоятельности </a:t>
            </a:r>
          </a:p>
          <a:p>
            <a:pPr eaLnBrk="1" hangingPunct="1"/>
            <a:r>
              <a:rPr lang="ru-RU" altLang="ru-RU" sz="2400" smtClean="0"/>
              <a:t>направленность на изучение уровня и динамики сформированности у обучающихся личностных, метапредметных, предметных результатов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196975"/>
            <a:ext cx="9036050" cy="5472113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	</a:t>
            </a:r>
            <a:r>
              <a:rPr lang="ru-RU" sz="3000" b="1" dirty="0" smtClean="0">
                <a:solidFill>
                  <a:srgbClr val="C00000"/>
                </a:solidFill>
              </a:rPr>
              <a:t>Процедуры </a:t>
            </a:r>
            <a:r>
              <a:rPr lang="ru-RU" sz="3000" b="1" dirty="0">
                <a:solidFill>
                  <a:srgbClr val="C00000"/>
                </a:solidFill>
              </a:rPr>
              <a:t>оценки </a:t>
            </a:r>
            <a:r>
              <a:rPr lang="ru-RU" sz="3000" dirty="0"/>
              <a:t>делятся на два типа: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/>
              <a:t>- </a:t>
            </a:r>
            <a:r>
              <a:rPr lang="ru-RU" sz="2600" b="1" dirty="0"/>
              <a:t>процедуры получения данных для оценки;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600" dirty="0"/>
              <a:t>- </a:t>
            </a:r>
            <a:r>
              <a:rPr lang="ru-RU" sz="2600" b="1" dirty="0"/>
              <a:t>процедуры принятия решений на основе результатов оценки.</a:t>
            </a:r>
            <a:r>
              <a:rPr lang="ru-RU" sz="2400" b="1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/>
              <a:t>Процедуры </a:t>
            </a:r>
            <a:r>
              <a:rPr lang="ru-RU" sz="2400" dirty="0"/>
              <a:t>принятия решений определяются двумя </a:t>
            </a:r>
            <a:r>
              <a:rPr lang="ru-RU" sz="2400" b="1" dirty="0"/>
              <a:t>функциями оценки: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u="sng" dirty="0" smtClean="0"/>
              <a:t>оценка </a:t>
            </a:r>
            <a:r>
              <a:rPr lang="ru-RU" sz="2400" u="sng" dirty="0"/>
              <a:t>для контроля</a:t>
            </a:r>
            <a:r>
              <a:rPr lang="ru-RU" sz="2400" dirty="0"/>
              <a:t> за работой образовательного учреждения и предоставления вышестоящим органам необходимой информации для принятия </a:t>
            </a:r>
            <a:r>
              <a:rPr lang="ru-RU" sz="2400" dirty="0" smtClean="0"/>
              <a:t>решений; </a:t>
            </a:r>
            <a:endParaRPr lang="ru-RU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u="sng" dirty="0" smtClean="0"/>
              <a:t>оценка </a:t>
            </a:r>
            <a:r>
              <a:rPr lang="ru-RU" sz="2400" u="sng" dirty="0"/>
              <a:t>для поддержки </a:t>
            </a:r>
            <a:r>
              <a:rPr lang="ru-RU" sz="2400" dirty="0"/>
              <a:t>образовательного продвижения конкретного </a:t>
            </a:r>
            <a:r>
              <a:rPr lang="ru-RU" sz="2400" dirty="0" smtClean="0"/>
              <a:t>ученика, поддержки профессионального роста учителя </a:t>
            </a:r>
            <a:r>
              <a:rPr lang="ru-RU" sz="2400" dirty="0"/>
              <a:t>и проектирования развития образовательного учреждения (оценка для диалога и саморазвития), для развития образовательной системы образовательного учреждения.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2"/>
          <p:cNvSpPr>
            <a:spLocks noChangeArrowheads="1"/>
          </p:cNvSpPr>
          <p:nvPr/>
        </p:nvSpPr>
        <p:spPr bwMode="auto">
          <a:xfrm>
            <a:off x="2555875" y="1588"/>
            <a:ext cx="6588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/>
          </a:p>
        </p:txBody>
      </p:sp>
      <p:sp>
        <p:nvSpPr>
          <p:cNvPr id="16387" name="Содержимое 6"/>
          <p:cNvSpPr>
            <a:spLocks noGrp="1"/>
          </p:cNvSpPr>
          <p:nvPr>
            <p:ph idx="1"/>
          </p:nvPr>
        </p:nvSpPr>
        <p:spPr>
          <a:xfrm>
            <a:off x="323850" y="1816100"/>
            <a:ext cx="8494713" cy="374491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altLang="ru-RU" sz="3600" b="1" smtClean="0"/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3600" b="1" smtClean="0">
                <a:solidFill>
                  <a:srgbClr val="C00000"/>
                </a:solidFill>
              </a:rPr>
              <a:t>Как и почему изменяется система оценки качества образования в Красноярском крае?</a:t>
            </a:r>
            <a:endParaRPr lang="ru-RU" altLang="ru-RU" sz="2800" b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ипк новый">
  <a:themeElements>
    <a:clrScheme name="5_ипк новый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5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ипк новый">
  <a:themeElements>
    <a:clrScheme name="6_ипк новый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6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ипк новый">
  <a:themeElements>
    <a:clrScheme name="7_ипк новый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7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8_ипк новый">
  <a:themeElements>
    <a:clrScheme name="8_ипк новый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8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открытие 20.02.13 Microsoft Office PowerPoint</Template>
  <TotalTime>4551</TotalTime>
  <Words>1785</Words>
  <Application>Microsoft Office PowerPoint</Application>
  <PresentationFormat>Экран (4:3)</PresentationFormat>
  <Paragraphs>231</Paragraphs>
  <Slides>27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27</vt:i4>
      </vt:variant>
    </vt:vector>
  </HeadingPairs>
  <TitlesOfParts>
    <vt:vector size="39" baseType="lpstr">
      <vt:lpstr>Arial</vt:lpstr>
      <vt:lpstr>Optima Cyr</vt:lpstr>
      <vt:lpstr>Calibri</vt:lpstr>
      <vt:lpstr>Wingdings</vt:lpstr>
      <vt:lpstr>Wingdings 2</vt:lpstr>
      <vt:lpstr>Wingdings 3</vt:lpstr>
      <vt:lpstr>Times New Roman</vt:lpstr>
      <vt:lpstr>Tahoma</vt:lpstr>
      <vt:lpstr>5_ипк новый</vt:lpstr>
      <vt:lpstr>6_ипк новый</vt:lpstr>
      <vt:lpstr>7_ипк новый</vt:lpstr>
      <vt:lpstr>8_ипк новый</vt:lpstr>
      <vt:lpstr>Презентация PowerPoint</vt:lpstr>
      <vt:lpstr>Презентация PowerPoint</vt:lpstr>
      <vt:lpstr>Презентация PowerPoint</vt:lpstr>
      <vt:lpstr>Процедуры оценивания</vt:lpstr>
      <vt:lpstr>Проблемы существующей системы оценивания</vt:lpstr>
      <vt:lpstr>Презентация PowerPoint</vt:lpstr>
      <vt:lpstr>Современные требования к оценке:</vt:lpstr>
      <vt:lpstr>Презентация PowerPoint</vt:lpstr>
      <vt:lpstr>Презентация PowerPoint</vt:lpstr>
      <vt:lpstr>Концепция региональной системы оценки качества начального общего образования в Красноярском крае</vt:lpstr>
      <vt:lpstr>Поддерживающее оценивание</vt:lpstr>
      <vt:lpstr>Система мониторинга образовательных достижений на региональном и школьном уровнях (1-4 классы начальной школы)</vt:lpstr>
      <vt:lpstr>Презентация PowerPoint</vt:lpstr>
      <vt:lpstr>Информирование о результатах оценочных процедур</vt:lpstr>
      <vt:lpstr>ОЦЕНИВАНИЕ В КЛАССЕ</vt:lpstr>
      <vt:lpstr>Главная цель оценивания в классе </vt:lpstr>
      <vt:lpstr>Презентация PowerPoint</vt:lpstr>
      <vt:lpstr>Какие возможности есть у педагогов, школьных команд по освоению новой оценочной практики? Где можно поучиться и попробовать?  Как освоить новую практику?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литературы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Института  на второе полугодие 2013 года</dc:title>
  <dc:creator>Admin</dc:creator>
  <cp:lastModifiedBy>RTF</cp:lastModifiedBy>
  <cp:revision>308</cp:revision>
  <dcterms:created xsi:type="dcterms:W3CDTF">2013-10-16T01:52:50Z</dcterms:created>
  <dcterms:modified xsi:type="dcterms:W3CDTF">2017-09-04T02:38:35Z</dcterms:modified>
</cp:coreProperties>
</file>