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6" r:id="rId8"/>
    <p:sldId id="267" r:id="rId9"/>
    <p:sldId id="261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6D795A-AD4E-4CD6-B397-539F70740B81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C4735-C7E8-4F4A-B4C8-07B7504A84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387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A4BF4-BF90-4998-85CE-7C720FBE6AB4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19E56-610A-47A5-A454-AB8639F77C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831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02C6-9F9B-4B29-8657-3D5A5CF1C314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7A010-4650-4453-837A-EA3869D2CF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90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55482-2D61-4041-8C72-FB53BDE6A2C0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1AB01-A84F-499C-A7BB-6EC9C014D8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131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AA5AD9-FD94-4994-BBB6-CAE688EA8095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6A926-4F1F-471D-9276-6C6318DCD4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394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086D2-37DA-4005-93C9-A8850A4CEBA3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71E20-0166-44D3-ADDC-3D9FB341A3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562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691DC6-7568-4441-91C3-8696A935B312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DED35-7DE9-4785-A676-BD4BB00044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210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679A0-5186-4EA7-A904-F74EAB485693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B09BB-BDD7-4ECD-ADB5-52C7BD3EC1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88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3E4290-EA3B-4C75-BF9A-930A32BB6EFB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B61D0-EA8F-4F60-8DF1-78A2AFEE9F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718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88A194-DADE-4BFC-A1DD-C4BFF2511671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875B-9FC8-4697-8F1C-E17D40A4F3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592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BB0AA7-DE66-47D7-B428-DB7CE00ECFA2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0A91B-2B59-40AF-B377-6EF85CBE4E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58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CEC683B-A184-41D8-A5D6-2E6DF4AAC909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Corbel" pitchFamily="34" charset="0"/>
              </a:defRPr>
            </a:lvl1pPr>
          </a:lstStyle>
          <a:p>
            <a:fld id="{596E5E9B-46E5-4155-A5DE-6B535D5996C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6" r:id="rId5"/>
    <p:sldLayoutId id="2147483731" r:id="rId6"/>
    <p:sldLayoutId id="2147483737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6375" y="981075"/>
            <a:ext cx="7405688" cy="1471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Приемы формирования читательской грамотности</a:t>
            </a:r>
            <a:endParaRPr lang="ru-RU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4508500"/>
            <a:ext cx="7407275" cy="17526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М.П.Демичева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Игровые технологии</a:t>
            </a:r>
            <a:endParaRPr lang="ru-RU" dirty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«Крестики-нолики</a:t>
            </a:r>
          </a:p>
          <a:p>
            <a:pPr eaLnBrk="1" hangingPunct="1"/>
            <a:r>
              <a:rPr lang="ru-RU" altLang="ru-RU" smtClean="0"/>
              <a:t>Театрализации</a:t>
            </a:r>
          </a:p>
          <a:p>
            <a:pPr eaLnBrk="1" hangingPunct="1"/>
            <a:r>
              <a:rPr lang="ru-RU" altLang="ru-RU" smtClean="0"/>
              <a:t>«Верю-неверю»</a:t>
            </a:r>
          </a:p>
        </p:txBody>
      </p:sp>
      <p:pic>
        <p:nvPicPr>
          <p:cNvPr id="1741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4254500"/>
            <a:ext cx="27051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Читательская грамотность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    «способность человека понимать и использовать письменные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жизни»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000" smtClean="0"/>
              <a:t>(Цукерман Г.А. и др. «Хорошо ли читают российские школьники»)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Умения: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827088" y="1447800"/>
            <a:ext cx="8316912" cy="4800600"/>
          </a:xfrm>
        </p:spPr>
        <p:txBody>
          <a:bodyPr/>
          <a:lstStyle/>
          <a:p>
            <a:pPr eaLnBrk="1" hangingPunct="1"/>
            <a:r>
              <a:rPr lang="ru-RU" altLang="ru-RU" smtClean="0"/>
              <a:t>НАЙТИ и ИЗВЛЕЧЬ </a:t>
            </a:r>
          </a:p>
          <a:p>
            <a:pPr eaLnBrk="1" hangingPunct="1"/>
            <a:r>
              <a:rPr lang="ru-RU" altLang="ru-RU" smtClean="0"/>
              <a:t>ИНТЕГРИРОВАТЬ И ИНТЕРПРЕТИРОВАТЬ </a:t>
            </a:r>
          </a:p>
          <a:p>
            <a:pPr eaLnBrk="1" hangingPunct="1"/>
            <a:r>
              <a:rPr lang="ru-RU" altLang="ru-RU" smtClean="0"/>
              <a:t>ОСМЫСЛИТЬ И ОЦЕНИТЬ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Приём – «Чтение с остановками»</a:t>
            </a:r>
            <a:endParaRPr lang="ru-RU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 eaLnBrk="1" hangingPunct="1">
              <a:buFont typeface="Wingdings 2" pitchFamily="18" charset="2"/>
              <a:buNone/>
            </a:pPr>
            <a:r>
              <a:rPr lang="ru-RU" altLang="ru-RU" smtClean="0"/>
              <a:t>Цель - заинтересовать ребенка произведением, развивать навыки осмысленного чтения. Прием практикуется в методике развития критического мышления и охватывает все стадии урока. </a:t>
            </a:r>
          </a:p>
        </p:txBody>
      </p:sp>
      <p:pic>
        <p:nvPicPr>
          <p:cNvPr id="11268" name="Picture 2" descr="http://www.playing-field.ru/img/2015/052219/004846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113" y="4940300"/>
            <a:ext cx="288766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Приём — «Работа с вопросником»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331913" y="1196975"/>
            <a:ext cx="7602537" cy="4729163"/>
          </a:xfrm>
        </p:spPr>
        <p:txBody>
          <a:bodyPr/>
          <a:lstStyle/>
          <a:p>
            <a:pPr eaLnBrk="1" hangingPunct="1"/>
            <a:r>
              <a:rPr lang="ru-RU" altLang="ru-RU" smtClean="0"/>
              <a:t>ВОПРОСНИК</a:t>
            </a:r>
          </a:p>
          <a:p>
            <a:pPr eaLnBrk="1" hangingPunct="1"/>
            <a:r>
              <a:rPr lang="ru-RU" altLang="ru-RU" smtClean="0"/>
              <a:t>Назовите главных героев произведения.</a:t>
            </a:r>
          </a:p>
          <a:p>
            <a:pPr eaLnBrk="1" hangingPunct="1"/>
            <a:r>
              <a:rPr lang="ru-RU" altLang="ru-RU" smtClean="0"/>
              <a:t>Где происходят события?</a:t>
            </a:r>
          </a:p>
          <a:p>
            <a:pPr eaLnBrk="1" hangingPunct="1"/>
            <a:r>
              <a:rPr lang="ru-RU" altLang="ru-RU" smtClean="0"/>
              <a:t>Какие чувства испытывал герой? Подтвердите ответ словами из текста.</a:t>
            </a:r>
          </a:p>
          <a:p>
            <a:pPr eaLnBrk="1" hangingPunct="1"/>
            <a:r>
              <a:rPr lang="ru-RU" altLang="ru-RU" smtClean="0"/>
              <a:t>Как автор относится к ….? Какими словами он пишет о…?</a:t>
            </a:r>
          </a:p>
          <a:p>
            <a:pPr eaLnBrk="1" hangingPunct="1"/>
            <a:r>
              <a:rPr lang="ru-RU" altLang="ru-RU" smtClean="0"/>
              <a:t>Каково ваше впечатление от рассказа?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Приём «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Знаю, хочу узнать, узнал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»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направлен на развитие обратной связи в познавательном процессе;</a:t>
            </a:r>
          </a:p>
          <a:p>
            <a:pPr eaLnBrk="1" hangingPunct="1">
              <a:defRPr/>
            </a:pPr>
            <a:r>
              <a:rPr lang="ru-RU" altLang="ru-RU" dirty="0" smtClean="0"/>
              <a:t>удобный способ структурирования и систематизации изучаемого материала</a:t>
            </a:r>
          </a:p>
          <a:p>
            <a:pPr eaLnBrk="1" hangingPunct="1">
              <a:defRPr/>
            </a:pPr>
            <a:endParaRPr lang="ru-RU" altLang="ru-RU" dirty="0" smtClean="0"/>
          </a:p>
          <a:p>
            <a:pPr marL="82550" indent="0" eaLnBrk="1" hangingPunct="1">
              <a:buFont typeface="Wingdings 2" pitchFamily="18" charset="2"/>
              <a:buNone/>
              <a:defRPr/>
            </a:pPr>
            <a:endParaRPr lang="ru-RU" altLang="ru-RU" dirty="0" smtClean="0"/>
          </a:p>
          <a:p>
            <a:pPr marL="82550" indent="0" eaLnBrk="1" hangingPunct="1">
              <a:buFont typeface="Wingdings 2" pitchFamily="18" charset="2"/>
              <a:buNone/>
              <a:defRPr/>
            </a:pPr>
            <a:endParaRPr lang="ru-RU" altLang="ru-RU" dirty="0" smtClean="0"/>
          </a:p>
        </p:txBody>
      </p:sp>
      <p:pic>
        <p:nvPicPr>
          <p:cNvPr id="13316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6488" y="3716338"/>
            <a:ext cx="7827962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Прием «Мозговой штурм»</a:t>
            </a:r>
            <a:endParaRPr lang="ru-RU" dirty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Активизирует детей.</a:t>
            </a:r>
          </a:p>
          <a:p>
            <a:r>
              <a:rPr lang="ru-RU" altLang="ru-RU" smtClean="0"/>
              <a:t> Помогает совместно решить проблему.</a:t>
            </a:r>
          </a:p>
          <a:p>
            <a:r>
              <a:rPr lang="ru-RU" altLang="ru-RU" smtClean="0"/>
              <a:t>Формирует нестандартное мышление.</a:t>
            </a:r>
          </a:p>
        </p:txBody>
      </p:sp>
      <p:pic>
        <p:nvPicPr>
          <p:cNvPr id="1434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5225" y="4068763"/>
            <a:ext cx="1479550" cy="217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Прием</a:t>
            </a:r>
            <a:br>
              <a:rPr lang="ru-RU" dirty="0" smtClean="0"/>
            </a:br>
            <a:r>
              <a:rPr lang="ru-RU" dirty="0" smtClean="0"/>
              <a:t> «Написание творческих работ»</a:t>
            </a:r>
            <a:endParaRPr lang="ru-RU" dirty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помогает развитию познавательного и творческого потенциала учащихся</a:t>
            </a:r>
          </a:p>
        </p:txBody>
      </p:sp>
      <p:pic>
        <p:nvPicPr>
          <p:cNvPr id="1536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2138" y="4076700"/>
            <a:ext cx="36195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Приём 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«Создание викторины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pic>
        <p:nvPicPr>
          <p:cNvPr id="16388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775" y="3284538"/>
            <a:ext cx="3021013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1188146</TotalTime>
  <Words>207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Corbel</vt:lpstr>
      <vt:lpstr>Wingdings 2</vt:lpstr>
      <vt:lpstr>Verdana</vt:lpstr>
      <vt:lpstr>Calibri</vt:lpstr>
      <vt:lpstr>Gill Sans MT</vt:lpstr>
      <vt:lpstr>Солнцестояние</vt:lpstr>
      <vt:lpstr>Приемы формирования читательской грамотности</vt:lpstr>
      <vt:lpstr>Читательская грамотность</vt:lpstr>
      <vt:lpstr>Умения:</vt:lpstr>
      <vt:lpstr>Приём – «Чтение с остановками»</vt:lpstr>
      <vt:lpstr>Приём — «Работа с вопросником»</vt:lpstr>
      <vt:lpstr>Приём «Знаю, хочу узнать, узнал»</vt:lpstr>
      <vt:lpstr>Прием «Мозговой штурм»</vt:lpstr>
      <vt:lpstr>Прием  «Написание творческих работ»</vt:lpstr>
      <vt:lpstr>Приём «Создание викторины»</vt:lpstr>
      <vt:lpstr>Игровые технологии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формирования читательской грамотности</dc:title>
  <dc:creator>Пользователь Windows</dc:creator>
  <cp:lastModifiedBy>RTF</cp:lastModifiedBy>
  <cp:revision>18</cp:revision>
  <dcterms:created xsi:type="dcterms:W3CDTF">2017-02-05T09:57:46Z</dcterms:created>
  <dcterms:modified xsi:type="dcterms:W3CDTF">2017-02-17T07:31:46Z</dcterms:modified>
</cp:coreProperties>
</file>