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6" r:id="rId2"/>
    <p:sldId id="287" r:id="rId3"/>
    <p:sldId id="288" r:id="rId4"/>
    <p:sldId id="289" r:id="rId5"/>
    <p:sldId id="290" r:id="rId6"/>
    <p:sldId id="292" r:id="rId7"/>
    <p:sldId id="294" r:id="rId8"/>
    <p:sldId id="295" r:id="rId9"/>
    <p:sldId id="293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5" r:id="rId19"/>
    <p:sldId id="306" r:id="rId20"/>
    <p:sldId id="307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C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55C8A-4AEC-4957-9B38-067313F19873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45980-8B03-4AE4-B7EE-F5AA0FFAE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138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sh dir="d"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28596" y="214290"/>
            <a:ext cx="8563004" cy="153831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dirty="0">
                <a:solidFill>
                  <a:schemeClr val="accent2"/>
                </a:solidFill>
              </a:rPr>
              <a:t>МУНИЦИПАЛЬНОЕ БЮДЖЕТНОЕ </a:t>
            </a:r>
          </a:p>
          <a:p>
            <a:pPr algn="ctr">
              <a:spcBef>
                <a:spcPts val="0"/>
              </a:spcBef>
            </a:pPr>
            <a:r>
              <a:rPr lang="ru-RU" sz="2400" dirty="0">
                <a:solidFill>
                  <a:schemeClr val="accent2"/>
                </a:solidFill>
              </a:rPr>
              <a:t>ОБЩЕОБРАЗОВАТЕЛЬНОЕ УЧРЕЖДЕНИЕ</a:t>
            </a:r>
          </a:p>
          <a:p>
            <a:pPr algn="ctr">
              <a:spcBef>
                <a:spcPts val="0"/>
              </a:spcBef>
            </a:pPr>
            <a:r>
              <a:rPr lang="ru-RU" sz="2400" dirty="0">
                <a:solidFill>
                  <a:schemeClr val="accent2"/>
                </a:solidFill>
              </a:rPr>
              <a:t> СРЕДНЯЯ ШКОЛА № 3</a:t>
            </a:r>
          </a:p>
        </p:txBody>
      </p:sp>
      <p:sp>
        <p:nvSpPr>
          <p:cNvPr id="5" name="Подзаголовок 3"/>
          <p:cNvSpPr txBox="1">
            <a:spLocks/>
          </p:cNvSpPr>
          <p:nvPr/>
        </p:nvSpPr>
        <p:spPr bwMode="auto">
          <a:xfrm>
            <a:off x="857224" y="4143380"/>
            <a:ext cx="7854696" cy="1538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18288" bIns="45720" numCol="1" anchor="t" anchorCtr="0" compatLnSpc="1">
            <a:prstTxWarp prst="textNoShape">
              <a:avLst/>
            </a:prstTxWarp>
          </a:bodyPr>
          <a:lstStyle/>
          <a:p>
            <a:pPr marR="45720" algn="r" eaLnBrk="0" hangingPunct="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Выступление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Кузовенковой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 С.Н.</a:t>
            </a:r>
          </a:p>
          <a:p>
            <a:pPr marL="0" marR="4572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городском семинаре</a:t>
            </a:r>
          </a:p>
          <a:p>
            <a:pPr marL="0" marR="4572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учителей начальных</a:t>
            </a:r>
            <a:r>
              <a:rPr kumimoji="0" lang="ru-RU" sz="2000" b="0" i="0" u="none" strike="noStrike" kern="1200" cap="none" spc="0" normalizeH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классов</a:t>
            </a:r>
          </a:p>
          <a:p>
            <a:pPr marL="0" marR="4572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  <a:p>
            <a:pPr marL="0" marR="4572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февраль</a:t>
            </a:r>
          </a:p>
          <a:p>
            <a:pPr marL="0" marR="4572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 2017 </a:t>
            </a:r>
            <a:endParaRPr kumimoji="0" lang="ru-RU" sz="2000" b="0" i="0" u="none" strike="noStrike" kern="1200" cap="none" spc="0" normalizeH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80996" y="1938326"/>
            <a:ext cx="820896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Формирование читательской грамотности младших школьников</a:t>
            </a:r>
          </a:p>
        </p:txBody>
      </p:sp>
    </p:spTree>
  </p:cSld>
  <p:clrMapOvr>
    <a:masterClrMapping/>
  </p:clrMapOvr>
  <p:transition spd="med">
    <p:push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438134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Признаки грамотной личности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67000" y="4343400"/>
            <a:ext cx="6172200" cy="1643074"/>
          </a:xfrm>
        </p:spPr>
        <p:txBody>
          <a:bodyPr>
            <a:normAutofit fontScale="55000" lnSpcReduction="20000"/>
          </a:bodyPr>
          <a:lstStyle/>
          <a:p>
            <a:pPr algn="ctr"/>
            <a:endParaRPr lang="ru-RU" dirty="0"/>
          </a:p>
          <a:p>
            <a:pPr algn="ctr">
              <a:buNone/>
            </a:pPr>
            <a:r>
              <a:rPr lang="ru-RU" dirty="0"/>
              <a:t> </a:t>
            </a:r>
            <a:r>
              <a:rPr lang="ru-RU" sz="470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Изучать Искать Думать Сотрудничать</a:t>
            </a:r>
          </a:p>
          <a:p>
            <a:pPr algn="ctr">
              <a:buNone/>
            </a:pPr>
            <a:r>
              <a:rPr lang="ru-RU" sz="470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Приниматься за дело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7" name="Picture 3" descr="C:\Users\Учитель\Desktop\68356151_182f7bfe46bf3194dc93f41fef402343_80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85918" y="1643050"/>
            <a:ext cx="1857388" cy="1393041"/>
          </a:xfrm>
          <a:prstGeom prst="rect">
            <a:avLst/>
          </a:prstGeom>
          <a:noFill/>
        </p:spPr>
      </p:pic>
      <p:pic>
        <p:nvPicPr>
          <p:cNvPr id="1028" name="Picture 4" descr="C:\Users\Учитель\Desktop\i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2714620"/>
            <a:ext cx="1551946" cy="1452560"/>
          </a:xfrm>
          <a:prstGeom prst="rect">
            <a:avLst/>
          </a:prstGeom>
          <a:noFill/>
        </p:spPr>
      </p:pic>
      <p:pic>
        <p:nvPicPr>
          <p:cNvPr id="1030" name="Picture 6" descr="C:\Users\Учитель\Desktop\fd5cee3c40ae33f8dbce27accad0a3d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76" y="2071678"/>
            <a:ext cx="2214578" cy="1418591"/>
          </a:xfrm>
          <a:prstGeom prst="rect">
            <a:avLst/>
          </a:prstGeom>
          <a:noFill/>
        </p:spPr>
      </p:pic>
      <p:pic>
        <p:nvPicPr>
          <p:cNvPr id="1031" name="Picture 7" descr="C:\Users\Учитель\Desktop\10240218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1142984"/>
            <a:ext cx="1728798" cy="1566721"/>
          </a:xfrm>
          <a:prstGeom prst="rect">
            <a:avLst/>
          </a:prstGeom>
          <a:noFill/>
        </p:spPr>
      </p:pic>
      <p:pic>
        <p:nvPicPr>
          <p:cNvPr id="1029" name="Picture 5" descr="C:\Users\Учитель\Desktop\vopros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16" y="2928934"/>
            <a:ext cx="1500198" cy="13913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500066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Уровни логических приемов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000108"/>
          <a:ext cx="8229600" cy="5306382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14715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9006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Уровень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Логический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прием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Примеры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заданий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1 уровень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Знание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Составить список, выделить, рассказать, показать, назвать 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 уровень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Понимание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Описать объяснить, определить признаки, сформулировать по-другому </a:t>
                      </a:r>
                      <a:r>
                        <a:rPr kumimoji="0" lang="ru-RU" sz="180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ru-RU" sz="180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 уровень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Использование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Применить, проиллюстрировать, решить </a:t>
                      </a:r>
                      <a:br>
                        <a:rPr kumimoji="0"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4 уровень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Анализ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Проанализировать, проверить, провести эксперимент, организовать, сравнить, выявить различия 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5 уровень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Синтез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Создать, придумать (дизайн), разработать, составить план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6 уровень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Оценка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Представить аргументы, защитить точку зрения, доказать, спрогнозировать </a:t>
                      </a:r>
                      <a:br>
                        <a:rPr kumimoji="0"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push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Пути формирования и повышения читательской грамотности</a:t>
            </a:r>
          </a:p>
        </p:txBody>
      </p:sp>
      <p:pic>
        <p:nvPicPr>
          <p:cNvPr id="2050" name="Picture 2" descr="C:\Users\Учитель\Desktop\russkij-izyk-4-klass-v-2-hastih-komplekt-iz-2-knig-51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1785926"/>
            <a:ext cx="1896044" cy="2466972"/>
          </a:xfrm>
          <a:prstGeom prst="rect">
            <a:avLst/>
          </a:prstGeom>
          <a:noFill/>
        </p:spPr>
      </p:pic>
      <p:pic>
        <p:nvPicPr>
          <p:cNvPr id="2051" name="Picture 3" descr="C:\Users\Учитель\Desktop\100545916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00166" y="3500438"/>
            <a:ext cx="2166934" cy="2783218"/>
          </a:xfrm>
          <a:prstGeom prst="rect">
            <a:avLst/>
          </a:prstGeom>
          <a:noFill/>
        </p:spPr>
      </p:pic>
      <p:pic>
        <p:nvPicPr>
          <p:cNvPr id="2053" name="Picture 5" descr="C:\Users\Учитель\Desktop\72048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1785926"/>
            <a:ext cx="2143131" cy="2762258"/>
          </a:xfrm>
          <a:prstGeom prst="rect">
            <a:avLst/>
          </a:prstGeom>
          <a:noFill/>
        </p:spPr>
      </p:pic>
      <p:pic>
        <p:nvPicPr>
          <p:cNvPr id="2054" name="Picture 6" descr="C:\Users\Учитель\Desktop\2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628" y="3786190"/>
            <a:ext cx="2000264" cy="2667019"/>
          </a:xfrm>
          <a:prstGeom prst="rect">
            <a:avLst/>
          </a:prstGeom>
          <a:noFill/>
        </p:spPr>
      </p:pic>
      <p:pic>
        <p:nvPicPr>
          <p:cNvPr id="2055" name="Picture 7" descr="C:\Users\Учитель\Desktop\(3)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8353" y="1857364"/>
            <a:ext cx="2995647" cy="22440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3666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Учебный предмет «Русский язык»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9200" y="1500175"/>
            <a:ext cx="7467600" cy="48244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	-Письмо с проговариванием </a:t>
            </a:r>
            <a:br>
              <a:rPr lang="ru-RU" dirty="0"/>
            </a:br>
            <a:r>
              <a:rPr lang="ru-RU" dirty="0"/>
              <a:t>-Списывание</a:t>
            </a:r>
            <a:br>
              <a:rPr lang="ru-RU" dirty="0"/>
            </a:br>
            <a:r>
              <a:rPr lang="ru-RU" dirty="0"/>
              <a:t>-Комментированное письмо </a:t>
            </a:r>
            <a:br>
              <a:rPr lang="ru-RU" dirty="0"/>
            </a:br>
            <a:r>
              <a:rPr lang="ru-RU" dirty="0"/>
              <a:t>--Письмо по памяти</a:t>
            </a:r>
          </a:p>
          <a:p>
            <a:pPr>
              <a:buNone/>
            </a:pPr>
            <a:r>
              <a:rPr lang="ru-RU" dirty="0"/>
              <a:t>-Письмо под диктовку</a:t>
            </a:r>
          </a:p>
          <a:p>
            <a:pPr>
              <a:buNone/>
            </a:pPr>
            <a:r>
              <a:rPr lang="ru-RU" dirty="0"/>
              <a:t> с предварительной подготовкой  </a:t>
            </a:r>
            <a:br>
              <a:rPr lang="ru-RU" dirty="0"/>
            </a:br>
            <a:r>
              <a:rPr lang="ru-RU" dirty="0"/>
              <a:t>-Творческие работы </a:t>
            </a:r>
            <a:br>
              <a:rPr lang="ru-RU" dirty="0"/>
            </a:br>
            <a:r>
              <a:rPr lang="ru-RU" dirty="0"/>
              <a:t>-Выборочное списывание </a:t>
            </a:r>
            <a:br>
              <a:rPr lang="ru-RU" dirty="0"/>
            </a:br>
            <a:r>
              <a:rPr lang="ru-RU" dirty="0"/>
              <a:t>--Словарная работа </a:t>
            </a:r>
            <a:br>
              <a:rPr lang="ru-RU" dirty="0"/>
            </a:br>
            <a:r>
              <a:rPr lang="ru-RU" dirty="0"/>
              <a:t>- Самостоятельная работа над ошибками </a:t>
            </a:r>
            <a:br>
              <a:rPr lang="ru-RU" dirty="0"/>
            </a:br>
            <a:endParaRPr lang="ru-RU" dirty="0"/>
          </a:p>
        </p:txBody>
      </p:sp>
      <p:pic>
        <p:nvPicPr>
          <p:cNvPr id="4" name="Picture 2" descr="C:\Users\Учитель\Desktop\russkij-izyk-4-klass-v-2-hastih-komplekt-iz-2-knig-51-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821183">
            <a:off x="6956211" y="1398252"/>
            <a:ext cx="1793550" cy="2333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sh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704850"/>
            <a:ext cx="7162800" cy="36669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Учебный предмет «Литературное чтение»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36" y="1357299"/>
            <a:ext cx="6115064" cy="4967302"/>
          </a:xfrm>
        </p:spPr>
        <p:txBody>
          <a:bodyPr/>
          <a:lstStyle/>
          <a:p>
            <a:r>
              <a:rPr lang="ru-RU" sz="2000" b="1" dirty="0"/>
              <a:t>Приемы активного чтения:</a:t>
            </a:r>
            <a:endParaRPr lang="ru-RU" sz="2000" dirty="0"/>
          </a:p>
          <a:p>
            <a:pPr lvl="0">
              <a:buNone/>
            </a:pPr>
            <a:r>
              <a:rPr lang="ru-RU" sz="2000" dirty="0"/>
              <a:t>- «Чтение с пометками», «Чтение с остановками»</a:t>
            </a:r>
          </a:p>
          <a:p>
            <a:r>
              <a:rPr lang="ru-RU" sz="2000" b="1" dirty="0"/>
              <a:t>Приемы активизации ранее полученных знаний:</a:t>
            </a:r>
            <a:endParaRPr lang="ru-RU" sz="2000" dirty="0"/>
          </a:p>
          <a:p>
            <a:pPr>
              <a:buNone/>
            </a:pPr>
            <a:r>
              <a:rPr lang="ru-RU" sz="2000" dirty="0"/>
              <a:t>- «Ассоциация», «Ключевые слова», «Да – </a:t>
            </a:r>
            <a:r>
              <a:rPr lang="ru-RU" sz="2000" dirty="0" err="1"/>
              <a:t>нетка</a:t>
            </a:r>
            <a:r>
              <a:rPr lang="ru-RU" sz="2000" dirty="0"/>
              <a:t>»,</a:t>
            </a:r>
          </a:p>
          <a:p>
            <a:r>
              <a:rPr lang="ru-RU" sz="2000" b="1" dirty="0"/>
              <a:t>Приемы графической организации учебного материала:</a:t>
            </a:r>
          </a:p>
          <a:p>
            <a:pPr lvl="0">
              <a:buNone/>
            </a:pPr>
            <a:r>
              <a:rPr lang="ru-RU" sz="2000" dirty="0"/>
              <a:t>- «Составление кластера», «Перепутанные логические цепочки»</a:t>
            </a:r>
          </a:p>
          <a:p>
            <a:r>
              <a:rPr lang="ru-RU" sz="2000" b="1" dirty="0"/>
              <a:t>Приемы, требующие творчества учащихся: </a:t>
            </a:r>
            <a:endParaRPr lang="ru-RU" sz="2000" dirty="0"/>
          </a:p>
          <a:p>
            <a:pPr lvl="0">
              <a:buNone/>
            </a:pPr>
            <a:r>
              <a:rPr lang="ru-RU" sz="2000" dirty="0"/>
              <a:t>-«</a:t>
            </a:r>
            <a:r>
              <a:rPr lang="ru-RU" sz="2000" dirty="0" err="1"/>
              <a:t>Синквэйн</a:t>
            </a:r>
            <a:r>
              <a:rPr lang="ru-RU" sz="2000" dirty="0"/>
              <a:t>», «Диаманта»</a:t>
            </a:r>
          </a:p>
          <a:p>
            <a:r>
              <a:rPr lang="ru-RU" sz="2000" b="1" dirty="0"/>
              <a:t>Приемы мнемотехники:</a:t>
            </a:r>
          </a:p>
          <a:p>
            <a:pPr lvl="0">
              <a:buNone/>
            </a:pPr>
            <a:r>
              <a:rPr lang="ru-RU" sz="2000" dirty="0"/>
              <a:t>- Рифма, код, закономерности, </a:t>
            </a:r>
            <a:r>
              <a:rPr lang="ru-RU" sz="2000" dirty="0" err="1"/>
              <a:t>цветопись</a:t>
            </a:r>
            <a:endParaRPr lang="ru-RU" sz="2000" dirty="0"/>
          </a:p>
          <a:p>
            <a:pPr lvl="0">
              <a:buNone/>
            </a:pPr>
            <a:endParaRPr lang="ru-RU" sz="2000" dirty="0"/>
          </a:p>
          <a:p>
            <a:endParaRPr lang="ru-RU" dirty="0"/>
          </a:p>
        </p:txBody>
      </p:sp>
      <p:pic>
        <p:nvPicPr>
          <p:cNvPr id="4" name="Picture 5" descr="C:\Users\Учитель\Desktop\72048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1219200"/>
            <a:ext cx="1524000" cy="196426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3666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Учебный предмет «Математика»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5000" y="1000108"/>
            <a:ext cx="7086600" cy="570549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ru-RU" sz="2000" dirty="0"/>
              <a:t>Работа над решенной задачей. 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Решение задач различными способами. 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 Правильно организованный способ анализа задачи - от вопроса или от данных к вопросу.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 Моделирование ситуации с помощью чертежа, рисунка. 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 Самостоятельное составление задач учащимися. 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Решение задач с недостающими данными. 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 Изменение вопроса задачи. 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Составление различных выражений по данным задачи и объяснение их значения 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 Объяснение готового решения задачи. 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 Сравнение задач и их решений. 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Запись двух решений на доске - одного верного и другого неверного.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 Изменение условия задачи так, чтобы задача решалась другим действием. Обратные задачи. 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Какой вопрос и какое действие лишнее в решении задачи  </a:t>
            </a:r>
            <a:br>
              <a:rPr lang="ru-RU" sz="2000" dirty="0"/>
            </a:br>
            <a:r>
              <a:rPr lang="ru-RU" sz="2000" dirty="0"/>
              <a:t> 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</p:cSld>
  <p:clrMapOvr>
    <a:masterClrMapping/>
  </p:clrMapOvr>
  <p:transition spd="med">
    <p:push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64294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Учебный предмет «Окружающий мир»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071547"/>
            <a:ext cx="6705600" cy="5253054"/>
          </a:xfrm>
        </p:spPr>
        <p:txBody>
          <a:bodyPr>
            <a:normAutofit lnSpcReduction="10000"/>
          </a:bodyPr>
          <a:lstStyle/>
          <a:p>
            <a:r>
              <a:rPr lang="ru-RU" sz="2000" b="1" dirty="0"/>
              <a:t>Задания, направленные на формирование умения извлечения  информации, заданной в явном виде:</a:t>
            </a:r>
          </a:p>
          <a:p>
            <a:pPr>
              <a:buNone/>
            </a:pPr>
            <a:r>
              <a:rPr lang="ru-RU" sz="2000" dirty="0"/>
              <a:t>- Озаглавь текст.  Отметь незнакомые слова.  Попробуй догадаться об их значении самостоятельно. Составь словарь терминов.</a:t>
            </a:r>
          </a:p>
          <a:p>
            <a:pPr>
              <a:buFontTx/>
              <a:buChar char="-"/>
            </a:pPr>
            <a:r>
              <a:rPr lang="ru-RU" sz="2000" dirty="0"/>
              <a:t>Прочитай текст. Выдели также все то новое, что содержится в тексте.</a:t>
            </a:r>
          </a:p>
          <a:p>
            <a:r>
              <a:rPr lang="ru-RU" sz="2000" b="1" dirty="0"/>
              <a:t>Задания, направленные на формирование умения интерпретировать и обобщать информацию:</a:t>
            </a:r>
          </a:p>
          <a:p>
            <a:pPr>
              <a:buNone/>
            </a:pPr>
            <a:r>
              <a:rPr lang="ru-RU" sz="2000" dirty="0"/>
              <a:t>-	Прочитай тексты и рассмотри схемы. Какая из этих моделей соответствует, а какая противоречит тексту.</a:t>
            </a:r>
          </a:p>
          <a:p>
            <a:pPr>
              <a:buNone/>
            </a:pPr>
            <a:r>
              <a:rPr lang="ru-RU" sz="2000" dirty="0"/>
              <a:t>- Прочитай высказывания. Подчеркни то, с чем можно согласиться. Составь схему ответа.</a:t>
            </a:r>
          </a:p>
          <a:p>
            <a:pPr>
              <a:buNone/>
            </a:pPr>
            <a:r>
              <a:rPr lang="ru-RU" sz="2000" dirty="0"/>
              <a:t>- Прочитай тексты. Во втором тексте выдели то новое, что в нем есть по сравнению с первым. Придумай к каждому тексту название.</a:t>
            </a:r>
          </a:p>
          <a:p>
            <a:endParaRPr lang="ru-RU" dirty="0"/>
          </a:p>
        </p:txBody>
      </p:sp>
      <p:pic>
        <p:nvPicPr>
          <p:cNvPr id="4" name="Picture 6" descr="C:\Users\Учитель\Desktop\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1357322" cy="180976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65244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Учебный предмет «Технология»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09800" y="990600"/>
            <a:ext cx="6705600" cy="5486400"/>
          </a:xfrm>
        </p:spPr>
        <p:txBody>
          <a:bodyPr>
            <a:normAutofit lnSpcReduction="10000"/>
          </a:bodyPr>
          <a:lstStyle/>
          <a:p>
            <a:r>
              <a:rPr lang="ru-RU" sz="2800" b="1" dirty="0"/>
              <a:t>Рационально-логические  работы:</a:t>
            </a:r>
          </a:p>
          <a:p>
            <a:pPr>
              <a:buNone/>
            </a:pPr>
            <a:r>
              <a:rPr lang="ru-RU" sz="2000" dirty="0"/>
              <a:t>	аппликации-головоломки, объемное конструирование, задачи на симметричное вырезание, переплетные работы, разметочные, расчетно-измерительные построения, вычисления и пр. </a:t>
            </a:r>
            <a:endParaRPr lang="ru-RU" sz="2000" b="1" dirty="0"/>
          </a:p>
          <a:p>
            <a:r>
              <a:rPr lang="ru-RU" sz="2800" b="1" dirty="0"/>
              <a:t>Эмоционально-художественные работы:</a:t>
            </a:r>
          </a:p>
          <a:p>
            <a:pPr>
              <a:buNone/>
            </a:pPr>
            <a:r>
              <a:rPr lang="ru-RU" sz="2000" dirty="0"/>
              <a:t>	 художественные композиции, образы на плоскости, поделки из яичной скорлупы, лепка животных из пластилина, скульптуры из природных материалов и т.п. </a:t>
            </a:r>
          </a:p>
          <a:p>
            <a:r>
              <a:rPr lang="ru-RU" sz="2800" b="1" dirty="0"/>
              <a:t>Практические работы:</a:t>
            </a:r>
          </a:p>
          <a:p>
            <a:pPr>
              <a:buNone/>
            </a:pPr>
            <a:r>
              <a:rPr lang="ru-RU" sz="2000" dirty="0"/>
              <a:t>	изучение свойств используемого материала, составление технологической карты, исследование конструкторских особенностей предмета, разработка тематического проекта</a:t>
            </a:r>
          </a:p>
        </p:txBody>
      </p:sp>
    </p:spTree>
  </p:cSld>
  <p:clrMapOvr>
    <a:masterClrMapping/>
  </p:clrMapOvr>
  <p:transition spd="med">
    <p:push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36745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Проектная деятельность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857232"/>
            <a:ext cx="8143932" cy="1285884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Виды проектов:  </a:t>
            </a:r>
          </a:p>
          <a:p>
            <a:pPr>
              <a:buNone/>
            </a:pPr>
            <a:r>
              <a:rPr lang="ru-RU" sz="2400" dirty="0"/>
              <a:t>	Проект практической направленности, Исследовательский проект. Информационный проект. Творческий проект. </a:t>
            </a:r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14600" y="2286000"/>
            <a:ext cx="3505200" cy="3711743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Формы защиты проектов:</a:t>
            </a:r>
          </a:p>
          <a:p>
            <a:pPr lvl="1">
              <a:buNone/>
            </a:pPr>
            <a:r>
              <a:rPr lang="ru-RU" sz="1800" dirty="0"/>
              <a:t>Мини-спектакль;</a:t>
            </a:r>
          </a:p>
          <a:p>
            <a:pPr lvl="1">
              <a:buNone/>
            </a:pPr>
            <a:r>
              <a:rPr lang="ru-RU" sz="1800" dirty="0"/>
              <a:t>Видеофильм;</a:t>
            </a:r>
          </a:p>
          <a:p>
            <a:pPr lvl="1">
              <a:buNone/>
            </a:pPr>
            <a:r>
              <a:rPr lang="ru-RU" sz="1800" dirty="0"/>
              <a:t>Мастер-класс;</a:t>
            </a:r>
          </a:p>
          <a:p>
            <a:pPr lvl="1">
              <a:buNone/>
            </a:pPr>
            <a:r>
              <a:rPr lang="ru-RU" sz="1800" dirty="0"/>
              <a:t>Заочное путешествие, экскурсия;</a:t>
            </a:r>
          </a:p>
          <a:p>
            <a:pPr lvl="1">
              <a:buNone/>
            </a:pPr>
            <a:r>
              <a:rPr lang="ru-RU" sz="1800" dirty="0"/>
              <a:t> Ролевая игра;</a:t>
            </a:r>
          </a:p>
          <a:p>
            <a:pPr lvl="1">
              <a:buNone/>
            </a:pPr>
            <a:r>
              <a:rPr lang="ru-RU" sz="1800" dirty="0"/>
              <a:t>Соревнование;</a:t>
            </a:r>
          </a:p>
          <a:p>
            <a:pPr lvl="1">
              <a:buNone/>
            </a:pPr>
            <a:r>
              <a:rPr lang="ru-RU" sz="1800" dirty="0"/>
              <a:t>Телепередача;</a:t>
            </a:r>
          </a:p>
          <a:p>
            <a:pPr lvl="1">
              <a:buNone/>
            </a:pPr>
            <a:r>
              <a:rPr lang="ru-RU" sz="1800" dirty="0"/>
              <a:t>Интервью. </a:t>
            </a:r>
          </a:p>
          <a:p>
            <a:pPr lvl="1">
              <a:buNone/>
            </a:pPr>
            <a:endParaRPr lang="ru-RU" sz="1800" dirty="0"/>
          </a:p>
          <a:p>
            <a:endParaRPr lang="ru-RU" dirty="0"/>
          </a:p>
        </p:txBody>
      </p:sp>
      <p:sp>
        <p:nvSpPr>
          <p:cNvPr id="5" name="Содержимое 3"/>
          <p:cNvSpPr txBox="1">
            <a:spLocks/>
          </p:cNvSpPr>
          <p:nvPr/>
        </p:nvSpPr>
        <p:spPr bwMode="auto">
          <a:xfrm>
            <a:off x="5105400" y="2895600"/>
            <a:ext cx="3571900" cy="4211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39763" marR="0" lvl="1" indent="-2460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39763" marR="0" lvl="1" indent="-2460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Реклама:</a:t>
            </a:r>
          </a:p>
          <a:p>
            <a:pPr marL="639763" marR="0" lvl="1" indent="-2460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Устная (объявление, рассказ, стихи);</a:t>
            </a:r>
          </a:p>
          <a:p>
            <a:pPr marL="639763" marR="0" lvl="1" indent="-2460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Письменная (плакат, газета, листовка и проч.);</a:t>
            </a:r>
          </a:p>
          <a:p>
            <a:pPr marL="639763" marR="0" lvl="1" indent="-2460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Рекламный ролик;</a:t>
            </a:r>
          </a:p>
          <a:p>
            <a:pPr marL="639763" marR="0" lvl="1" indent="-2460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Рекламные сувениры.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push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1033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Внеурочная деятельность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819400" y="838200"/>
            <a:ext cx="6096000" cy="533399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b="1" dirty="0">
                <a:solidFill>
                  <a:schemeClr val="accent2"/>
                </a:solidFill>
              </a:rPr>
              <a:t>	  Курсы внеурочной деятельности:</a:t>
            </a:r>
          </a:p>
          <a:p>
            <a:pPr lvl="1">
              <a:spcBef>
                <a:spcPts val="0"/>
              </a:spcBef>
              <a:buNone/>
            </a:pPr>
            <a:r>
              <a:rPr lang="ru-RU" sz="3200" dirty="0"/>
              <a:t>«Азбука нравственности»</a:t>
            </a:r>
          </a:p>
          <a:p>
            <a:pPr lvl="1">
              <a:spcBef>
                <a:spcPts val="0"/>
              </a:spcBef>
              <a:buNone/>
            </a:pPr>
            <a:r>
              <a:rPr lang="ru-RU" sz="3200" dirty="0"/>
              <a:t>«Наш театр»</a:t>
            </a:r>
            <a:br>
              <a:rPr lang="ru-RU" sz="3200" dirty="0"/>
            </a:br>
            <a:r>
              <a:rPr lang="ru-RU" sz="3200" dirty="0"/>
              <a:t>«В гостях у сказки»</a:t>
            </a:r>
          </a:p>
          <a:p>
            <a:pPr lvl="1">
              <a:spcBef>
                <a:spcPts val="0"/>
              </a:spcBef>
              <a:buNone/>
            </a:pPr>
            <a:r>
              <a:rPr lang="ru-RU" sz="3200" dirty="0"/>
              <a:t>«Если хочешь быть здоров- правильно питайся»</a:t>
            </a:r>
          </a:p>
          <a:p>
            <a:pPr lvl="1">
              <a:spcBef>
                <a:spcPts val="0"/>
              </a:spcBef>
              <a:buNone/>
            </a:pPr>
            <a:r>
              <a:rPr lang="ru-RU" sz="3200" dirty="0"/>
              <a:t>«Юный эколог»</a:t>
            </a:r>
          </a:p>
          <a:p>
            <a:pPr lvl="1">
              <a:spcBef>
                <a:spcPts val="0"/>
              </a:spcBef>
              <a:buNone/>
            </a:pPr>
            <a:r>
              <a:rPr lang="ru-RU" sz="3200" dirty="0"/>
              <a:t>«Что? Где? Когда?»</a:t>
            </a:r>
          </a:p>
          <a:p>
            <a:pPr lvl="1">
              <a:spcBef>
                <a:spcPts val="0"/>
              </a:spcBef>
              <a:buNone/>
            </a:pPr>
            <a:r>
              <a:rPr lang="ru-RU" sz="3200" dirty="0"/>
              <a:t>«Курс игровой деятельности»</a:t>
            </a:r>
          </a:p>
          <a:p>
            <a:pPr lvl="1">
              <a:spcBef>
                <a:spcPts val="0"/>
              </a:spcBef>
              <a:buNone/>
            </a:pPr>
            <a:r>
              <a:rPr lang="ru-RU" sz="3200" dirty="0"/>
              <a:t>«</a:t>
            </a:r>
            <a:r>
              <a:rPr lang="ru-RU" sz="3200" dirty="0" err="1"/>
              <a:t>Я-исследователь</a:t>
            </a:r>
            <a:r>
              <a:rPr lang="ru-RU" sz="3200" dirty="0"/>
              <a:t>» 5 </a:t>
            </a:r>
            <a:r>
              <a:rPr lang="ru-RU" sz="3200" dirty="0" err="1"/>
              <a:t>кл</a:t>
            </a:r>
            <a:r>
              <a:rPr lang="ru-RU" sz="3200" dirty="0"/>
              <a:t>  </a:t>
            </a:r>
          </a:p>
        </p:txBody>
      </p:sp>
      <p:pic>
        <p:nvPicPr>
          <p:cNvPr id="2050" name="Picture 2" descr="http://static8.depositphotos.com/1010751/1053/v/950/depositphotos_10538446-Teamwork-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43042" cy="172925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50825" y="188913"/>
            <a:ext cx="87137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accent2"/>
                </a:solidFill>
              </a:rPr>
              <a:t>Международное пространство мониторинга читательской грамотности школьников</a:t>
            </a: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1619250" y="1052513"/>
            <a:ext cx="5761038" cy="53276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1835150" y="2420938"/>
            <a:ext cx="2087563" cy="21605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4000496" y="2357430"/>
            <a:ext cx="3357586" cy="314327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995738" y="1341438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chemeClr val="accent1">
                    <a:lumMod val="75000"/>
                  </a:schemeClr>
                </a:solidFill>
              </a:rPr>
              <a:t>PISA</a:t>
            </a:r>
            <a:endParaRPr lang="ru-RU" sz="24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339975" y="2708275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chemeClr val="accent1">
                    <a:lumMod val="75000"/>
                  </a:schemeClr>
                </a:solidFill>
              </a:rPr>
              <a:t>PIRLS</a:t>
            </a:r>
            <a:endParaRPr lang="ru-RU" sz="24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5219700" y="2636838"/>
            <a:ext cx="144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Россия</a:t>
            </a:r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4071934" y="2997200"/>
            <a:ext cx="1724029" cy="157480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5786446" y="3214686"/>
            <a:ext cx="1571636" cy="157163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572000" y="3357563"/>
            <a:ext cx="9366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 u="sng" dirty="0">
                <a:solidFill>
                  <a:schemeClr val="accent1">
                    <a:lumMod val="75000"/>
                  </a:schemeClr>
                </a:solidFill>
              </a:rPr>
              <a:t>ЦОКО</a:t>
            </a:r>
          </a:p>
          <a:p>
            <a:pPr>
              <a:spcBef>
                <a:spcPct val="50000"/>
              </a:spcBef>
            </a:pPr>
            <a:r>
              <a:rPr lang="ru-RU" sz="1600" b="1" dirty="0">
                <a:solidFill>
                  <a:schemeClr val="accent2"/>
                </a:solidFill>
              </a:rPr>
              <a:t>Москва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6011863" y="3573463"/>
            <a:ext cx="106046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 u="sng" dirty="0">
                <a:solidFill>
                  <a:schemeClr val="accent1">
                    <a:lumMod val="75000"/>
                  </a:schemeClr>
                </a:solidFill>
              </a:rPr>
              <a:t>ЦОКО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5500694" y="3933825"/>
            <a:ext cx="1663694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>
                <a:solidFill>
                  <a:schemeClr val="accent2"/>
                </a:solidFill>
              </a:rPr>
              <a:t>Красноярский край</a:t>
            </a:r>
          </a:p>
        </p:txBody>
      </p:sp>
      <p:sp>
        <p:nvSpPr>
          <p:cNvPr id="6162" name="Oval 1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859338" y="148431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63" name="Oval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348038" y="285273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64" name="Oval 2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32363" y="321310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65" name="Oval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372225" y="342900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push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4214818"/>
            <a:ext cx="5143504" cy="2357454"/>
          </a:xfrm>
        </p:spPr>
        <p:txBody>
          <a:bodyPr/>
          <a:lstStyle/>
          <a:p>
            <a:pPr>
              <a:buNone/>
            </a:pPr>
            <a:r>
              <a:rPr lang="ru-RU" sz="2400" i="1" dirty="0"/>
              <a:t>Я – человек. Я умею мечтать.</a:t>
            </a:r>
            <a:endParaRPr lang="ru-RU" sz="2400" dirty="0"/>
          </a:p>
          <a:p>
            <a:pPr>
              <a:buNone/>
            </a:pPr>
            <a:r>
              <a:rPr lang="ru-RU" sz="2400" i="1" dirty="0"/>
              <a:t>Думать, трудиться и книги читать.</a:t>
            </a:r>
            <a:endParaRPr lang="ru-RU" sz="2400" dirty="0"/>
          </a:p>
          <a:p>
            <a:pPr>
              <a:buNone/>
            </a:pPr>
            <a:r>
              <a:rPr lang="ru-RU" sz="2400" i="1" dirty="0"/>
              <a:t>Я – человек. Я умею творить.</a:t>
            </a:r>
            <a:endParaRPr lang="ru-RU" sz="2400" dirty="0"/>
          </a:p>
          <a:p>
            <a:pPr>
              <a:buNone/>
            </a:pPr>
            <a:r>
              <a:rPr lang="ru-RU" sz="2400" i="1" dirty="0"/>
              <a:t>И миру добро научусь я дарить.</a:t>
            </a:r>
            <a:endParaRPr lang="ru-RU" sz="2400" dirty="0"/>
          </a:p>
          <a:p>
            <a:pPr>
              <a:buNone/>
            </a:pPr>
            <a:endParaRPr lang="ru-RU" sz="2800" dirty="0"/>
          </a:p>
          <a:p>
            <a:endParaRPr lang="ru-RU" sz="2800" dirty="0"/>
          </a:p>
          <a:p>
            <a:endParaRPr lang="ru-RU" dirty="0"/>
          </a:p>
        </p:txBody>
      </p:sp>
      <p:pic>
        <p:nvPicPr>
          <p:cNvPr id="3074" name="Picture 2" descr="http://cliparts.co/cliparts/pcq/8qK/pcq8qKaoi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52400"/>
            <a:ext cx="4724400" cy="3817930"/>
          </a:xfrm>
          <a:prstGeom prst="rect">
            <a:avLst/>
          </a:prstGeom>
          <a:noFill/>
        </p:spPr>
      </p:pic>
      <p:pic>
        <p:nvPicPr>
          <p:cNvPr id="3077" name="Picture 5" descr="http://www.nachalka.com/sites/default/userpic/niklud/____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038600"/>
            <a:ext cx="3498816" cy="240505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524000" y="609600"/>
            <a:ext cx="7620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450850"/>
            <a:r>
              <a:rPr lang="ru-RU" sz="1800" dirty="0">
                <a:latin typeface="Times New Roman" pitchFamily="18" charset="0"/>
              </a:rPr>
              <a:t>Слово</a:t>
            </a:r>
            <a:r>
              <a:rPr lang="ru-RU" sz="1800" i="1" dirty="0">
                <a:latin typeface="Times New Roman" pitchFamily="18" charset="0"/>
              </a:rPr>
              <a:t> «грамотность</a:t>
            </a:r>
            <a:r>
              <a:rPr lang="ru-RU" sz="1800" dirty="0">
                <a:latin typeface="Times New Roman" pitchFamily="18" charset="0"/>
              </a:rPr>
              <a:t>» произошло от греческого «</a:t>
            </a:r>
            <a:r>
              <a:rPr lang="ru-RU" sz="1800" dirty="0" err="1">
                <a:latin typeface="Times New Roman" pitchFamily="18" charset="0"/>
              </a:rPr>
              <a:t>grammata</a:t>
            </a:r>
            <a:r>
              <a:rPr lang="ru-RU" sz="1800" dirty="0">
                <a:latin typeface="Times New Roman" pitchFamily="18" charset="0"/>
              </a:rPr>
              <a:t>» — чтение и письмо. </a:t>
            </a:r>
          </a:p>
          <a:p>
            <a:pPr indent="450850"/>
            <a:r>
              <a:rPr lang="ru-RU" sz="1800" i="1" dirty="0">
                <a:latin typeface="Times New Roman" pitchFamily="18" charset="0"/>
              </a:rPr>
              <a:t>- </a:t>
            </a:r>
            <a:r>
              <a:rPr lang="ru-RU" sz="1800" b="1" i="1" dirty="0">
                <a:latin typeface="Times New Roman" pitchFamily="18" charset="0"/>
              </a:rPr>
              <a:t>Грамотность </a:t>
            </a:r>
            <a:r>
              <a:rPr lang="ru-RU" sz="1800" dirty="0">
                <a:latin typeface="Times New Roman" pitchFamily="18" charset="0"/>
              </a:rPr>
              <a:t>– степень владения человеком навыками письма и чтения на родном языке.</a:t>
            </a:r>
          </a:p>
          <a:p>
            <a:pPr indent="450850"/>
            <a:r>
              <a:rPr lang="ru-RU" sz="1800" dirty="0">
                <a:latin typeface="Times New Roman" pitchFamily="18" charset="0"/>
              </a:rPr>
              <a:t> - </a:t>
            </a:r>
            <a:r>
              <a:rPr lang="ru-RU" sz="1800" b="1" i="1" dirty="0">
                <a:latin typeface="Times New Roman" pitchFamily="18" charset="0"/>
              </a:rPr>
              <a:t>Грамотность</a:t>
            </a:r>
            <a:r>
              <a:rPr lang="ru-RU" sz="1800" dirty="0">
                <a:latin typeface="Times New Roman" pitchFamily="18" charset="0"/>
              </a:rPr>
              <a:t> –  фундамент, на котором можно построить дальнейшее развитие человека. </a:t>
            </a:r>
          </a:p>
          <a:p>
            <a:pPr indent="450850">
              <a:buFontTx/>
              <a:buChar char="-"/>
            </a:pPr>
            <a:r>
              <a:rPr lang="ru-RU" sz="1800" b="1" i="1" dirty="0">
                <a:latin typeface="Times New Roman" pitchFamily="18" charset="0"/>
              </a:rPr>
              <a:t>Грамотность</a:t>
            </a:r>
            <a:r>
              <a:rPr lang="ru-RU" sz="1800" dirty="0">
                <a:latin typeface="Times New Roman" pitchFamily="18" charset="0"/>
              </a:rPr>
              <a:t> как определённая степень владения навыками устной и письменной речи является одним из важнейших показателей культурного уровня населения. Конкретное содержание понятия грамотность меняется на различных этапах экономического и политического развития общества вместе с повышением его культурных запросов (БСЭ).</a:t>
            </a:r>
          </a:p>
          <a:p>
            <a:pPr indent="450850">
              <a:buFontTx/>
              <a:buChar char="-"/>
            </a:pPr>
            <a:r>
              <a:rPr lang="ru-RU" sz="1800" dirty="0">
                <a:latin typeface="Times New Roman" pitchFamily="18" charset="0"/>
              </a:rPr>
              <a:t> </a:t>
            </a:r>
            <a:r>
              <a:rPr lang="ru-RU" sz="1800" b="1" dirty="0">
                <a:latin typeface="Times New Roman" pitchFamily="18" charset="0"/>
              </a:rPr>
              <a:t>Читательская грамотность</a:t>
            </a:r>
            <a:r>
              <a:rPr lang="ru-RU" sz="1800" dirty="0">
                <a:latin typeface="Times New Roman" pitchFamily="18" charset="0"/>
              </a:rPr>
              <a:t> четвероклассников как «способность понимать и использовать письменную речь во всем разнообразии ее форм для целей, требуемых обществом и (или) ценных для индивида. Они читают, чтобы учиться, чтобы участвовать в школьных и внешкольных читательских сообществах и для удовольствия» [PIRLS ].</a:t>
            </a:r>
          </a:p>
          <a:p>
            <a:pPr indent="450850"/>
            <a:r>
              <a:rPr lang="ru-RU" sz="1800" i="1" dirty="0">
                <a:latin typeface="Times New Roman" pitchFamily="18" charset="0"/>
              </a:rPr>
              <a:t>- </a:t>
            </a:r>
            <a:r>
              <a:rPr lang="ru-RU" sz="1800" b="1" dirty="0">
                <a:latin typeface="Times New Roman" pitchFamily="18" charset="0"/>
              </a:rPr>
              <a:t>Читательская грамотность</a:t>
            </a:r>
            <a:r>
              <a:rPr lang="ru-RU" sz="1800" dirty="0">
                <a:latin typeface="Times New Roman" pitchFamily="18" charset="0"/>
              </a:rPr>
              <a:t> — способность человека понимать и использовать тексты, размышлять о них и заниматься чтением для того, чтобы достигать своих целей, расширять свои знания и возможности, участвовать в социальной жизни» [PISA ]. 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524000" y="152400"/>
            <a:ext cx="6481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accent2"/>
                </a:solidFill>
              </a:rPr>
              <a:t>Читательская грамотность</a:t>
            </a:r>
          </a:p>
        </p:txBody>
      </p:sp>
    </p:spTree>
  </p:cSld>
  <p:clrMapOvr>
    <a:masterClrMapping/>
  </p:clrMapOvr>
  <p:transition spd="med">
    <p:push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755650" y="908050"/>
            <a:ext cx="74882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79388" y="260350"/>
            <a:ext cx="51133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accent2"/>
                </a:solidFill>
              </a:rPr>
              <a:t>Установите соответствие: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23850" y="1052513"/>
            <a:ext cx="3816350" cy="57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19100" indent="-419100">
              <a:spcBef>
                <a:spcPct val="50000"/>
              </a:spcBef>
              <a:buFontTx/>
              <a:buAutoNum type="arabicPeriod"/>
            </a:pPr>
            <a:r>
              <a:rPr lang="ru-RU" sz="2000" dirty="0">
                <a:latin typeface="Times New Roman" pitchFamily="18" charset="0"/>
              </a:rPr>
              <a:t>Мониторинг (ККР, </a:t>
            </a:r>
            <a:r>
              <a:rPr lang="ru-RU" sz="2000" dirty="0" err="1">
                <a:latin typeface="Times New Roman" pitchFamily="18" charset="0"/>
              </a:rPr>
              <a:t>общеучебные</a:t>
            </a:r>
            <a:r>
              <a:rPr lang="ru-RU" sz="2000" dirty="0">
                <a:latin typeface="Times New Roman" pitchFamily="18" charset="0"/>
              </a:rPr>
              <a:t> умения)</a:t>
            </a:r>
            <a:endParaRPr lang="en-US" sz="2000" dirty="0">
              <a:latin typeface="Times New Roman" pitchFamily="18" charset="0"/>
            </a:endParaRPr>
          </a:p>
          <a:p>
            <a:pPr marL="419100" indent="-419100">
              <a:spcBef>
                <a:spcPct val="50000"/>
              </a:spcBef>
            </a:pPr>
            <a:endParaRPr lang="ru-RU" sz="2000" dirty="0">
              <a:latin typeface="Times New Roman" pitchFamily="18" charset="0"/>
            </a:endParaRPr>
          </a:p>
          <a:p>
            <a:pPr marL="419100" indent="-419100"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</a:rPr>
              <a:t>2.</a:t>
            </a:r>
            <a:r>
              <a:rPr lang="ru-RU" sz="1400" dirty="0">
                <a:latin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</a:rPr>
              <a:t>Мониторинг (</a:t>
            </a:r>
            <a:r>
              <a:rPr lang="en-US" sz="2000" dirty="0">
                <a:latin typeface="Times New Roman" pitchFamily="18" charset="0"/>
              </a:rPr>
              <a:t>PISA</a:t>
            </a:r>
            <a:r>
              <a:rPr lang="ru-RU" sz="2000" dirty="0">
                <a:latin typeface="Times New Roman" pitchFamily="18" charset="0"/>
              </a:rPr>
              <a:t>)</a:t>
            </a:r>
            <a:endParaRPr lang="en-US" sz="2000" dirty="0">
              <a:latin typeface="Times New Roman" pitchFamily="18" charset="0"/>
            </a:endParaRPr>
          </a:p>
          <a:p>
            <a:pPr marL="419100" indent="-419100">
              <a:spcBef>
                <a:spcPct val="50000"/>
              </a:spcBef>
            </a:pPr>
            <a:endParaRPr lang="en-US" sz="2000" dirty="0">
              <a:latin typeface="Times New Roman" pitchFamily="18" charset="0"/>
            </a:endParaRPr>
          </a:p>
          <a:p>
            <a:pPr marL="419100" indent="-419100"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</a:rPr>
              <a:t>3.</a:t>
            </a:r>
            <a:r>
              <a:rPr lang="ru-RU" sz="1400" dirty="0">
                <a:latin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</a:rPr>
              <a:t>Мониторинг (</a:t>
            </a:r>
            <a:r>
              <a:rPr lang="en-US" sz="2000" dirty="0">
                <a:latin typeface="Times New Roman" pitchFamily="18" charset="0"/>
              </a:rPr>
              <a:t>PIRLS</a:t>
            </a:r>
            <a:r>
              <a:rPr lang="ru-RU" sz="2000" dirty="0">
                <a:latin typeface="Times New Roman" pitchFamily="18" charset="0"/>
              </a:rPr>
              <a:t>)</a:t>
            </a:r>
          </a:p>
          <a:p>
            <a:pPr marL="419100" indent="-419100"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</a:rPr>
              <a:t>4. Программа: ООП НОО</a:t>
            </a:r>
          </a:p>
          <a:p>
            <a:pPr marL="419100" indent="-419100"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</a:rPr>
              <a:t>5. Программа «Чтение: работа с информацией»</a:t>
            </a:r>
          </a:p>
          <a:p>
            <a:pPr marL="419100" indent="-419100"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</a:rPr>
              <a:t>6. Примерная программа по литературному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</a:rPr>
              <a:t>чтению (НОО)</a:t>
            </a:r>
            <a:endParaRPr lang="en-US" sz="2000" dirty="0">
              <a:latin typeface="Times New Roman" pitchFamily="18" charset="0"/>
            </a:endParaRPr>
          </a:p>
          <a:p>
            <a:pPr marL="419100" indent="-419100"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</a:endParaRPr>
          </a:p>
          <a:p>
            <a:pPr marL="419100" indent="-419100">
              <a:spcBef>
                <a:spcPct val="50000"/>
              </a:spcBef>
              <a:buFontTx/>
              <a:buChar char="•"/>
            </a:pPr>
            <a:endParaRPr lang="ru-RU" sz="2000" dirty="0">
              <a:latin typeface="Times New Roman" pitchFamily="18" charset="0"/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292725" y="1600200"/>
            <a:ext cx="3851275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ru-RU" sz="2000" dirty="0"/>
              <a:t>математическая грамотность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000" dirty="0"/>
              <a:t>ООП НОО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000" dirty="0"/>
              <a:t>программа «Чтение: работа с информацией»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000" dirty="0"/>
              <a:t>читательская грамотность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000" dirty="0"/>
              <a:t>естественнонаучная грамотность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000" dirty="0"/>
              <a:t>читательская грамотность выпускников начальной школы</a:t>
            </a:r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3419475" y="1700213"/>
            <a:ext cx="187325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flipV="1">
            <a:off x="2843213" y="1773238"/>
            <a:ext cx="230505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dirty="0">
              <a:solidFill>
                <a:srgbClr val="F2F571"/>
              </a:solidFill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2843213" y="2492375"/>
            <a:ext cx="2376487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2916238" y="2492375"/>
            <a:ext cx="2303462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3059113" y="3429000"/>
            <a:ext cx="2160587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3059113" y="3429000"/>
            <a:ext cx="1944687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flipV="1">
            <a:off x="3419475" y="2852738"/>
            <a:ext cx="17287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2916238" y="1700213"/>
            <a:ext cx="2376487" cy="280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 flipV="1">
            <a:off x="3851275" y="3573463"/>
            <a:ext cx="1512888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 flipV="1">
            <a:off x="3851275" y="2349500"/>
            <a:ext cx="1368425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32" name="Line 32"/>
          <p:cNvSpPr>
            <a:spLocks noChangeShapeType="1"/>
          </p:cNvSpPr>
          <p:nvPr/>
        </p:nvSpPr>
        <p:spPr bwMode="auto">
          <a:xfrm flipV="1">
            <a:off x="3635375" y="2349500"/>
            <a:ext cx="1800225" cy="259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33" name="Line 33"/>
          <p:cNvSpPr>
            <a:spLocks noChangeShapeType="1"/>
          </p:cNvSpPr>
          <p:nvPr/>
        </p:nvSpPr>
        <p:spPr bwMode="auto">
          <a:xfrm flipV="1">
            <a:off x="3708400" y="3573463"/>
            <a:ext cx="194310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2" grpId="0" animBg="1"/>
      <p:bldP spid="25623" grpId="0" animBg="1"/>
      <p:bldP spid="25624" grpId="0" animBg="1"/>
      <p:bldP spid="25625" grpId="0" animBg="1"/>
      <p:bldP spid="25626" grpId="0" animBg="1"/>
      <p:bldP spid="25627" grpId="0" animBg="1"/>
      <p:bldP spid="25628" grpId="0" animBg="1"/>
      <p:bldP spid="25629" grpId="0" animBg="1"/>
      <p:bldP spid="25630" grpId="0" animBg="1"/>
      <p:bldP spid="25631" grpId="0" animBg="1"/>
      <p:bldP spid="25632" grpId="0" animBg="1"/>
      <p:bldP spid="256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600200" y="457200"/>
            <a:ext cx="7364413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/>
              <a:t>PISA</a:t>
            </a:r>
            <a:r>
              <a:rPr lang="ru-RU" sz="2800" u="sng" dirty="0"/>
              <a:t> </a:t>
            </a:r>
            <a:r>
              <a:rPr lang="ru-RU" sz="2800" dirty="0"/>
              <a:t>– исследует математическую, </a:t>
            </a:r>
            <a:r>
              <a:rPr lang="ru-RU" sz="2800" dirty="0" err="1"/>
              <a:t>естественно-научную</a:t>
            </a:r>
            <a:r>
              <a:rPr lang="ru-RU" sz="2800" dirty="0"/>
              <a:t> грамотность; </a:t>
            </a:r>
          </a:p>
          <a:p>
            <a:pPr>
              <a:spcBef>
                <a:spcPct val="50000"/>
              </a:spcBef>
            </a:pPr>
            <a:r>
              <a:rPr lang="ru-RU" sz="2800" dirty="0"/>
              <a:t>читательская грамотность на переходе старших школьников от мира образования к миру труда.</a:t>
            </a:r>
          </a:p>
          <a:p>
            <a:pPr>
              <a:spcBef>
                <a:spcPct val="50000"/>
              </a:spcBef>
            </a:pPr>
            <a:r>
              <a:rPr lang="en-US" sz="2800" u="sng" dirty="0"/>
              <a:t>PIRLS </a:t>
            </a:r>
            <a:r>
              <a:rPr lang="en-US" sz="2800" dirty="0"/>
              <a:t>– (Progress in International Reading Literacy study) </a:t>
            </a:r>
            <a:r>
              <a:rPr lang="ru-RU" sz="2800" dirty="0"/>
              <a:t>исследует читательскую грамотность на переходе младших школьников от обучения чтению к чтению для обучения.</a:t>
            </a:r>
          </a:p>
          <a:p>
            <a:pPr>
              <a:spcBef>
                <a:spcPct val="50000"/>
              </a:spcBef>
            </a:pPr>
            <a:endParaRPr lang="en-US" sz="3600" dirty="0"/>
          </a:p>
        </p:txBody>
      </p:sp>
      <p:sp>
        <p:nvSpPr>
          <p:cNvPr id="26630" name="Oval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316913" y="623728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push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514600" y="1125538"/>
            <a:ext cx="6234113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u="sng" dirty="0"/>
              <a:t>ЦОКО  </a:t>
            </a:r>
            <a:r>
              <a:rPr lang="en-US" sz="4400" u="sng" dirty="0"/>
              <a:t>(</a:t>
            </a:r>
            <a:r>
              <a:rPr lang="ru-RU" sz="3200" u="sng" dirty="0"/>
              <a:t>Москва</a:t>
            </a:r>
            <a:r>
              <a:rPr lang="en-US" sz="3200" u="sng" dirty="0"/>
              <a:t>)</a:t>
            </a:r>
            <a:r>
              <a:rPr lang="ru-RU" sz="3200" dirty="0"/>
              <a:t> </a:t>
            </a:r>
            <a:r>
              <a:rPr lang="ru-RU" sz="3600" dirty="0"/>
              <a:t>– центр оценки качества образования института содержания и методов обучения РАО.</a:t>
            </a:r>
          </a:p>
        </p:txBody>
      </p:sp>
      <p:sp>
        <p:nvSpPr>
          <p:cNvPr id="28677" name="Oval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316913" y="6237288"/>
            <a:ext cx="287337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124200" y="3571876"/>
            <a:ext cx="5800697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u="sng" dirty="0"/>
              <a:t>ЦОКО</a:t>
            </a:r>
            <a:r>
              <a:rPr lang="ru-RU" u="sng" dirty="0"/>
              <a:t> </a:t>
            </a:r>
            <a:r>
              <a:rPr lang="ru-RU" dirty="0"/>
              <a:t> –</a:t>
            </a:r>
            <a:r>
              <a:rPr lang="en-US" dirty="0"/>
              <a:t> </a:t>
            </a:r>
            <a:r>
              <a:rPr lang="ru-RU" sz="3600" dirty="0"/>
              <a:t>центр оценки качества образования службы по контролю Красноярского края.</a:t>
            </a:r>
          </a:p>
        </p:txBody>
      </p:sp>
    </p:spTree>
  </p:cSld>
  <p:clrMapOvr>
    <a:masterClrMapping/>
  </p:clrMapOvr>
  <p:transition spd="med">
    <p:push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84213" y="333375"/>
            <a:ext cx="7775575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chemeClr val="accent2"/>
                </a:solidFill>
              </a:rPr>
              <a:t>Краевые контрольные работы </a:t>
            </a:r>
          </a:p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chemeClr val="accent2"/>
                </a:solidFill>
              </a:rPr>
              <a:t>(группы основных читательских умений): 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438400" y="1773238"/>
            <a:ext cx="67056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800" dirty="0"/>
              <a:t>- извлекать информацию, данную в тексте в явном виде; </a:t>
            </a:r>
          </a:p>
          <a:p>
            <a:r>
              <a:rPr lang="ru-RU" sz="2800" dirty="0"/>
              <a:t>- извлекать информацию, данную в тексте в неявном виде, формулировать выводы; </a:t>
            </a:r>
          </a:p>
          <a:p>
            <a:r>
              <a:rPr lang="ru-RU" sz="2800" dirty="0"/>
              <a:t>- интерпретировать и обобщать информацию, полученную из текста; </a:t>
            </a:r>
          </a:p>
          <a:p>
            <a:r>
              <a:rPr lang="ru-RU" sz="2800" dirty="0"/>
              <a:t>- анализировать и оценивать содержание, языковые особенности и структуру текста;</a:t>
            </a:r>
          </a:p>
          <a:p>
            <a:r>
              <a:rPr lang="ru-RU" sz="2800" dirty="0"/>
              <a:t>- преобразовывать информацию (из текстовой формы в табличную).</a:t>
            </a:r>
          </a:p>
        </p:txBody>
      </p:sp>
    </p:spTree>
  </p:cSld>
  <p:clrMapOvr>
    <a:masterClrMapping/>
  </p:clrMapOvr>
  <p:transition spd="med">
    <p:push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905000" y="981075"/>
            <a:ext cx="72390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600" dirty="0"/>
              <a:t>В процессе обучения они почти не встречаются:</a:t>
            </a:r>
          </a:p>
          <a:p>
            <a:r>
              <a:rPr lang="ru-RU" sz="2600" dirty="0"/>
              <a:t>- с заданиями междисциплинарного характера, а </a:t>
            </a:r>
            <a:r>
              <a:rPr lang="ru-RU" sz="2600" dirty="0" err="1"/>
              <a:t>общеучебным</a:t>
            </a:r>
            <a:r>
              <a:rPr lang="ru-RU" sz="2600" dirty="0"/>
              <a:t> - умениям обучаются в границах учебных предметов;</a:t>
            </a:r>
          </a:p>
          <a:p>
            <a:pPr>
              <a:buFontTx/>
              <a:buChar char="-"/>
            </a:pPr>
            <a:r>
              <a:rPr lang="ru-RU" sz="2600" dirty="0"/>
              <a:t>жизненными ситуациями, в которых чтение им необходимо для решения общественных и частных задач, за исключением чтения художественной литературы;</a:t>
            </a:r>
          </a:p>
          <a:p>
            <a:r>
              <a:rPr lang="ru-RU" sz="2600" dirty="0"/>
              <a:t>- заданиями, далекими от жизненных интересов и социального опыта обучающихся;</a:t>
            </a:r>
          </a:p>
          <a:p>
            <a:r>
              <a:rPr lang="ru-RU" sz="2600" dirty="0"/>
              <a:t>- заданиями с выбором ответа, выполнение которых требует специальной подготовки;</a:t>
            </a:r>
          </a:p>
          <a:p>
            <a:r>
              <a:rPr lang="ru-RU" sz="2600" dirty="0"/>
              <a:t>- напряженным графиком выполнения работы.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" y="188913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chemeClr val="accent2"/>
                </a:solidFill>
              </a:rPr>
              <a:t>Причины невысоких результатов российских школьников</a:t>
            </a:r>
          </a:p>
        </p:txBody>
      </p:sp>
    </p:spTree>
  </p:cSld>
  <p:clrMapOvr>
    <a:masterClrMapping/>
  </p:clrMapOvr>
  <p:transition spd="med">
    <p:push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457200" y="609600"/>
            <a:ext cx="3527425" cy="33845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042988" y="1844675"/>
            <a:ext cx="25923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Arial" charset="0"/>
              </a:rPr>
              <a:t>Чтение: работа с информацией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 flipV="1">
            <a:off x="3657600" y="609600"/>
            <a:ext cx="17272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V="1">
            <a:off x="3962400" y="2057400"/>
            <a:ext cx="14398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3810000" y="3048000"/>
            <a:ext cx="15843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3505200" y="3429000"/>
            <a:ext cx="144145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5508625" y="404813"/>
            <a:ext cx="302418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Получение, поиск и фиксация информации 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508625" y="1773238"/>
            <a:ext cx="2879725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Понимание и преобразование информации 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5508625" y="3213100"/>
            <a:ext cx="2447925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Применение и представление информации 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5435600" y="4581525"/>
            <a:ext cx="338455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Оценка достоверности получаемой информации </a:t>
            </a:r>
          </a:p>
        </p:txBody>
      </p:sp>
    </p:spTree>
  </p:cSld>
  <p:clrMapOvr>
    <a:masterClrMapping/>
  </p:clrMapOvr>
  <p:transition spd="med">
    <p:push dir="d"/>
  </p:transition>
</p:sld>
</file>

<file path=ppt/theme/theme1.xml><?xml version="1.0" encoding="utf-8"?>
<a:theme xmlns:a="http://schemas.openxmlformats.org/drawingml/2006/main" name="Office Theme">
  <a:themeElements>
    <a:clrScheme name="Другая 1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D9EAD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744</Words>
  <Application>Microsoft Office PowerPoint</Application>
  <PresentationFormat>Экран (4:3)</PresentationFormat>
  <Paragraphs>168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Признаки грамотной личности</vt:lpstr>
      <vt:lpstr>Уровни логических приемов </vt:lpstr>
      <vt:lpstr>Пути формирования и повышения читательской грамотности</vt:lpstr>
      <vt:lpstr>Учебный предмет «Русский язык» </vt:lpstr>
      <vt:lpstr>Учебный предмет «Литературное чтение»</vt:lpstr>
      <vt:lpstr>Учебный предмет «Математика»</vt:lpstr>
      <vt:lpstr>Учебный предмет «Окружающий мир»</vt:lpstr>
      <vt:lpstr>Учебный предмет «Технология»</vt:lpstr>
      <vt:lpstr>Проектная деятельность</vt:lpstr>
      <vt:lpstr>Внеурочная деятельность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 использовании шаблона ссылка на Pedsovet.su обязательна</dc:title>
  <dc:creator>Катенок</dc:creator>
  <cp:lastModifiedBy>RTF</cp:lastModifiedBy>
  <cp:revision>100</cp:revision>
  <dcterms:created xsi:type="dcterms:W3CDTF">2013-10-20T14:43:13Z</dcterms:created>
  <dcterms:modified xsi:type="dcterms:W3CDTF">2017-02-17T07:24:20Z</dcterms:modified>
</cp:coreProperties>
</file>