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65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12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7ECFA-EC73-406D-95E2-F0DE870F1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9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9402-1FD3-4A9A-B0D2-B876B5ED1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1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3BD3-78D2-4A51-AC9F-6ADD5A583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9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DB66A-DB33-40F3-838B-C79687B9F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1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01E0C-B658-4509-81B0-2A28A0E5D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89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58BE4-78DA-41F4-9760-85D4AE5EB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87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329F5-BA09-4ADA-A6E6-73E6030C9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1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B2DE8-8F69-4D4F-B70C-388994648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0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4B059-565F-406C-A158-B10996B74D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81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89BF-CA33-493D-8EAD-1FA96A176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2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6003D-5432-44FF-8620-353FEA81B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05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C9F7A21-836B-4C75-9E12-454E1FA65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908050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00"/>
                </a:solidFill>
              </a:rPr>
              <a:t/>
            </a:r>
            <a:br>
              <a:rPr lang="ru-RU" altLang="ru-RU" sz="3200" b="1" smtClean="0">
                <a:solidFill>
                  <a:srgbClr val="FF0000"/>
                </a:solidFill>
              </a:rPr>
            </a:br>
            <a:r>
              <a:rPr lang="ru-RU" altLang="ru-RU" sz="3200" b="1" smtClean="0">
                <a:solidFill>
                  <a:srgbClr val="FF0000"/>
                </a:solidFill>
              </a:rPr>
              <a:t/>
            </a:r>
            <a:br>
              <a:rPr lang="ru-RU" altLang="ru-RU" sz="3200" b="1" smtClean="0">
                <a:solidFill>
                  <a:srgbClr val="FF0000"/>
                </a:solidFill>
              </a:rPr>
            </a:br>
            <a:r>
              <a:rPr lang="ru-RU" altLang="ru-RU" sz="3200" b="1" smtClean="0">
                <a:solidFill>
                  <a:srgbClr val="FF0000"/>
                </a:solidFill>
              </a:rPr>
              <a:t>Использование  тико-конструктора в проектной деятельности как способ развития читательской грамотности</a:t>
            </a:r>
            <a:r>
              <a:rPr lang="ru-RU" altLang="ru-RU" sz="3200" smtClean="0">
                <a:solidFill>
                  <a:srgbClr val="FF0000"/>
                </a:solidFill>
              </a:rPr>
              <a:t/>
            </a:r>
            <a:br>
              <a:rPr lang="ru-RU" altLang="ru-RU" sz="3200" smtClean="0">
                <a:solidFill>
                  <a:srgbClr val="FF0000"/>
                </a:solidFill>
              </a:rPr>
            </a:br>
            <a:endParaRPr lang="ru-RU" altLang="ru-RU" sz="3200" b="1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altLang="ru-RU" sz="2400" smtClean="0"/>
              <a:t>Подготовила: учитель начальных классов</a:t>
            </a:r>
          </a:p>
          <a:p>
            <a:pPr algn="r" eaLnBrk="1" hangingPunct="1">
              <a:lnSpc>
                <a:spcPct val="90000"/>
              </a:lnSpc>
            </a:pPr>
            <a:r>
              <a:rPr lang="ru-RU" altLang="ru-RU" sz="2400" smtClean="0"/>
              <a:t>школы №32</a:t>
            </a:r>
          </a:p>
          <a:p>
            <a:pPr algn="r" eaLnBrk="1" hangingPunct="1">
              <a:lnSpc>
                <a:spcPct val="90000"/>
              </a:lnSpc>
            </a:pPr>
            <a:r>
              <a:rPr lang="ru-RU" altLang="ru-RU" sz="2400" smtClean="0"/>
              <a:t>Лапшинская Д.В.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altLang="ru-RU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результате театрализованной деятельности </a:t>
            </a:r>
            <a:r>
              <a:rPr lang="ru-RU" altLang="ru-RU" sz="2400" smtClean="0">
                <a:solidFill>
                  <a:schemeClr val="tx1"/>
                </a:solidFill>
              </a:rPr>
              <a:t>развитие «читательской грамотности»  происходит на основе использования важнейших видов речевой деятельности в процессе:</a:t>
            </a:r>
            <a:r>
              <a:rPr lang="ru-RU" altLang="ru-RU" smtClean="0">
                <a:solidFill>
                  <a:schemeClr val="tx1"/>
                </a:solidFill>
              </a:rPr>
              <a:t/>
            </a:r>
            <a:br>
              <a:rPr lang="ru-RU" altLang="ru-RU" smtClean="0">
                <a:solidFill>
                  <a:schemeClr val="tx1"/>
                </a:solidFill>
              </a:rPr>
            </a:br>
            <a:endParaRPr lang="ru-RU" alt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-анализа заданий и обсуждения результатов практической работы;</a:t>
            </a:r>
          </a:p>
          <a:p>
            <a:r>
              <a:rPr lang="ru-RU" altLang="ru-RU" sz="2400" smtClean="0"/>
              <a:t>- описание конструкции фигуры и способов ее сборки; </a:t>
            </a:r>
          </a:p>
          <a:p>
            <a:r>
              <a:rPr lang="ru-RU" altLang="ru-RU" sz="2400" smtClean="0"/>
              <a:t>-повествование о ходе действий и построение плана деятельности; </a:t>
            </a:r>
          </a:p>
          <a:p>
            <a:r>
              <a:rPr lang="ru-RU" altLang="ru-RU" sz="2400" smtClean="0"/>
              <a:t>-построение логических связных высказываний в рассуждениях, обоснованиях, формулировании выводов.</a:t>
            </a:r>
          </a:p>
          <a:p>
            <a:pPr algn="just">
              <a:buFontTx/>
              <a:buNone/>
            </a:pPr>
            <a:endParaRPr lang="ru-RU" altLang="ru-RU" sz="2400" b="1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Задание № 2: конструирование </a:t>
            </a:r>
            <a:b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</a:br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персонажей сказки по схеме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6877050" y="2708275"/>
            <a:ext cx="12493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chemeClr val="hlink"/>
                </a:solidFill>
                <a:latin typeface="Bookman Old Style" pitchFamily="18" charset="0"/>
              </a:rPr>
              <a:t>Заяц</a:t>
            </a:r>
          </a:p>
        </p:txBody>
      </p:sp>
      <p:pic>
        <p:nvPicPr>
          <p:cNvPr id="12292" name="Picture 6" descr="Изображение2 2350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58888" y="1484313"/>
            <a:ext cx="5184775" cy="4573587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Задание № 2: конструирование </a:t>
            </a:r>
            <a:b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</a:br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персонажей сказки по схеме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84888" y="2708275"/>
            <a:ext cx="2114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chemeClr val="hlink"/>
                </a:solidFill>
                <a:latin typeface="Bookman Old Style" pitchFamily="18" charset="0"/>
              </a:rPr>
              <a:t>Медведь</a:t>
            </a:r>
          </a:p>
        </p:txBody>
      </p:sp>
      <p:pic>
        <p:nvPicPr>
          <p:cNvPr id="13316" name="Picture 6" descr="Изображение2 115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76375" y="1268413"/>
            <a:ext cx="3995738" cy="5329237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Задание № 2: конструирование </a:t>
            </a:r>
            <a:b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</a:br>
            <a:r>
              <a:rPr lang="ru-RU" altLang="ru-RU" sz="3200" b="1" smtClean="0">
                <a:solidFill>
                  <a:srgbClr val="FF0066"/>
                </a:solidFill>
                <a:latin typeface="Bookman Old Style" pitchFamily="18" charset="0"/>
              </a:rPr>
              <a:t>персонажей сказки по схеме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588125" y="2708275"/>
            <a:ext cx="1233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chemeClr val="hlink"/>
                </a:solidFill>
                <a:latin typeface="Bookman Old Style" pitchFamily="18" charset="0"/>
              </a:rPr>
              <a:t>Лиса</a:t>
            </a:r>
          </a:p>
        </p:txBody>
      </p:sp>
      <p:pic>
        <p:nvPicPr>
          <p:cNvPr id="14340" name="Picture 6" descr="Изображение2 234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58888" y="1412875"/>
            <a:ext cx="4554537" cy="482441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i="1" smtClean="0"/>
              <a:t>«Читательская грамотность</a:t>
            </a:r>
            <a:r>
              <a:rPr lang="ru-RU" altLang="ru-RU" smtClean="0"/>
              <a:t> — способность человека понимать и использовать письменные тексты, размышлять о них и заниматься чтением для того, чтобы достигать своих целей, расширять свои знания и возможности, участвовать в социальной жизни».   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altLang="ru-RU" sz="4800" smtClean="0">
                <a:latin typeface="Times New Roman" pitchFamily="18" charset="0"/>
                <a:cs typeface="Times New Roman" pitchFamily="18" charset="0"/>
              </a:rPr>
              <a:t>«Скажи мне – я забуду,</a:t>
            </a:r>
          </a:p>
          <a:p>
            <a:pPr algn="ctr">
              <a:buFontTx/>
              <a:buNone/>
            </a:pPr>
            <a:r>
              <a:rPr lang="ru-RU" altLang="ru-RU" sz="4800" smtClean="0">
                <a:latin typeface="Times New Roman" pitchFamily="18" charset="0"/>
                <a:cs typeface="Times New Roman" pitchFamily="18" charset="0"/>
              </a:rPr>
              <a:t>Покажи мне – я запомню, </a:t>
            </a:r>
          </a:p>
          <a:p>
            <a:pPr algn="ctr">
              <a:buFontTx/>
              <a:buNone/>
            </a:pPr>
            <a:r>
              <a:rPr lang="ru-RU" altLang="ru-RU" sz="4800" smtClean="0">
                <a:latin typeface="Times New Roman" pitchFamily="18" charset="0"/>
                <a:cs typeface="Times New Roman" pitchFamily="18" charset="0"/>
              </a:rPr>
              <a:t>Вовлеки меня – я пойму»</a:t>
            </a:r>
          </a:p>
          <a:p>
            <a:pPr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Ж.Ж.Руссо</a:t>
            </a:r>
          </a:p>
          <a:p>
            <a:pPr>
              <a:buFontTx/>
              <a:buNone/>
            </a:pPr>
            <a:endParaRPr lang="ru-RU" altLang="ru-RU" smtClean="0"/>
          </a:p>
          <a:p>
            <a:pPr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68313" y="765175"/>
            <a:ext cx="8229600" cy="4525963"/>
          </a:xfrm>
        </p:spPr>
        <p:txBody>
          <a:bodyPr/>
          <a:lstStyle/>
          <a:p>
            <a:r>
              <a:rPr lang="ru-RU" altLang="ru-RU" sz="2800" b="1" smtClean="0"/>
              <a:t>ТИКО » (Трансформируемый Игровой  Конструктор  Объемного моделирования)</a:t>
            </a:r>
            <a:r>
              <a:rPr lang="ru-RU" altLang="ru-RU" sz="2800" smtClean="0"/>
              <a:t> – это полифункциональный трансформируемый игровой материал, предназначенный для  развития  дошкольников и школьников в игровой, коммуникативной, непосредственно образовательной и самостоятельной деятельности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Принципы проведения театрализованной деятельности: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1800" smtClean="0"/>
              <a:t> </a:t>
            </a:r>
            <a:r>
              <a:rPr lang="ru-RU" altLang="ru-RU" sz="2400" b="1" u="sng" smtClean="0">
                <a:latin typeface="Times New Roman" pitchFamily="18" charset="0"/>
                <a:cs typeface="Times New Roman" pitchFamily="18" charset="0"/>
              </a:rPr>
              <a:t>наглядность в обучении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– осуществляется на восприятии наглядного материала (иллюстрации, видеоматериалы, работа со словарем, театрализованные спектакли );</a:t>
            </a:r>
          </a:p>
          <a:p>
            <a:pPr algn="just"/>
            <a:r>
              <a:rPr lang="ru-RU" altLang="ru-RU" sz="2400" b="1" u="sng" smtClean="0"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– театрализованная деятельность детей составлена с учетом возрастных особенностей, построена по принципу дидактики (от простого к сложному);</a:t>
            </a:r>
          </a:p>
          <a:p>
            <a:pPr algn="just"/>
            <a:r>
              <a:rPr lang="ru-RU" altLang="ru-RU" sz="2400" b="1" u="sng" smtClean="0">
                <a:latin typeface="Times New Roman" pitchFamily="18" charset="0"/>
                <a:cs typeface="Times New Roman" pitchFamily="18" charset="0"/>
              </a:rPr>
              <a:t>проблемность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– направлена на поиск разрешения проблемных ситуаций;</a:t>
            </a:r>
          </a:p>
          <a:p>
            <a:pPr algn="just"/>
            <a:r>
              <a:rPr lang="ru-RU" altLang="ru-RU" sz="2400" b="1" u="sng" smtClean="0">
                <a:latin typeface="Times New Roman" pitchFamily="18" charset="0"/>
                <a:cs typeface="Times New Roman" pitchFamily="18" charset="0"/>
              </a:rPr>
              <a:t>развивающий и воспитательный характер обучения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– направлен на расширение кругозора, на развитие чувств и познавательных процессов.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Тико конструирование в театрализованной</a:t>
            </a:r>
            <a:br>
              <a:rPr lang="ru-RU" altLang="ru-RU" sz="32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деятельности позволяет:</a:t>
            </a:r>
            <a:br>
              <a:rPr lang="ru-RU" altLang="ru-RU" sz="320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использовать различные виды конструкций (плоскостные и объемные)</a:t>
            </a:r>
          </a:p>
          <a:p>
            <a:pPr algn="just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924175"/>
            <a:ext cx="3914775" cy="256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9588" y="2924175"/>
            <a:ext cx="4824412" cy="271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Самостоятельное конструирование деталей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1700213"/>
            <a:ext cx="1863725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1557338"/>
            <a:ext cx="1944688" cy="3455987"/>
          </a:xfrm>
          <a:noFill/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1557338"/>
            <a:ext cx="2017713" cy="35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Использовать, различные виды сказок: народные,</a:t>
            </a:r>
            <a:br>
              <a:rPr lang="ru-RU" alt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литературные, придуманные самостоятельно.</a:t>
            </a:r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9250" y="2276475"/>
            <a:ext cx="6181725" cy="3479800"/>
          </a:xfrm>
          <a:noFill/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2411413" y="2276475"/>
            <a:ext cx="4429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7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«Колобок»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«Дружба кота и собаки»</a:t>
            </a: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0113" y="1557338"/>
            <a:ext cx="2546350" cy="4525962"/>
          </a:xfrm>
          <a:noFill/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0600" y="1557338"/>
            <a:ext cx="2554288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888" y="2708275"/>
            <a:ext cx="2879725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222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Bookman Old Style</vt:lpstr>
      <vt:lpstr>Times New Roman</vt:lpstr>
      <vt:lpstr>Оформление по умолчанию</vt:lpstr>
      <vt:lpstr>  Использование  тико-конструктора в проектной деятельности как способ развития читательской грамотности </vt:lpstr>
      <vt:lpstr>Презентация PowerPoint</vt:lpstr>
      <vt:lpstr>Презентация PowerPoint</vt:lpstr>
      <vt:lpstr>Презентация PowerPoint</vt:lpstr>
      <vt:lpstr>Принципы проведения театрализованной деятельности:</vt:lpstr>
      <vt:lpstr>Тико конструирование в театрализованной деятельности позволяет: </vt:lpstr>
      <vt:lpstr>Самостоятельное конструирование деталей</vt:lpstr>
      <vt:lpstr>Использовать, различные виды сказок: народные, литературные, придуманные самостоятельно.</vt:lpstr>
      <vt:lpstr>«Дружба кота и собаки»</vt:lpstr>
      <vt:lpstr>В результате театрализованной деятельности развитие «читательской грамотности»  происходит на основе использования важнейших видов речевой деятельности в процессе: </vt:lpstr>
      <vt:lpstr>Задание № 2: конструирование  персонажей сказки по схеме</vt:lpstr>
      <vt:lpstr>Задание № 2: конструирование  персонажей сказки по схеме</vt:lpstr>
      <vt:lpstr>Задание № 2: конструирование  персонажей сказки по схеме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Интегрированное занятие с дошкольниками  «Конструирование сказки «Колобок»</dc:title>
  <dc:creator>Admin</dc:creator>
  <cp:lastModifiedBy>RTF</cp:lastModifiedBy>
  <cp:revision>30</cp:revision>
  <dcterms:created xsi:type="dcterms:W3CDTF">2011-05-22T14:26:47Z</dcterms:created>
  <dcterms:modified xsi:type="dcterms:W3CDTF">2017-02-17T07:34:35Z</dcterms:modified>
</cp:coreProperties>
</file>