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29" r:id="rId2"/>
    <p:sldId id="330" r:id="rId3"/>
    <p:sldId id="337" r:id="rId4"/>
    <p:sldId id="322" r:id="rId5"/>
    <p:sldId id="332" r:id="rId6"/>
    <p:sldId id="336" r:id="rId7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9900"/>
    <a:srgbClr val="FF9900"/>
    <a:srgbClr val="2FD13E"/>
    <a:srgbClr val="FFFF00"/>
    <a:srgbClr val="FF6600"/>
    <a:srgbClr val="6600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576" autoAdjust="0"/>
  </p:normalViewPr>
  <p:slideViewPr>
    <p:cSldViewPr>
      <p:cViewPr>
        <p:scale>
          <a:sx n="50" d="100"/>
          <a:sy n="50" d="100"/>
        </p:scale>
        <p:origin x="-2058" y="-8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818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930E512-33AD-4C80-8EF5-C4C87954C86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3763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0774571-2426-4168-8284-5FB92A48640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79621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01F104-7402-410F-8E91-625B9B5D5D1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F94338-22EB-4462-9D39-094BD6A124D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FE24A3-477E-43B7-AD1D-46B718D9600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08A67E4-A559-4428-AE62-014D0FB139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C8BE4B-4DF9-441B-B6B3-65FB139A87B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733310-0C52-4F34-9CAB-8C34C265067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E2314F-7C00-439E-9B39-08AA2A4CFF1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1DD99A-B638-4038-91F8-F072FD0392D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B89DCB-3E36-4DF6-8A2C-FF8F738F41F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06A246-42FA-4AE3-B07F-969080D2111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48C818-7F7D-429F-A9B3-E924AF9B58C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14BDDA-29D5-46D8-89A8-0FF636F568F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2F02304-4045-424E-82C4-2BF5142D84CF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3226370"/>
          </a:xfrm>
        </p:spPr>
        <p:txBody>
          <a:bodyPr/>
          <a:lstStyle/>
          <a:p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Городской фестиваль открытых уроков </a:t>
            </a:r>
            <a:br>
              <a:rPr lang="ru-RU" sz="5400" dirty="0" smtClean="0"/>
            </a:br>
            <a:r>
              <a:rPr lang="ru-RU" sz="5400" dirty="0" smtClean="0"/>
              <a:t>«Учусь с интересом!»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endParaRPr lang="ru-RU" sz="5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851920" y="4149080"/>
            <a:ext cx="42506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kern="0" dirty="0" smtClean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Методическое объединение учителей начальных классов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6106690"/>
          </a:xfrm>
        </p:spPr>
        <p:txBody>
          <a:bodyPr/>
          <a:lstStyle/>
          <a:p>
            <a:pPr algn="l"/>
            <a:r>
              <a:rPr lang="ru-RU" sz="3600" dirty="0" smtClean="0"/>
              <a:t>1. От лат. </a:t>
            </a:r>
            <a:r>
              <a:rPr lang="ru-RU" sz="3600" dirty="0" err="1" smtClean="0"/>
              <a:t>festivum</a:t>
            </a:r>
            <a:r>
              <a:rPr lang="ru-RU" sz="3600" dirty="0" smtClean="0"/>
              <a:t> - празднество. Периодическое культурное празднество, показ, смотр искусства (театрального, музыкального и т.п.); </a:t>
            </a:r>
            <a:br>
              <a:rPr lang="ru-RU" sz="3600" dirty="0" smtClean="0"/>
            </a:br>
            <a:r>
              <a:rPr lang="ru-RU" sz="3600" dirty="0" smtClean="0"/>
              <a:t>2. Общественное празднество с показом достижений в каком-нибудь  виде искусства</a:t>
            </a:r>
            <a:br>
              <a:rPr lang="ru-RU" sz="3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457200" y="1268760"/>
            <a:ext cx="8219256" cy="72008"/>
          </a:xfrm>
        </p:spPr>
        <p:txBody>
          <a:bodyPr/>
          <a:lstStyle/>
          <a:p>
            <a:pPr lvl="0"/>
            <a:r>
              <a:rPr lang="ru-RU" sz="7200" dirty="0" smtClean="0"/>
              <a:t/>
            </a:r>
            <a:br>
              <a:rPr lang="ru-RU" sz="7200" dirty="0" smtClean="0"/>
            </a:br>
            <a:r>
              <a:rPr lang="ru-RU" sz="7200" dirty="0" smtClean="0"/>
              <a:t>Интерес </a:t>
            </a:r>
            <a:r>
              <a:rPr lang="ru-RU" sz="7200" dirty="0" smtClean="0"/>
              <a:t/>
            </a:r>
            <a:br>
              <a:rPr lang="ru-RU" sz="7200" dirty="0" smtClean="0"/>
            </a:br>
            <a:r>
              <a:rPr lang="ru-RU" sz="7200" dirty="0" smtClean="0"/>
              <a:t/>
            </a:r>
            <a:br>
              <a:rPr lang="ru-RU" sz="7200" dirty="0" smtClean="0"/>
            </a:br>
            <a:endParaRPr lang="ru-RU" sz="7200" dirty="0"/>
          </a:p>
        </p:txBody>
      </p:sp>
      <p:cxnSp>
        <p:nvCxnSpPr>
          <p:cNvPr id="4" name="Прямая со стрелкой 3"/>
          <p:cNvCxnSpPr>
            <a:stCxn id="2" idx="2"/>
          </p:cNvCxnSpPr>
          <p:nvPr/>
        </p:nvCxnSpPr>
        <p:spPr bwMode="auto">
          <a:xfrm flipH="1">
            <a:off x="755576" y="1340768"/>
            <a:ext cx="3811252" cy="64807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" name="Прямая со стрелкой 5"/>
          <p:cNvCxnSpPr>
            <a:stCxn id="2" idx="2"/>
          </p:cNvCxnSpPr>
          <p:nvPr/>
        </p:nvCxnSpPr>
        <p:spPr bwMode="auto">
          <a:xfrm>
            <a:off x="4566828" y="1340768"/>
            <a:ext cx="3533564" cy="7200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25" name="Rectangle 1"/>
          <p:cNvSpPr>
            <a:spLocks noChangeArrowheads="1"/>
          </p:cNvSpPr>
          <p:nvPr/>
        </p:nvSpPr>
        <p:spPr bwMode="auto">
          <a:xfrm rot="10800000" flipV="1">
            <a:off x="611560" y="2031806"/>
            <a:ext cx="4104456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42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ea typeface="Times New Roman" pitchFamily="18" charset="0"/>
                <a:cs typeface="Arial" pitchFamily="34" charset="0"/>
              </a:rPr>
              <a:t>- это реальная причина социальных действий, лежащих в основе непосредственных побуждений - мотивов, идей и т.п. - участвующих в них индивидов, социальных групп, классов; объективное основание [48, с. 451];</a:t>
            </a:r>
            <a:endParaRPr kumimoji="0" lang="ru-RU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 rot="10800000" flipV="1">
            <a:off x="5436096" y="2062584"/>
            <a:ext cx="3419872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42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ea typeface="Times New Roman" pitchFamily="18" charset="0"/>
                <a:cs typeface="Arial" pitchFamily="34" charset="0"/>
              </a:rPr>
              <a:t>психология определяет интерес как отношение личности к предмету как к чему-то для него ценному, привлекательному </a:t>
            </a:r>
          </a:p>
          <a:p>
            <a:pPr marL="0" marR="0" lvl="0" indent="142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ea typeface="Times New Roman" pitchFamily="18" charset="0"/>
                <a:cs typeface="Arial" pitchFamily="34" charset="0"/>
              </a:rPr>
              <a:t>[48, с. 451].</a:t>
            </a:r>
            <a:endParaRPr kumimoji="0" lang="ru-RU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14290"/>
            <a:ext cx="8229600" cy="6178550"/>
          </a:xfrm>
        </p:spPr>
        <p:txBody>
          <a:bodyPr/>
          <a:lstStyle/>
          <a:p>
            <a:pPr algn="l"/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2800" dirty="0" smtClean="0"/>
              <a:t> «Интерес - стремление к познанию объекта или явления, к овладению тем или иным видом деятельности. Интерес носит избирательный характер, выступает одним из наиболее существенных стимулов приобретения знаний, расширения кругозора, служит важным условием подлинно творческого отношения к работе» [46, с. 373].</a:t>
            </a:r>
            <a:br>
              <a:rPr lang="ru-RU" sz="2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400" dirty="0">
                <a:solidFill>
                  <a:srgbClr val="008000"/>
                </a:solidFill>
              </a:rPr>
              <a:t/>
            </a:r>
            <a:br>
              <a:rPr lang="ru-RU" sz="2400" dirty="0">
                <a:solidFill>
                  <a:srgbClr val="008000"/>
                </a:solidFill>
              </a:rPr>
            </a:br>
            <a:r>
              <a:rPr lang="ru-RU" sz="2400" dirty="0">
                <a:solidFill>
                  <a:srgbClr val="008000"/>
                </a:solidFill>
              </a:rPr>
              <a:t/>
            </a:r>
            <a:br>
              <a:rPr lang="ru-RU" sz="2400" dirty="0">
                <a:solidFill>
                  <a:srgbClr val="008000"/>
                </a:solidFill>
              </a:rPr>
            </a:br>
            <a:r>
              <a:rPr lang="ru-RU" sz="2400" dirty="0">
                <a:solidFill>
                  <a:srgbClr val="008000"/>
                </a:solidFill>
              </a:rPr>
              <a:t/>
            </a:r>
            <a:br>
              <a:rPr lang="ru-RU" sz="2400" dirty="0">
                <a:solidFill>
                  <a:srgbClr val="008000"/>
                </a:solidFill>
              </a:rPr>
            </a:br>
            <a:r>
              <a:rPr lang="ru-RU" sz="2400" dirty="0">
                <a:solidFill>
                  <a:srgbClr val="008000"/>
                </a:solidFill>
              </a:rPr>
              <a:t/>
            </a:r>
            <a:br>
              <a:rPr lang="ru-RU" sz="2400" dirty="0">
                <a:solidFill>
                  <a:srgbClr val="008000"/>
                </a:solidFill>
              </a:rPr>
            </a:br>
            <a:r>
              <a:rPr lang="ru-RU" sz="2400" dirty="0">
                <a:solidFill>
                  <a:srgbClr val="008000"/>
                </a:solidFill>
              </a:rPr>
              <a:t/>
            </a:r>
            <a:br>
              <a:rPr lang="ru-RU" sz="2400" dirty="0">
                <a:solidFill>
                  <a:srgbClr val="008000"/>
                </a:solidFill>
              </a:rPr>
            </a:br>
            <a:r>
              <a:rPr lang="ru-RU" sz="2400" dirty="0">
                <a:solidFill>
                  <a:srgbClr val="008000"/>
                </a:solidFill>
              </a:rPr>
              <a:t/>
            </a:r>
            <a:br>
              <a:rPr lang="ru-RU" sz="2400" dirty="0">
                <a:solidFill>
                  <a:srgbClr val="008000"/>
                </a:solidFill>
              </a:rPr>
            </a:br>
            <a:r>
              <a:rPr lang="ru-RU" sz="2400" dirty="0">
                <a:solidFill>
                  <a:srgbClr val="008000"/>
                </a:solidFill>
              </a:rPr>
              <a:t/>
            </a:r>
            <a:br>
              <a:rPr lang="ru-RU" sz="2400" dirty="0">
                <a:solidFill>
                  <a:srgbClr val="008000"/>
                </a:solidFill>
              </a:rPr>
            </a:br>
            <a:endParaRPr lang="ru-RU" sz="2400" b="1" i="1" dirty="0">
              <a:solidFill>
                <a:srgbClr val="008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649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7992888" cy="5256584"/>
          </a:xfrm>
        </p:spPr>
        <p:txBody>
          <a:bodyPr/>
          <a:lstStyle/>
          <a:p>
            <a:pPr algn="l"/>
            <a:r>
              <a:rPr lang="ru-RU" sz="1800" spc="-1" dirty="0" smtClean="0">
                <a:latin typeface="Source Sans Pro"/>
              </a:rPr>
              <a:t/>
            </a:r>
            <a:br>
              <a:rPr lang="ru-RU" sz="1800" spc="-1" dirty="0" smtClean="0">
                <a:latin typeface="Source Sans Pro"/>
              </a:rPr>
            </a:br>
            <a:r>
              <a:rPr lang="ru-RU" sz="4000" spc="-1" dirty="0" smtClean="0">
                <a:latin typeface="Source Sans Pro"/>
              </a:rPr>
              <a:t>Было интересно…</a:t>
            </a:r>
            <a:br>
              <a:rPr lang="ru-RU" sz="4000" spc="-1" dirty="0" smtClean="0">
                <a:latin typeface="Source Sans Pro"/>
              </a:rPr>
            </a:br>
            <a:r>
              <a:rPr lang="ru-RU" sz="4000" spc="-1" dirty="0" smtClean="0">
                <a:latin typeface="Source Sans Pro"/>
              </a:rPr>
              <a:t>Я поняла, что…</a:t>
            </a:r>
            <a:br>
              <a:rPr lang="ru-RU" sz="4000" spc="-1" dirty="0" smtClean="0">
                <a:latin typeface="Source Sans Pro"/>
              </a:rPr>
            </a:br>
            <a:r>
              <a:rPr lang="ru-RU" sz="4000" spc="-1" dirty="0" smtClean="0">
                <a:latin typeface="Source Sans Pro"/>
              </a:rPr>
              <a:t>Я почувствовала, что…</a:t>
            </a:r>
            <a:br>
              <a:rPr lang="ru-RU" sz="4000" spc="-1" dirty="0" smtClean="0">
                <a:latin typeface="Source Sans Pro"/>
              </a:rPr>
            </a:br>
            <a:r>
              <a:rPr lang="ru-RU" sz="4000" spc="-1" dirty="0" smtClean="0">
                <a:latin typeface="Source Sans Pro"/>
              </a:rPr>
              <a:t>Я приобрела…</a:t>
            </a:r>
            <a:br>
              <a:rPr lang="ru-RU" sz="4000" spc="-1" dirty="0" smtClean="0">
                <a:latin typeface="Source Sans Pro"/>
              </a:rPr>
            </a:br>
            <a:r>
              <a:rPr lang="ru-RU" sz="4000" spc="-1" dirty="0" smtClean="0">
                <a:latin typeface="Source Sans Pro"/>
              </a:rPr>
              <a:t>Я научилась…</a:t>
            </a:r>
            <a:br>
              <a:rPr lang="ru-RU" sz="4000" spc="-1" dirty="0" smtClean="0">
                <a:latin typeface="Source Sans Pro"/>
              </a:rPr>
            </a:br>
            <a:r>
              <a:rPr lang="ru-RU" sz="4000" spc="-1" dirty="0" smtClean="0">
                <a:latin typeface="Source Sans Pro"/>
              </a:rPr>
              <a:t>Я попробую…</a:t>
            </a:r>
            <a:br>
              <a:rPr lang="ru-RU" sz="4000" spc="-1" dirty="0" smtClean="0">
                <a:latin typeface="Source Sans Pro"/>
              </a:rPr>
            </a:br>
            <a:r>
              <a:rPr lang="ru-RU" sz="4000" spc="-1" dirty="0" smtClean="0">
                <a:latin typeface="Source Sans Pro"/>
              </a:rPr>
              <a:t>Меня удивило…</a:t>
            </a:r>
            <a:br>
              <a:rPr lang="ru-RU" sz="4000" spc="-1" dirty="0" smtClean="0">
                <a:latin typeface="Source Sans Pro"/>
              </a:rPr>
            </a:br>
            <a:r>
              <a:rPr lang="ru-RU" sz="4000" spc="-1" dirty="0" smtClean="0">
                <a:latin typeface="Source Sans Pro"/>
              </a:rPr>
              <a:t>Урок дал мне…</a:t>
            </a:r>
            <a:br>
              <a:rPr lang="ru-RU" sz="4000" spc="-1" dirty="0" smtClean="0">
                <a:latin typeface="Source Sans Pro"/>
              </a:rPr>
            </a:br>
            <a:r>
              <a:rPr lang="ru-RU" sz="4000" spc="-1" dirty="0" smtClean="0">
                <a:latin typeface="Source Sans Pro"/>
              </a:rPr>
              <a:t>Мне захотелось…</a:t>
            </a:r>
            <a:br>
              <a:rPr lang="ru-RU" sz="4000" spc="-1" dirty="0" smtClean="0">
                <a:latin typeface="Source Sans Pro"/>
              </a:rPr>
            </a:br>
            <a:r>
              <a:rPr lang="ru-RU" sz="4000" spc="-1" dirty="0" smtClean="0">
                <a:latin typeface="Source Sans Pro"/>
              </a:rPr>
              <a:t>Расскажу …</a:t>
            </a:r>
            <a:br>
              <a:rPr lang="ru-RU" sz="4000" spc="-1" dirty="0" smtClean="0">
                <a:latin typeface="Source Sans Pro"/>
              </a:rPr>
            </a:b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6583362"/>
          </a:xfrm>
        </p:spPr>
        <p:txBody>
          <a:bodyPr/>
          <a:lstStyle/>
          <a:p>
            <a:r>
              <a:rPr lang="ru-RU" dirty="0" smtClean="0"/>
              <a:t>СПАСИБО ЗА СОТРУДНИЧЕСТВО!!!</a:t>
            </a:r>
            <a:br>
              <a:rPr lang="ru-RU" dirty="0" smtClean="0"/>
            </a:br>
            <a:r>
              <a:rPr lang="ru-RU" smtClean="0"/>
              <a:t>УСПЕХОВ В РАБОТЕ!!!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1415</TotalTime>
  <Words>74</Words>
  <Application>Microsoft Office PowerPoint</Application>
  <PresentationFormat>Экран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Оформление по умолчанию</vt:lpstr>
      <vt:lpstr>  Городской фестиваль открытых уроков  «Учусь с интересом!»  </vt:lpstr>
      <vt:lpstr>1. От лат. festivum - празднество. Периодическое культурное празднество, показ, смотр искусства (театрального, музыкального и т.п.);  2. Общественное празднество с показом достижений в каком-нибудь  виде искусства    </vt:lpstr>
      <vt:lpstr> Интерес   </vt:lpstr>
      <vt:lpstr>                             «Интерес - стремление к познанию объекта или явления, к овладению тем или иным видом деятельности. Интерес носит избирательный характер, выступает одним из наиболее существенных стимулов приобретения знаний, расширения кругозора, служит важным условием подлинно творческого отношения к работе» [46, с. 373].               </vt:lpstr>
      <vt:lpstr> Было интересно… Я поняла, что… Я почувствовала, что… Я приобрела… Я научилась… Я попробую… Меня удивило… Урок дал мне… Мне захотелось… Расскажу … </vt:lpstr>
      <vt:lpstr>СПАСИБО ЗА СОТРУДНИЧЕСТВО!!! УСПЕХОВ В РАБОТЕ!!!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КОСТЯ</dc:creator>
  <cp:lastModifiedBy>Татьяна Копылова</cp:lastModifiedBy>
  <cp:revision>57</cp:revision>
  <dcterms:created xsi:type="dcterms:W3CDTF">2007-09-23T06:49:48Z</dcterms:created>
  <dcterms:modified xsi:type="dcterms:W3CDTF">2018-10-22T09:06:29Z</dcterms:modified>
</cp:coreProperties>
</file>