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2" r:id="rId3"/>
    <p:sldId id="304" r:id="rId4"/>
    <p:sldId id="298" r:id="rId5"/>
    <p:sldId id="301" r:id="rId6"/>
    <p:sldId id="303" r:id="rId7"/>
    <p:sldId id="271" r:id="rId8"/>
  </p:sldIdLst>
  <p:sldSz cx="10691813" cy="7559675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3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50" y="-96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997C3-21A5-4E94-AB68-2E6D82452100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9B81-828B-414C-B3E0-4160C586B9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600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41DF8-1759-4279-ACE9-8EC8617A1CA4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270AE-B589-4908-8B7A-D1C145C226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256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BB54E-CE85-4EEB-A773-A4925C14BF64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956BC-CE0B-4A9A-8714-E03F2CCF31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086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04F28-239D-4F5B-B8DD-B2EE58E42D48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D7D9-77BC-4DB9-AC52-2E1EA8CD7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6444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279FA-EAD7-4B2B-A53A-6A468F70A81E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1A7E-1F62-4DB0-93B4-D1FE7D634A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78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4CBE2-A9A2-4E65-B328-501376DDBB2B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8E9E-E819-43AC-B847-E51B001862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567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C9CFF-F1E9-4D68-A0CE-D293F87B14C7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5E61B-326F-48B3-8C6E-9E1F06370D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119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7CFC4-23C9-4195-8519-4CFC8D72A756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DEC03-9FCD-4D0A-95B0-5F2454255E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223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EACCA-3A25-4022-9A6F-562065272905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12BFA-0F57-4C90-AF48-85FFE2FC73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367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A9001-6E0C-46B8-98AB-F11F779E5010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4AFA6-6417-4341-BF9E-2ACF0AAA47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114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rtlCol="0">
            <a:normAutofit/>
          </a:bodyPr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3F821-F96F-44D3-86F0-DD43C67F4C55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2A0BB-70DC-45B5-B747-7342E4B3BF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99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35013" y="2012950"/>
            <a:ext cx="9221787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2C1F02-FB1A-4D06-AE85-1DD8F7D385EA}" type="datetimeFigureOut">
              <a:rPr lang="ru-RU"/>
              <a:pPr>
                <a:defRPr/>
              </a:pPr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A6C656C-3AE4-4B20-9B6D-314F0F7DD1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itchFamily="34" charset="0"/>
        </a:defRPr>
      </a:lvl2pPr>
      <a:lvl3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itchFamily="34" charset="0"/>
        </a:defRPr>
      </a:lvl3pPr>
      <a:lvl4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itchFamily="34" charset="0"/>
        </a:defRPr>
      </a:lvl4pPr>
      <a:lvl5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itchFamily="34" charset="0"/>
        </a:defRPr>
      </a:lvl5pPr>
      <a:lvl6pPr marL="4572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itchFamily="34" charset="0"/>
        </a:defRPr>
      </a:lvl6pPr>
      <a:lvl7pPr marL="9144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itchFamily="34" charset="0"/>
        </a:defRPr>
      </a:lvl7pPr>
      <a:lvl8pPr marL="13716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itchFamily="34" charset="0"/>
        </a:defRPr>
      </a:lvl8pPr>
      <a:lvl9pPr marL="18288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itchFamily="34" charset="0"/>
        </a:defRPr>
      </a:lvl9pPr>
    </p:titleStyle>
    <p:bodyStyle>
      <a:lvl1pPr marL="250825" indent="-250825" algn="l" defTabSz="1006475" rtl="0" eaLnBrk="0" fontAlgn="base" hangingPunct="0">
        <a:lnSpc>
          <a:spcPct val="90000"/>
        </a:lnSpc>
        <a:spcBef>
          <a:spcPts val="1100"/>
        </a:spcBef>
        <a:spcAft>
          <a:spcPct val="0"/>
        </a:spcAft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5650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67388"/>
            <a:ext cx="10529888" cy="1955800"/>
          </a:xfrm>
          <a:solidFill>
            <a:schemeClr val="bg1"/>
          </a:solidFill>
        </p:spPr>
        <p:txBody>
          <a:bodyPr/>
          <a:lstStyle/>
          <a:p>
            <a:pPr algn="l">
              <a:lnSpc>
                <a:spcPct val="115000"/>
              </a:lnSpc>
            </a:pPr>
            <a:r>
              <a:rPr lang="ru-RU" altLang="ru-RU" sz="3200" b="1" smtClean="0">
                <a:latin typeface="Times New Roman" pitchFamily="18" charset="0"/>
                <a:cs typeface="Times New Roman" pitchFamily="18" charset="0"/>
              </a:rPr>
              <a:t>«Выстраивание системы работы на уроке по повышению качества образовательных результатов» </a:t>
            </a:r>
            <a:endParaRPr lang="ru-RU" altLang="ru-RU" sz="3200" smtClean="0">
              <a:cs typeface="Times New Roman" pitchFamily="18" charset="0"/>
            </a:endParaRPr>
          </a:p>
          <a:p>
            <a:pPr algn="l" eaLnBrk="1" hangingPunct="1"/>
            <a:endParaRPr lang="ru-RU" altLang="ru-RU" sz="3200" b="1" smtClean="0">
              <a:solidFill>
                <a:srgbClr val="273F82"/>
              </a:solidFill>
              <a:latin typeface="OfficinaSansC"/>
            </a:endParaRP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5965825" y="163513"/>
            <a:ext cx="44323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b="1">
                <a:solidFill>
                  <a:srgbClr val="273F82"/>
                </a:solidFill>
              </a:rPr>
              <a:t>Муниципальное автономное общеобразовательное учреждение "Лицей № 6 Перспектива“</a:t>
            </a:r>
            <a:endParaRPr lang="en-US" altLang="ru-RU" b="1">
              <a:solidFill>
                <a:srgbClr val="273F82"/>
              </a:solidFill>
            </a:endParaRPr>
          </a:p>
          <a:p>
            <a:pPr eaLnBrk="1" hangingPunct="1"/>
            <a:r>
              <a:rPr lang="ru-RU" altLang="ru-RU" b="1">
                <a:solidFill>
                  <a:srgbClr val="273F82"/>
                </a:solidFill>
              </a:rPr>
              <a:t>г. Красноярск ул. Кутузова 52</a:t>
            </a:r>
          </a:p>
          <a:p>
            <a:pPr eaLnBrk="1" hangingPunct="1"/>
            <a:r>
              <a:rPr lang="ru-RU" altLang="ru-RU" b="1">
                <a:solidFill>
                  <a:srgbClr val="273F82"/>
                </a:solidFill>
              </a:rPr>
              <a:t>т. (391)260-72-01 </a:t>
            </a:r>
            <a:endParaRPr lang="en-US" altLang="ru-RU" b="1">
              <a:solidFill>
                <a:srgbClr val="273F82"/>
              </a:solidFill>
            </a:endParaRPr>
          </a:p>
          <a:p>
            <a:pPr eaLnBrk="1" hangingPunct="1"/>
            <a:r>
              <a:rPr lang="en-US" altLang="ru-RU" b="1">
                <a:solidFill>
                  <a:srgbClr val="273F82"/>
                </a:solidFill>
              </a:rPr>
              <a:t>email: liceum-6@mail.ru</a:t>
            </a:r>
            <a:endParaRPr lang="ru-RU" altLang="ru-RU" b="1">
              <a:solidFill>
                <a:srgbClr val="273F8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>
          <a:xfrm>
            <a:off x="2962275" y="846138"/>
            <a:ext cx="5784850" cy="720725"/>
          </a:xfrm>
        </p:spPr>
        <p:txBody>
          <a:bodyPr/>
          <a:lstStyle/>
          <a:p>
            <a:pPr algn="ctr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defRPr/>
            </a:pPr>
            <a:r>
              <a:rPr lang="ru-RU" sz="2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Анализ результатов </a:t>
            </a:r>
            <a:r>
              <a:rPr lang="ru-RU" sz="2000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федеральных и региональных мониторинговых </a:t>
            </a:r>
            <a:r>
              <a:rPr lang="ru-RU" sz="2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процедур, ГИА-9,11  </a:t>
            </a:r>
            <a:r>
              <a:rPr lang="ru-RU" sz="2200" kern="0" dirty="0" smtClean="0">
                <a:latin typeface="Roboto"/>
                <a:ea typeface="Roboto"/>
                <a:cs typeface="Roboto"/>
                <a:sym typeface="Roboto"/>
              </a:rPr>
              <a:t>КГКСУ «ЦОКО»</a:t>
            </a:r>
            <a:r>
              <a:rPr lang="en-GB" sz="2200" kern="0" dirty="0" smtClean="0"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en-GB" sz="2200" kern="0" dirty="0" smtClean="0">
                <a:latin typeface="Roboto"/>
                <a:ea typeface="Roboto"/>
                <a:cs typeface="Roboto"/>
                <a:sym typeface="Roboto"/>
              </a:rPr>
            </a:br>
            <a:endParaRPr lang="en-GB" sz="2200" kern="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676" name="Заголовок 1"/>
          <p:cNvSpPr txBox="1">
            <a:spLocks/>
          </p:cNvSpPr>
          <p:nvPr/>
        </p:nvSpPr>
        <p:spPr bwMode="auto">
          <a:xfrm>
            <a:off x="906463" y="1666875"/>
            <a:ext cx="8869362" cy="51355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indent="88900" defTabSz="1006475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0" algn="just">
              <a:lnSpc>
                <a:spcPct val="115000"/>
              </a:lnSpc>
              <a:buFont typeface="Arial" panose="020B0604020202020204" pitchFamily="34" charset="0"/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</a:p>
          <a:p>
            <a:pPr algn="just">
              <a:lnSpc>
                <a:spcPct val="115000"/>
              </a:lnSpc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«Плохие» навыки арифметических вычислений (вычислительные ошибки)</a:t>
            </a:r>
          </a:p>
          <a:p>
            <a:pPr algn="just">
              <a:lnSpc>
                <a:spcPct val="115000"/>
              </a:lnSpc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анализировать текст (не умеют обрабатывать полученную информацию, путают фрагменты информации)</a:t>
            </a:r>
          </a:p>
          <a:p>
            <a:pPr algn="just">
              <a:lnSpc>
                <a:spcPct val="115000"/>
              </a:lnSpc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выделять главное, формулировать собственное суждение, составлять план и т.д.</a:t>
            </a:r>
          </a:p>
          <a:p>
            <a:pPr algn="just">
              <a:lnSpc>
                <a:spcPct val="115000"/>
              </a:lnSpc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Невнимательное прочтение задания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Заголовок 1"/>
          <p:cNvSpPr>
            <a:spLocks noGrp="1"/>
          </p:cNvSpPr>
          <p:nvPr>
            <p:ph type="title"/>
          </p:nvPr>
        </p:nvSpPr>
        <p:spPr>
          <a:xfrm>
            <a:off x="1571625" y="846138"/>
            <a:ext cx="8043863" cy="720725"/>
          </a:xfrm>
        </p:spPr>
        <p:txBody>
          <a:bodyPr/>
          <a:lstStyle/>
          <a:p>
            <a:pPr algn="ctr" defTabSz="91440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defRPr/>
            </a:pPr>
            <a:r>
              <a:rPr lang="ru-RU" sz="2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                     </a:t>
            </a:r>
            <a:r>
              <a:rPr lang="ru-RU" sz="20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Анализ результативности внешних оценочных процедур в МАОУ Лицей №6 «Перспектива»</a:t>
            </a:r>
            <a:endParaRPr lang="en-GB" sz="2000" b="1" kern="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676" name="Заголовок 1"/>
          <p:cNvSpPr txBox="1">
            <a:spLocks/>
          </p:cNvSpPr>
          <p:nvPr/>
        </p:nvSpPr>
        <p:spPr bwMode="auto">
          <a:xfrm>
            <a:off x="906463" y="1666875"/>
            <a:ext cx="8869362" cy="51355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indent="88900" defTabSz="1006475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indent="0" algn="ctr">
              <a:lnSpc>
                <a:spcPct val="115000"/>
              </a:lnSpc>
              <a:buFont typeface="Arial" panose="020B0604020202020204" pitchFamily="34" charset="0"/>
              <a:buNone/>
              <a:defRPr/>
            </a:pPr>
            <a:endParaRPr lang="ru-RU" alt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15000"/>
              </a:lnSpc>
              <a:buFont typeface="Arial" panose="020B0604020202020204" pitchFamily="34" charset="0"/>
              <a:buNone/>
              <a:defRPr/>
            </a:pP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</a:p>
          <a:p>
            <a:pPr algn="just">
              <a:lnSpc>
                <a:spcPct val="115000"/>
              </a:lnSpc>
              <a:defRPr/>
            </a:pP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Вычислительные навыки </a:t>
            </a:r>
          </a:p>
          <a:p>
            <a:pPr algn="just">
              <a:lnSpc>
                <a:spcPct val="115000"/>
              </a:lnSpc>
              <a:defRPr/>
            </a:pP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и анализ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2962275" y="846138"/>
            <a:ext cx="7267575" cy="720725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273F82"/>
                </a:solidFill>
                <a:latin typeface="Arial Narrow" pitchFamily="34" charset="0"/>
              </a:rPr>
              <a:t>Обсуждение проблем на заседаниях кафедр и мо, разработческом семинаре, педсовете</a:t>
            </a:r>
          </a:p>
        </p:txBody>
      </p:sp>
      <p:sp>
        <p:nvSpPr>
          <p:cNvPr id="28676" name="Заголовок 1"/>
          <p:cNvSpPr txBox="1">
            <a:spLocks/>
          </p:cNvSpPr>
          <p:nvPr/>
        </p:nvSpPr>
        <p:spPr bwMode="auto">
          <a:xfrm>
            <a:off x="849313" y="1566863"/>
            <a:ext cx="8869362" cy="513556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indent="88900" defTabSz="1006475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15000"/>
              </a:lnSpc>
              <a:defRPr/>
            </a:pPr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buFont typeface="Arial" panose="020B0604020202020204" pitchFamily="34" charset="0"/>
              <a:buNone/>
              <a:defRPr/>
            </a:pPr>
            <a:r>
              <a:rPr lang="ru-RU" alt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  <a:p>
            <a:pPr indent="0" algn="just" defTabSz="914400">
              <a:lnSpc>
                <a:spcPct val="115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изменения в структуру урока через введение различных форм работы с текстом и вычислительными навыками, способов дифференциации.</a:t>
            </a:r>
            <a:endParaRPr lang="ru-RU" alt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buFont typeface="Arial" panose="020B0604020202020204" pitchFamily="34" charset="0"/>
              <a:buNone/>
              <a:defRPr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пятиминутки по формированию навыка осмысленного (продуктивного чтения), составить алгоритм по внедрению в структуру урока и отслеживанию результатов.</a:t>
            </a:r>
            <a:r>
              <a:rPr lang="ru-RU" altLang="ru-RU" sz="2400" dirty="0" smtClean="0">
                <a:cs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15000"/>
              </a:lnSpc>
              <a:buFont typeface="Arial" panose="020B0604020202020204" pitchFamily="34" charset="0"/>
              <a:buNone/>
              <a:defRPr/>
            </a:pPr>
            <a:r>
              <a:rPr lang="ru-RU" alt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пятиминутки по формированию вычислительных навыков, составить алгоритм по внедрению в структуру урока и отслеживанию результатов. </a:t>
            </a:r>
            <a:endParaRPr lang="ru-RU" altLang="ru-RU" sz="2400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2962275" y="846138"/>
            <a:ext cx="6953250" cy="720725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solidFill>
                  <a:srgbClr val="273F82"/>
                </a:solidFill>
                <a:latin typeface="Arial Narrow" pitchFamily="34" charset="0"/>
              </a:rPr>
              <a:t>Проработка решения</a:t>
            </a:r>
          </a:p>
        </p:txBody>
      </p:sp>
      <p:sp>
        <p:nvSpPr>
          <p:cNvPr id="6148" name="Заголовок 1"/>
          <p:cNvSpPr txBox="1">
            <a:spLocks/>
          </p:cNvSpPr>
          <p:nvPr/>
        </p:nvSpPr>
        <p:spPr bwMode="auto">
          <a:xfrm>
            <a:off x="849313" y="1566863"/>
            <a:ext cx="8869362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1. Педагогический совет №1 – обсуждение аналитических материалов ЦОКО – август.</a:t>
            </a: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2. Разработческий семинар – тематика образовательных пятиминуток –сентябрь.</a:t>
            </a: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3. Педагогический совет №2 – обсуждение форм внедрения образовательных пятиминуток – октябрь. </a:t>
            </a: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4. Семинар – обмен опытом, плюсы-минусы образовательных пятиминуток – декабрь.</a:t>
            </a: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400">
                <a:latin typeface="Times New Roman" pitchFamily="18" charset="0"/>
                <a:cs typeface="Times New Roman" pitchFamily="18" charset="0"/>
              </a:rPr>
              <a:t>5. Педагогический совет №3 – охват и максимальная вовлеченность обучающихся в образовательные пятиминутки – январь.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2962275" y="846138"/>
            <a:ext cx="6953250" cy="720725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solidFill>
                  <a:srgbClr val="273F82"/>
                </a:solidFill>
                <a:latin typeface="Arial Narrow" pitchFamily="34" charset="0"/>
              </a:rPr>
              <a:t>Мониторинг внедрения образовательных пятиминуток</a:t>
            </a:r>
          </a:p>
        </p:txBody>
      </p:sp>
      <p:sp>
        <p:nvSpPr>
          <p:cNvPr id="7172" name="Заголовок 1"/>
          <p:cNvSpPr txBox="1">
            <a:spLocks/>
          </p:cNvSpPr>
          <p:nvPr/>
        </p:nvSpPr>
        <p:spPr bwMode="auto">
          <a:xfrm>
            <a:off x="849313" y="1566863"/>
            <a:ext cx="8869362" cy="51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1. Посещение уроков  со 2 недели </a:t>
            </a:r>
            <a:r>
              <a:rPr lang="en-US" altLang="ru-RU" sz="280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четверти.</a:t>
            </a: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2.Замеры вычислительных умений и умений работы с текстом у обучающихся.</a:t>
            </a: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3.Промежуточное отслеживание результатов (положительная динамика 10-15%).</a:t>
            </a: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r>
              <a:rPr lang="ru-RU" altLang="ru-RU" sz="2800">
                <a:latin typeface="Times New Roman" pitchFamily="18" charset="0"/>
                <a:cs typeface="Times New Roman" pitchFamily="18" charset="0"/>
              </a:rPr>
              <a:t>4. Анализ контрольных работ и результатов за четверть (полугодие) показал повышение качества обученности от 5 до 20%.</a:t>
            </a:r>
          </a:p>
          <a:p>
            <a:pPr algn="just">
              <a:lnSpc>
                <a:spcPct val="115000"/>
              </a:lnSpc>
              <a:spcBef>
                <a:spcPts val="1100"/>
              </a:spcBef>
              <a:buFont typeface="Arial" pitchFamily="34" charset="0"/>
              <a:buChar char="•"/>
            </a:pPr>
            <a:endParaRPr lang="ru-RU" alt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Заголовок 1"/>
          <p:cNvSpPr>
            <a:spLocks noGrp="1"/>
          </p:cNvSpPr>
          <p:nvPr>
            <p:ph type="title"/>
          </p:nvPr>
        </p:nvSpPr>
        <p:spPr>
          <a:xfrm>
            <a:off x="1920875" y="2360613"/>
            <a:ext cx="7223125" cy="722312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>
                <a:solidFill>
                  <a:srgbClr val="273F82"/>
                </a:solidFill>
                <a:latin typeface="Arial Narrow" pitchFamily="34" charset="0"/>
              </a:rPr>
              <a:t>СПАСИБО ЗА ВНИМАНИЕ</a:t>
            </a: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3808413" y="3040063"/>
            <a:ext cx="453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ru-RU" sz="2000" b="1">
                <a:solidFill>
                  <a:srgbClr val="273F82"/>
                </a:solidFill>
                <a:latin typeface="OfficinaSansC"/>
              </a:rPr>
              <a:t>e-mail: liceum-6@mail.ru</a:t>
            </a:r>
            <a:endParaRPr lang="ru-RU" altLang="ru-RU" sz="2000" b="1">
              <a:solidFill>
                <a:srgbClr val="273F82"/>
              </a:solidFill>
              <a:latin typeface="OfficinaSans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1441</TotalTime>
  <Words>315</Words>
  <Application>Microsoft Office PowerPoint</Application>
  <PresentationFormat>Произвольный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Анализ результатов федеральных и региональных мониторинговых процедур, ГИА-9,11  КГКСУ «ЦОКО» </vt:lpstr>
      <vt:lpstr>                     Анализ результативности внешних оценочных процедур в МАОУ Лицей №6 «Перспектива»</vt:lpstr>
      <vt:lpstr>Обсуждение проблем на заседаниях кафедр и мо, разработческом семинаре, педсовете</vt:lpstr>
      <vt:lpstr>Проработка решения</vt:lpstr>
      <vt:lpstr>Мониторинг внедрения образовательных пятиминуток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D10</dc:creator>
  <cp:lastModifiedBy>Татьяна Копылова</cp:lastModifiedBy>
  <cp:revision>131</cp:revision>
  <dcterms:created xsi:type="dcterms:W3CDTF">2016-11-09T04:41:36Z</dcterms:created>
  <dcterms:modified xsi:type="dcterms:W3CDTF">2018-08-29T04:21:09Z</dcterms:modified>
</cp:coreProperties>
</file>