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61" r:id="rId14"/>
    <p:sldId id="262" r:id="rId15"/>
    <p:sldId id="263" r:id="rId16"/>
    <p:sldId id="264" r:id="rId17"/>
    <p:sldId id="265" r:id="rId18"/>
    <p:sldId id="280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633F7-3B20-4381-81EF-F0DF265EE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639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5B693-81BE-4AF6-8652-09AE84A31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81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E7C92-D37F-440D-BCA1-9EECED6F74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86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0BAEE2-EC20-4F0A-924B-D67D9E171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10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3A238-7096-456A-8DE2-88E002C39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98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925D1-1B99-4238-BD2D-C00EBA1B3A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85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E2CB5-9AE7-4300-A225-4CE3D22D9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675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A8575F-29A6-4805-9F05-6BB9C0D5D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10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74701-41AD-4AC6-8BC0-0AAD03DC9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2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2BB57B-CB99-4D4D-B5A5-A014B725A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744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2509F35-9B2F-4733-A368-94B00F68C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64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0D2D47E-45A4-4CE1-9777-8506AC8A9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1" r:id="rId4"/>
    <p:sldLayoutId id="2147483732" r:id="rId5"/>
    <p:sldLayoutId id="2147483739" r:id="rId6"/>
    <p:sldLayoutId id="2147483733" r:id="rId7"/>
    <p:sldLayoutId id="2147483740" r:id="rId8"/>
    <p:sldLayoutId id="2147483741" r:id="rId9"/>
    <p:sldLayoutId id="2147483734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20891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Секция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учителей </a:t>
            </a:r>
            <a:r>
              <a:rPr lang="ru-RU" dirty="0"/>
              <a:t>русского языка и литературы</a:t>
            </a:r>
            <a:br>
              <a:rPr lang="ru-RU" dirty="0"/>
            </a:br>
            <a:endParaRPr lang="ru-RU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636838"/>
            <a:ext cx="6400800" cy="3001962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819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9342437" cy="701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0" y="273050"/>
            <a:ext cx="9144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5400" b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  Секция учителей </a:t>
            </a:r>
          </a:p>
          <a:p>
            <a:pPr algn="ctr" eaLnBrk="1" hangingPunct="1"/>
            <a:r>
              <a:rPr lang="ru-RU" altLang="ru-RU" sz="5400" b="1">
                <a:solidFill>
                  <a:srgbClr val="FF0000"/>
                </a:solidFill>
                <a:latin typeface="Cambria" pitchFamily="18" charset="0"/>
                <a:cs typeface="Times New Roman" pitchFamily="18" charset="0"/>
              </a:rPr>
              <a:t>   русского языка и литературы</a:t>
            </a:r>
            <a:endParaRPr lang="ru-RU" altLang="ru-RU"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981075"/>
          <a:ext cx="8496298" cy="4410339"/>
        </p:xfrm>
        <a:graphic>
          <a:graphicData uri="http://schemas.openxmlformats.org/drawingml/2006/table">
            <a:tbl>
              <a:tblPr/>
              <a:tblGrid>
                <a:gridCol w="1800062"/>
                <a:gridCol w="1080038"/>
                <a:gridCol w="720025"/>
                <a:gridCol w="864030"/>
                <a:gridCol w="576020"/>
                <a:gridCol w="864030"/>
                <a:gridCol w="720025"/>
                <a:gridCol w="720025"/>
                <a:gridCol w="1152043"/>
              </a:tblGrid>
              <a:tr h="642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Количество писавших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Менее 24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24-35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36-72б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73-79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80-99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100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 бал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СВЕРДЛОВСКИЙ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482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69,3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КИРОВСКИЙ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407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218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72,07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7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ЦЕНТРАЛЬНЫЙ и ЖЕЛЕЗНОДОРОЖНЫЙ 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822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368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113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332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75,23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ОКТЯБРЬСКИЙ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871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447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272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71,91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СОВЕТСКИЙ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1547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878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218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431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70,9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ЛЕНИНСКИЙ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615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383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156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69,15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9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ИТОГО  по городу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4744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2594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637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1438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27 (38)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71,59 (71,56)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035" marR="500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512" name="Rectangle 1"/>
          <p:cNvSpPr>
            <a:spLocks noChangeArrowheads="1"/>
          </p:cNvSpPr>
          <p:nvPr/>
        </p:nvSpPr>
        <p:spPr bwMode="auto">
          <a:xfrm rot="10800000" flipV="1">
            <a:off x="0" y="42545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200" b="1">
                <a:latin typeface="Times New Roman" pitchFamily="18" charset="0"/>
              </a:rPr>
              <a:t>РУССКИЙ ЯЗЫК 11 класс </a:t>
            </a:r>
            <a:endParaRPr lang="ru-RU" altLang="ru-RU" sz="600"/>
          </a:p>
          <a:p>
            <a:endParaRPr lang="ru-RU" altLang="ru-RU" sz="1800"/>
          </a:p>
        </p:txBody>
      </p:sp>
      <p:sp>
        <p:nvSpPr>
          <p:cNvPr id="17513" name="Прямоугольник 3"/>
          <p:cNvSpPr>
            <a:spLocks noChangeArrowheads="1"/>
          </p:cNvSpPr>
          <p:nvPr/>
        </p:nvSpPr>
        <p:spPr bwMode="auto">
          <a:xfrm rot="10800000" flipV="1">
            <a:off x="684213" y="5353050"/>
            <a:ext cx="7559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b="1">
                <a:latin typeface="Times New Roman" pitchFamily="18" charset="0"/>
              </a:rPr>
              <a:t>1 % (48 ) учащихся не сдали ЕГЭ по русскому языку. </a:t>
            </a:r>
            <a:endParaRPr lang="ru-RU" altLang="ru-RU" sz="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950" y="1125538"/>
          <a:ext cx="8569326" cy="4314822"/>
        </p:xfrm>
        <a:graphic>
          <a:graphicData uri="http://schemas.openxmlformats.org/drawingml/2006/table">
            <a:tbl>
              <a:tblPr/>
              <a:tblGrid>
                <a:gridCol w="2243613"/>
                <a:gridCol w="960570"/>
                <a:gridCol w="596127"/>
                <a:gridCol w="977575"/>
                <a:gridCol w="618616"/>
                <a:gridCol w="615402"/>
                <a:gridCol w="737583"/>
                <a:gridCol w="1055894"/>
                <a:gridCol w="763946"/>
              </a:tblGrid>
              <a:tr h="930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Количество писавших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Менее 32б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32-72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73-79б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80-99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100 б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Наибольший балл  в ОУ районе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 бал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СВЕРДЛОВСКИЙ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58,16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КИРОВСКИЙ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57,65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05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ЦЕНТРАЛЬНЫЙ и ЖЕЛЕЗНОДОРОЖНЫЙ 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64,12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ОКТЯБРЬСКИЙ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62,82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СОВЕТСКИЙ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123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61,5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ЛЕНИНСКИЙ район 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61,83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latin typeface="Times New Roman"/>
                          <a:ea typeface="Calibri"/>
                          <a:cs typeface="Times New Roman"/>
                        </a:rPr>
                        <a:t>ИТОГО  по городу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414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319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61,58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407" marR="49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536" name="Rectangle 1"/>
          <p:cNvSpPr>
            <a:spLocks noChangeArrowheads="1"/>
          </p:cNvSpPr>
          <p:nvPr/>
        </p:nvSpPr>
        <p:spPr bwMode="auto">
          <a:xfrm rot="10800000" flipV="1">
            <a:off x="0" y="785813"/>
            <a:ext cx="9144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ru-RU" altLang="ru-RU" sz="1200" b="1">
                <a:latin typeface="Times New Roman" pitchFamily="18" charset="0"/>
              </a:rPr>
              <a:t>ЛИТЕРАТУРА  11 класс </a:t>
            </a:r>
            <a:endParaRPr lang="ru-RU" altLang="ru-RU" sz="1800"/>
          </a:p>
        </p:txBody>
      </p:sp>
      <p:sp>
        <p:nvSpPr>
          <p:cNvPr id="18537" name="Прямоугольник 3"/>
          <p:cNvSpPr>
            <a:spLocks noChangeArrowheads="1"/>
          </p:cNvSpPr>
          <p:nvPr/>
        </p:nvSpPr>
        <p:spPr bwMode="auto">
          <a:xfrm>
            <a:off x="1116013" y="5291138"/>
            <a:ext cx="7200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altLang="ru-RU" b="1">
                <a:latin typeface="Times New Roman" pitchFamily="18" charset="0"/>
              </a:rPr>
              <a:t>3,8 % (16 ) учащихся не сдали ЕГЭ по литературе </a:t>
            </a:r>
            <a:endParaRPr lang="ru-RU" altLang="ru-RU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971550"/>
            <a:ext cx="9144000" cy="440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4000" b="1">
                <a:latin typeface="Times New Roman" pitchFamily="18" charset="0"/>
              </a:rPr>
              <a:t>За 2017-18 уч.год </a:t>
            </a:r>
          </a:p>
          <a:p>
            <a:pPr algn="ctr" eaLnBrk="1" hangingPunct="1"/>
            <a:r>
              <a:rPr lang="ru-RU" altLang="ru-RU" sz="4000" b="1">
                <a:latin typeface="Times New Roman" pitchFamily="18" charset="0"/>
              </a:rPr>
              <a:t>представлен опыт  в мероприятиях </a:t>
            </a:r>
          </a:p>
          <a:p>
            <a:pPr algn="ctr" eaLnBrk="1" hangingPunct="1"/>
            <a:r>
              <a:rPr lang="ru-RU" altLang="ru-RU" sz="4000" b="1">
                <a:latin typeface="Times New Roman" pitchFamily="18" charset="0"/>
              </a:rPr>
              <a:t>на различных уровнях:</a:t>
            </a:r>
            <a:endParaRPr lang="ru-RU" altLang="ru-RU" sz="4000"/>
          </a:p>
          <a:p>
            <a:pPr algn="just"/>
            <a:r>
              <a:rPr lang="ru-RU" altLang="ru-RU" sz="4000" b="1">
                <a:latin typeface="Times New Roman" pitchFamily="18" charset="0"/>
              </a:rPr>
              <a:t>международный - </a:t>
            </a:r>
            <a:r>
              <a:rPr lang="ru-RU" altLang="ru-RU" sz="4000">
                <a:latin typeface="Times New Roman" pitchFamily="18" charset="0"/>
              </a:rPr>
              <a:t>1, </a:t>
            </a:r>
            <a:r>
              <a:rPr lang="ru-RU" altLang="ru-RU" sz="4000" b="1">
                <a:latin typeface="Times New Roman" pitchFamily="18" charset="0"/>
              </a:rPr>
              <a:t> </a:t>
            </a:r>
          </a:p>
          <a:p>
            <a:pPr algn="just"/>
            <a:r>
              <a:rPr lang="ru-RU" altLang="ru-RU" sz="4000" b="1">
                <a:latin typeface="Times New Roman" pitchFamily="18" charset="0"/>
              </a:rPr>
              <a:t>федеральный – </a:t>
            </a:r>
            <a:r>
              <a:rPr lang="ru-RU" altLang="ru-RU" sz="4000">
                <a:latin typeface="Times New Roman" pitchFamily="18" charset="0"/>
              </a:rPr>
              <a:t>11, </a:t>
            </a:r>
            <a:r>
              <a:rPr lang="ru-RU" altLang="ru-RU" sz="4000" b="1">
                <a:latin typeface="Times New Roman" pitchFamily="18" charset="0"/>
              </a:rPr>
              <a:t> </a:t>
            </a:r>
          </a:p>
          <a:p>
            <a:pPr algn="just"/>
            <a:r>
              <a:rPr lang="ru-RU" altLang="ru-RU" sz="4000" b="1">
                <a:latin typeface="Times New Roman" pitchFamily="18" charset="0"/>
              </a:rPr>
              <a:t>региональный – </a:t>
            </a:r>
            <a:r>
              <a:rPr lang="ru-RU" altLang="ru-RU" sz="4000">
                <a:latin typeface="Times New Roman" pitchFamily="18" charset="0"/>
              </a:rPr>
              <a:t>28,</a:t>
            </a:r>
            <a:r>
              <a:rPr lang="ru-RU" altLang="ru-RU" sz="4000" b="1">
                <a:latin typeface="Times New Roman" pitchFamily="18" charset="0"/>
              </a:rPr>
              <a:t> </a:t>
            </a:r>
          </a:p>
          <a:p>
            <a:pPr algn="just"/>
            <a:r>
              <a:rPr lang="ru-RU" altLang="ru-RU" sz="4000" b="1">
                <a:latin typeface="Times New Roman" pitchFamily="18" charset="0"/>
              </a:rPr>
              <a:t>муниципальный – </a:t>
            </a:r>
            <a:r>
              <a:rPr lang="ru-RU" altLang="ru-RU" sz="4000">
                <a:latin typeface="Times New Roman" pitchFamily="18" charset="0"/>
              </a:rPr>
              <a:t>22.</a:t>
            </a:r>
            <a:endParaRPr lang="ru-RU" altLang="ru-RU"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/>
              <a:t> </a:t>
            </a:r>
            <a:r>
              <a:rPr lang="ru-RU" sz="3200"/>
              <a:t>Представление профессионального опыта педагогов города: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МЕЖДУНАРОДНЫЙ УРОВЕНЬ</a:t>
            </a:r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algn="ctr" eaLnBrk="1" hangingPunct="1">
              <a:buFontTx/>
              <a:buNone/>
            </a:pPr>
            <a:r>
              <a:rPr lang="ru-RU" altLang="ru-RU" smtClean="0"/>
              <a:t>Золотухина Надежда Владимировна,</a:t>
            </a:r>
          </a:p>
          <a:p>
            <a:pPr algn="ctr" eaLnBrk="1" hangingPunct="1">
              <a:buFontTx/>
              <a:buNone/>
            </a:pPr>
            <a:r>
              <a:rPr lang="ru-RU" altLang="ru-RU" smtClean="0"/>
              <a:t>учитель русского языка и литературы, МАОУ «Гимназия № 13 «Академ»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/>
              <a:t>ФЕДЕРАЛЬНЫЙ УРОВЕНЬ</a:t>
            </a:r>
            <a:br>
              <a:rPr lang="ru-RU" sz="4000"/>
            </a:br>
            <a:r>
              <a:rPr lang="ru-RU" sz="4000"/>
              <a:t>11 учителей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Бродецкая Елена Леонидоана, учитель русского языка и литературы МАОУ Гимназия № 2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Кислова Елена Васильевна, учитель русского языка и литературы МБОУ Гимназия № 16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Сахарова Татьяна Яковлевна, учитель русского языка и литературы МБОУ Гимназия № 16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Колбик Ирина Леонидовна, учитель русского языка и литературы,«Лицей №7»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Гужевская Оксана Валерьевна, учитель русского языка и литературы, МАОУ «Лицей №7»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Суворова Елена Радомировна, учитель русского языка и литературы, МАОУ «Лицей №7» </a:t>
            </a:r>
          </a:p>
          <a:p>
            <a:pPr eaLnBrk="1" hangingPunct="1">
              <a:lnSpc>
                <a:spcPct val="90000"/>
              </a:lnSpc>
            </a:pPr>
            <a:endParaRPr lang="ru-RU" altLang="ru-RU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Меньшикова Людмила Борисовна, учитель русского языка              и литературы, МАОУ «Гимназия № 13 «Академ»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Кочешкова Ирина Алексеевна учитель русского языка и литературы, МБОУ СШ № 82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Леменкова Людмила Владимировна, учитель русского языка и литературы МБОУ СШ № 3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 smtClean="0"/>
              <a:t>Юмашев Максим Александрович, учитель русского языка и литературы, МБОУ СШ № 84</a:t>
            </a:r>
          </a:p>
          <a:p>
            <a:pPr eaLnBrk="1" hangingPunct="1"/>
            <a:r>
              <a:rPr lang="ru-RU" altLang="ru-RU" smtClean="0"/>
              <a:t> Безмен Виктория Витальевна, учитель русского языка и литературы  МБОУ СШ № 69</a:t>
            </a:r>
          </a:p>
          <a:p>
            <a:pPr eaLnBrk="1" hangingPunct="1"/>
            <a:r>
              <a:rPr lang="ru-RU" altLang="ru-RU" smtClean="0"/>
              <a:t>Пошис  Людмила Владимировна , учитель русского языка и литературы МБОУ СШ№7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u="sng" dirty="0" smtClean="0"/>
              <a:t>Участие педагогов в профессиональных конкурсах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u="sng" dirty="0" smtClean="0"/>
              <a:t>Муниципальный профессиональный конкурс  «Учитель года»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/>
              <a:t>Цветков Сергей Алексеевич </a:t>
            </a:r>
            <a:r>
              <a:rPr lang="ru-RU" dirty="0" smtClean="0"/>
              <a:t>(абсолютный победитель),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dirty="0" err="1" smtClean="0"/>
              <a:t>Давыдик</a:t>
            </a:r>
            <a:r>
              <a:rPr lang="ru-RU" b="1" dirty="0" smtClean="0"/>
              <a:t> Наталья Федоровна </a:t>
            </a:r>
            <a:r>
              <a:rPr lang="ru-RU" dirty="0" smtClean="0"/>
              <a:t>(участник).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u="sng" dirty="0" smtClean="0"/>
              <a:t>Муниципальный профессиональный конкурс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u="sng" dirty="0" smtClean="0"/>
              <a:t>«Педагогический дебют»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r>
              <a:rPr lang="ru-RU" b="1" dirty="0" smtClean="0"/>
              <a:t>Свешникова Юлия Сергеевна</a:t>
            </a:r>
            <a:r>
              <a:rPr lang="ru-RU" dirty="0" smtClean="0"/>
              <a:t>, МАОУ Лицей № 11-победитель                    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/>
              <a:t>Сорокина Дарья Николаевна</a:t>
            </a:r>
            <a:r>
              <a:rPr lang="ru-RU" dirty="0" smtClean="0"/>
              <a:t>, МАОУ СШ № 7, лауреат 3 степени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u="sng" dirty="0" smtClean="0"/>
              <a:t>Молодёжные профессиональные игры в рамках Ассоциации молодых педагогов</a:t>
            </a:r>
            <a:r>
              <a:rPr lang="ru-RU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</a:t>
            </a:r>
            <a:r>
              <a:rPr lang="ru-RU" b="1" dirty="0" err="1" smtClean="0"/>
              <a:t>Валикова</a:t>
            </a:r>
            <a:r>
              <a:rPr lang="ru-RU" b="1" dirty="0" smtClean="0"/>
              <a:t> Мария Сергеевна</a:t>
            </a:r>
            <a:r>
              <a:rPr lang="ru-RU" dirty="0" smtClean="0"/>
              <a:t>, МАОУ Лицей № 1.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u="sng" smtClean="0"/>
              <a:t>Победители краевого конкурса на получение денежного поощрения лучшим учителям</a:t>
            </a:r>
            <a:r>
              <a:rPr lang="ru-RU" altLang="ru-RU" smtClean="0"/>
              <a:t>: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smtClean="0"/>
              <a:t>Бродецкая Елена Леонидовна</a:t>
            </a:r>
            <a:r>
              <a:rPr lang="ru-RU" altLang="ru-RU" smtClean="0"/>
              <a:t>, МАОУ Гимназия № 2,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smtClean="0"/>
              <a:t>Скогорева Надежда Никитична </a:t>
            </a:r>
            <a:r>
              <a:rPr lang="ru-RU" altLang="ru-RU" smtClean="0"/>
              <a:t>, МБОУ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СШ № 64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000" smtClean="0"/>
          </a:p>
          <a:p>
            <a:pPr eaLnBrk="1" hangingPunct="1">
              <a:buFont typeface="Wingdings" pitchFamily="2" charset="2"/>
              <a:buNone/>
            </a:pPr>
            <a:r>
              <a:rPr lang="ru-RU" altLang="ru-RU" u="sng" smtClean="0"/>
              <a:t>Лауреат премии главы города в области образования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b="1" smtClean="0"/>
              <a:t>Жестовская Елена Геннадьевна</a:t>
            </a:r>
            <a:r>
              <a:rPr lang="ru-RU" altLang="ru-RU" smtClean="0"/>
              <a:t>, МБОУ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 СШ № 16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u="sng" dirty="0" smtClean="0"/>
              <a:t>Участие педагогов в профессиональных конкурсах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i="1"/>
              <a:t>Методическая тема</a:t>
            </a:r>
            <a:r>
              <a:rPr lang="ru-RU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4400" b="1" smtClean="0"/>
              <a:t>  Системно-деятельностный подход в обучении русскому языку и литературе в рамках реализации ФГОС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Положительный опыт </a:t>
            </a:r>
            <a:r>
              <a:rPr lang="ru-RU" dirty="0"/>
              <a:t>работы МО </a:t>
            </a:r>
          </a:p>
        </p:txBody>
      </p:sp>
      <p:sp>
        <p:nvSpPr>
          <p:cNvPr id="27651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оказание практической, методической, интеллектуальной помощи педагогам;</a:t>
            </a:r>
          </a:p>
          <a:p>
            <a:pPr eaLnBrk="1" hangingPunct="1"/>
            <a:r>
              <a:rPr lang="ru-RU" altLang="ru-RU" sz="2000" smtClean="0"/>
              <a:t>поддержка педагогической инициативы инновационных процессов и оценка состояния происходящих процессов, явлений и опыта;</a:t>
            </a:r>
          </a:p>
          <a:p>
            <a:pPr eaLnBrk="1" hangingPunct="1"/>
            <a:r>
              <a:rPr lang="ru-RU" altLang="ru-RU" sz="2000" smtClean="0"/>
              <a:t>ознакомление с нормативно-правовыми документами, методическими разработками по предметам, методике преподавания;</a:t>
            </a:r>
          </a:p>
          <a:p>
            <a:pPr eaLnBrk="1" hangingPunct="1"/>
            <a:r>
              <a:rPr lang="ru-RU" altLang="ru-RU" sz="2000" smtClean="0"/>
              <a:t>изучение актуального педагогического опыта;</a:t>
            </a:r>
          </a:p>
          <a:p>
            <a:pPr eaLnBrk="1" hangingPunct="1"/>
            <a:r>
              <a:rPr lang="ru-RU" altLang="ru-RU" sz="2000" smtClean="0"/>
              <a:t>консультации руководителей РМО по возникающим вопросам и проблемам в течение учебного года; </a:t>
            </a:r>
          </a:p>
          <a:p>
            <a:pPr eaLnBrk="1" hangingPunct="1"/>
            <a:r>
              <a:rPr lang="ru-RU" altLang="ru-RU" sz="2000" smtClean="0"/>
              <a:t>работа с педагогами, имеющими различный уровень профессионального мастерства</a:t>
            </a:r>
          </a:p>
          <a:p>
            <a:pPr eaLnBrk="1" hangingPunct="1"/>
            <a:r>
              <a:rPr lang="ru-RU" altLang="ru-RU" sz="2000" smtClean="0"/>
              <a:t>организация и проведения мероприятий  на высоком уровне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Основные </a:t>
            </a:r>
            <a:r>
              <a:rPr lang="ru-RU" sz="2400" dirty="0"/>
              <a:t>направления развития системы образования: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867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в урочной и внеурочной деятельности используются инновационные технологии с учетом принципов системно-деятельностного подхода;</a:t>
            </a:r>
          </a:p>
          <a:p>
            <a:pPr eaLnBrk="1" hangingPunct="1"/>
            <a:r>
              <a:rPr lang="ru-RU" altLang="ru-RU" sz="2000" smtClean="0"/>
              <a:t> систематическая работа с одарёнными детьми;</a:t>
            </a:r>
          </a:p>
          <a:p>
            <a:pPr eaLnBrk="1" hangingPunct="1"/>
            <a:r>
              <a:rPr lang="ru-RU" altLang="ru-RU" sz="2000" smtClean="0"/>
              <a:t>регулярно совершенствуется уровень педагогического мастерства учителей (курсовая подготовка, аттестация учителей, методические недели, участие в Краевом фестивале русского языка, взаимопосещение уроков, обмен опытом и т. п.);</a:t>
            </a:r>
          </a:p>
          <a:p>
            <a:pPr eaLnBrk="1" hangingPunct="1"/>
            <a:r>
              <a:rPr lang="ru-RU" altLang="ru-RU" sz="2000" smtClean="0"/>
              <a:t>осуществляется переход на новые образовательные стандарты; </a:t>
            </a:r>
          </a:p>
          <a:p>
            <a:pPr eaLnBrk="1" hangingPunct="1"/>
            <a:r>
              <a:rPr lang="ru-RU" altLang="ru-RU" sz="2000" smtClean="0"/>
              <a:t>деятельностный подход в образовании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/>
              <a:t>Предлагаемая методическая тема на 2018-2019 </a:t>
            </a:r>
            <a:r>
              <a:rPr lang="ru-RU" b="1" dirty="0" smtClean="0"/>
              <a:t>учебный год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69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Вопросы преемственности УУД на основных ступенях образования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mtClean="0"/>
              <a:t>Задачи: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smtClean="0"/>
              <a:t>1. Знакомство с передовыми педагогическими технологиями. Изучение и освоение эффективных форм организации и оценивания деятельности учащихся в условиях реализации ФГОС при переходе со ступени на ступень образования ( продолжение работы в этом направлении)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smtClean="0"/>
              <a:t>2. Обобщение, представление и распространение прогрессивного опыта учителей-участников методического объединения во всех направлениях (от публичного выступления до печатного оформления в периодике)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smtClean="0"/>
              <a:t>3. Работа с одаренными детьми через участие в конкурсах, олимпиадах, НПК.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/>
              <a:t>Основные задачи</a:t>
            </a:r>
            <a:r>
              <a:rPr lang="ru-RU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Совершенствование профессиональной компетенции учителей русского языка и литературы в условиях реализации ФГОС через внедрение в практику работы современных форм, методов и приемов работы, направленных на формирование компетентностей обучающихся  (УУД)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Обобщение, представление и распространение прогрессивного педагогического опыта учителей-участников объединения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smtClean="0"/>
              <a:t>Реализация творческого потенциала одаренных детей.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267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altLang="ru-RU" sz="2000" smtClean="0"/>
              <a:t>«Поэлементный анализ результатов ЕГЭ и ОГЭ по русскому языку  (анализ результатов, выявление проблем, пути решения)».</a:t>
            </a:r>
          </a:p>
          <a:p>
            <a:pPr eaLnBrk="1" hangingPunct="1"/>
            <a:r>
              <a:rPr lang="ru-RU" altLang="ru-RU" sz="2000" smtClean="0"/>
              <a:t>Семинар для учителей, работающих в 8-9 кл  «Типичные ошибки при сдаче ОГЭ по русскому языку»</a:t>
            </a:r>
          </a:p>
          <a:p>
            <a:pPr eaLnBrk="1" hangingPunct="1"/>
            <a:r>
              <a:rPr lang="ru-RU" altLang="ru-RU" sz="2000" smtClean="0"/>
              <a:t>Семинары "Устное собеседование в 9 кл: особенности организации апробации" </a:t>
            </a:r>
          </a:p>
          <a:p>
            <a:pPr eaLnBrk="1" hangingPunct="1"/>
            <a:r>
              <a:rPr lang="ru-RU" altLang="ru-RU" sz="2000" smtClean="0"/>
              <a:t>Консультация для учащихся , сдающих ЕГЭ по литературе «Что нужно учесть при подготовке к ЕГЭ по литературе (из опыта эксперта)» </a:t>
            </a:r>
          </a:p>
          <a:p>
            <a:pPr eaLnBrk="1" hangingPunct="1"/>
            <a:r>
              <a:rPr lang="ru-RU" altLang="ru-RU" sz="2000" smtClean="0"/>
              <a:t>Серия семинаров-практикумов «Литература ОГЭ. От теории к практике».</a:t>
            </a:r>
          </a:p>
          <a:p>
            <a:pPr eaLnBrk="1" hangingPunct="1"/>
            <a:endParaRPr lang="ru-RU" altLang="ru-RU" sz="2000" smtClean="0"/>
          </a:p>
          <a:p>
            <a:pPr eaLnBrk="1" hangingPunct="1"/>
            <a:endParaRPr lang="ru-RU" altLang="ru-RU" sz="2000" smtClean="0"/>
          </a:p>
          <a:p>
            <a:pPr eaLnBrk="1" hangingPunct="1"/>
            <a:endParaRPr lang="ru-RU" altLang="ru-RU" sz="2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42" name="Group 150"/>
          <p:cNvGraphicFramePr>
            <a:graphicFrameLocks noGrp="1"/>
          </p:cNvGraphicFramePr>
          <p:nvPr/>
        </p:nvGraphicFramePr>
        <p:xfrm>
          <a:off x="323850" y="404813"/>
          <a:ext cx="8353425" cy="6004470"/>
        </p:xfrm>
        <a:graphic>
          <a:graphicData uri="http://schemas.openxmlformats.org/drawingml/2006/table">
            <a:tbl>
              <a:tblPr/>
              <a:tblGrid>
                <a:gridCol w="5914306"/>
                <a:gridCol w="2439119"/>
              </a:tblGrid>
              <a:tr h="1005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Название мероприятия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Количество  человек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(учителей/уч-ся)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Всероссийский конкурс сочинений</a:t>
                      </a: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3093 участника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Всероссийская ОШ по русскому языку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249 учеников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62 эксперта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Всероссийская ОШ по  литературе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244 ученика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63 эксперта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Городской конкурс «Грамотей»</a:t>
                      </a: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565 учащихся/60 экспертов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Городская олимпиада по русскому языку в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5-6 классах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75 учащихся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 экспертов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Городская олимпиады по  литературе в 5-6 классах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75учащихся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34 эксперта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Всероссийский конкурс «Живая классика» </a:t>
                      </a: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148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Городской фестиваль чтецов «Любимое» </a:t>
                      </a: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400 учащихся/370 учителей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marL="91445" marR="91445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550" y="981075"/>
          <a:ext cx="7632701" cy="4738687"/>
        </p:xfrm>
        <a:graphic>
          <a:graphicData uri="http://schemas.openxmlformats.org/drawingml/2006/table">
            <a:tbl>
              <a:tblPr/>
              <a:tblGrid>
                <a:gridCol w="3676575"/>
                <a:gridCol w="1971457"/>
                <a:gridCol w="1984669"/>
              </a:tblGrid>
              <a:tr h="288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Количество мероприятий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Количество педагогов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СВЕРДЛОВСКИЙ район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11 мероприятий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393 педагога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КИРОВСКИЙ район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12 мероприятий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441 педагог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16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ЦЕНТРАЛЬНЫЙ и ЖЕЛЕЗНОДОРОЖНЫЙ  район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 мероприятий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140 педагогов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ОКТЯБРЬСКИЙ район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9 мероприятий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160 педагогов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1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СОВЕТСКИЙ район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18 мероприятий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474 педагога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ОМО Советского района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15 мероприятий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220 педагогов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ЛЕНИНСКИЙ район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7 мероприятий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130 педагогов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3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91 мероприятие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9982" marR="599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1"/>
          <p:cNvSpPr>
            <a:spLocks noChangeArrowheads="1"/>
          </p:cNvSpPr>
          <p:nvPr/>
        </p:nvSpPr>
        <p:spPr bwMode="auto">
          <a:xfrm>
            <a:off x="1187450" y="620713"/>
            <a:ext cx="7200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b="1"/>
              <a:t>В мероприятиях приняло участие 4949 учеников.</a:t>
            </a:r>
            <a:endParaRPr lang="ru-RU" altLang="ru-RU"/>
          </a:p>
        </p:txBody>
      </p:sp>
      <p:sp>
        <p:nvSpPr>
          <p:cNvPr id="14339" name="Rectangle 1"/>
          <p:cNvSpPr>
            <a:spLocks noChangeArrowheads="1"/>
          </p:cNvSpPr>
          <p:nvPr/>
        </p:nvSpPr>
        <p:spPr bwMode="auto">
          <a:xfrm rot="10800000" flipV="1">
            <a:off x="900113" y="1516063"/>
            <a:ext cx="6480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b="1">
                <a:latin typeface="Times New Roman" pitchFamily="18" charset="0"/>
              </a:rPr>
              <a:t>  В рамках РМО  прошло 91 мероприятие;</a:t>
            </a:r>
            <a:endParaRPr lang="ru-RU" altLang="ru-RU"/>
          </a:p>
          <a:p>
            <a:endParaRPr lang="ru-RU" altLang="ru-RU"/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250825" y="2973388"/>
            <a:ext cx="8281988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200" b="1">
                <a:latin typeface="Times New Roman" pitchFamily="18" charset="0"/>
              </a:rPr>
              <a:t>Итого за 2017-18 уч.год проведено:</a:t>
            </a:r>
            <a:endParaRPr lang="ru-RU" altLang="ru-RU" sz="600"/>
          </a:p>
          <a:p>
            <a:r>
              <a:rPr lang="ru-RU" altLang="ru-RU" sz="1200" b="1">
                <a:latin typeface="Times New Roman" pitchFamily="18" charset="0"/>
              </a:rPr>
              <a:t>заседаний городских методических объединений 8 ;</a:t>
            </a:r>
            <a:endParaRPr lang="ru-RU" altLang="ru-RU" sz="600"/>
          </a:p>
          <a:p>
            <a:r>
              <a:rPr lang="ru-RU" altLang="ru-RU" sz="1200">
                <a:latin typeface="Times New Roman" pitchFamily="18" charset="0"/>
              </a:rPr>
              <a:t>из них</a:t>
            </a:r>
            <a:r>
              <a:rPr lang="ru-RU" altLang="ru-RU" sz="1200" b="1">
                <a:latin typeface="Times New Roman" pitchFamily="18" charset="0"/>
              </a:rPr>
              <a:t> семинаров – 2</a:t>
            </a:r>
            <a:r>
              <a:rPr lang="ru-RU" altLang="ru-RU" sz="1200">
                <a:latin typeface="Times New Roman" pitchFamily="18" charset="0"/>
              </a:rPr>
              <a:t>, </a:t>
            </a:r>
            <a:r>
              <a:rPr lang="ru-RU" altLang="ru-RU" sz="1200" b="1">
                <a:latin typeface="Times New Roman" pitchFamily="18" charset="0"/>
              </a:rPr>
              <a:t> круглых столов - 4,  м</a:t>
            </a:r>
            <a:r>
              <a:rPr lang="ru-RU" altLang="ru-RU" sz="1200">
                <a:latin typeface="Times New Roman" pitchFamily="18" charset="0"/>
              </a:rPr>
              <a:t>етодический фестиваль- 2,  </a:t>
            </a:r>
            <a:endParaRPr lang="ru-RU" altLang="ru-RU" sz="600"/>
          </a:p>
          <a:p>
            <a:r>
              <a:rPr lang="ru-RU" altLang="ru-RU" sz="1200" b="1">
                <a:latin typeface="Times New Roman" pitchFamily="18" charset="0"/>
              </a:rPr>
              <a:t>          </a:t>
            </a:r>
            <a:endParaRPr lang="ru-RU" altLang="ru-RU" sz="600"/>
          </a:p>
          <a:p>
            <a:r>
              <a:rPr lang="ru-RU" altLang="ru-RU" sz="1200" b="1">
                <a:latin typeface="Times New Roman" pitchFamily="18" charset="0"/>
              </a:rPr>
              <a:t>          заседаний районных методических объединений 40;</a:t>
            </a:r>
            <a:endParaRPr lang="ru-RU" altLang="ru-RU" sz="600"/>
          </a:p>
          <a:p>
            <a:r>
              <a:rPr lang="ru-RU" altLang="ru-RU" sz="1200">
                <a:latin typeface="Times New Roman" pitchFamily="18" charset="0"/>
              </a:rPr>
              <a:t>из них</a:t>
            </a:r>
            <a:r>
              <a:rPr lang="ru-RU" altLang="ru-RU" sz="1200" b="1">
                <a:latin typeface="Times New Roman" pitchFamily="18" charset="0"/>
              </a:rPr>
              <a:t> семинаров -17</a:t>
            </a:r>
            <a:r>
              <a:rPr lang="ru-RU" altLang="ru-RU" sz="1200">
                <a:latin typeface="Times New Roman" pitchFamily="18" charset="0"/>
              </a:rPr>
              <a:t>, </a:t>
            </a:r>
            <a:r>
              <a:rPr lang="ru-RU" altLang="ru-RU" sz="1200" b="1">
                <a:latin typeface="Times New Roman" pitchFamily="18" charset="0"/>
              </a:rPr>
              <a:t> круглых столов – 12,  мастер-классов –</a:t>
            </a:r>
            <a:r>
              <a:rPr lang="ru-RU" altLang="ru-RU" sz="1200">
                <a:latin typeface="Times New Roman" pitchFamily="18" charset="0"/>
              </a:rPr>
              <a:t> 3_</a:t>
            </a:r>
            <a:r>
              <a:rPr lang="ru-RU" altLang="ru-RU" sz="1200" b="1">
                <a:latin typeface="Times New Roman" pitchFamily="18" charset="0"/>
              </a:rPr>
              <a:t>, учителя принимали активное участие в </a:t>
            </a:r>
            <a:r>
              <a:rPr lang="ru-RU" altLang="ru-RU" sz="1200">
                <a:latin typeface="Times New Roman" pitchFamily="18" charset="0"/>
              </a:rPr>
              <a:t>методическом фестивале,  в конференциях, в  творческих мастерских, выступали с  докладами, проводили практикумы, открытые уроки,   рабочие встречи творческих группы</a:t>
            </a:r>
            <a:endParaRPr lang="ru-RU" altLang="ru-RU" sz="600"/>
          </a:p>
          <a:p>
            <a:r>
              <a:rPr lang="ru-RU" altLang="ru-RU" sz="1200" b="1">
                <a:latin typeface="Times New Roman" pitchFamily="18" charset="0"/>
              </a:rPr>
              <a:t>          заседаний окружных методических объединений 15, </a:t>
            </a:r>
            <a:endParaRPr lang="ru-RU" altLang="ru-RU" sz="600"/>
          </a:p>
          <a:p>
            <a:r>
              <a:rPr lang="ru-RU" altLang="ru-RU" sz="1200">
                <a:latin typeface="Times New Roman" pitchFamily="18" charset="0"/>
              </a:rPr>
              <a:t>из них</a:t>
            </a:r>
            <a:r>
              <a:rPr lang="ru-RU" altLang="ru-RU" sz="1200" b="1">
                <a:latin typeface="Times New Roman" pitchFamily="18" charset="0"/>
              </a:rPr>
              <a:t> семинаров – </a:t>
            </a:r>
            <a:r>
              <a:rPr lang="ru-RU" altLang="ru-RU" sz="1200">
                <a:latin typeface="Times New Roman" pitchFamily="18" charset="0"/>
              </a:rPr>
              <a:t>1, </a:t>
            </a:r>
            <a:r>
              <a:rPr lang="ru-RU" altLang="ru-RU" sz="1200" b="1">
                <a:latin typeface="Times New Roman" pitchFamily="18" charset="0"/>
              </a:rPr>
              <a:t>   мастер-классов –</a:t>
            </a:r>
            <a:r>
              <a:rPr lang="ru-RU" altLang="ru-RU" sz="1200">
                <a:latin typeface="Times New Roman" pitchFamily="18" charset="0"/>
              </a:rPr>
              <a:t> 4</a:t>
            </a:r>
            <a:r>
              <a:rPr lang="ru-RU" altLang="ru-RU" sz="1200" b="1">
                <a:latin typeface="Times New Roman" pitchFamily="18" charset="0"/>
              </a:rPr>
              <a:t>, другое</a:t>
            </a:r>
            <a:r>
              <a:rPr lang="ru-RU" altLang="ru-RU" sz="1200">
                <a:latin typeface="Times New Roman" pitchFamily="18" charset="0"/>
              </a:rPr>
              <a:t>  открытый урок-</a:t>
            </a:r>
            <a:r>
              <a:rPr lang="ru-RU" altLang="ru-RU" sz="1200" b="1">
                <a:latin typeface="Times New Roman" pitchFamily="18" charset="0"/>
              </a:rPr>
              <a:t>3,</a:t>
            </a:r>
            <a:r>
              <a:rPr lang="ru-RU" altLang="ru-RU" sz="1200">
                <a:latin typeface="Times New Roman" pitchFamily="18" charset="0"/>
              </a:rPr>
              <a:t> педагогическая мастерская- 3, другое-4.</a:t>
            </a:r>
            <a:endParaRPr lang="ru-RU" altLang="ru-RU" sz="600"/>
          </a:p>
          <a:p>
            <a:endParaRPr lang="ru-RU" altLang="ru-RU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750" y="1125538"/>
          <a:ext cx="8208964" cy="3744910"/>
        </p:xfrm>
        <a:graphic>
          <a:graphicData uri="http://schemas.openxmlformats.org/drawingml/2006/table">
            <a:tbl>
              <a:tblPr/>
              <a:tblGrid>
                <a:gridCol w="1584185"/>
                <a:gridCol w="1224144"/>
                <a:gridCol w="1037274"/>
                <a:gridCol w="623479"/>
                <a:gridCol w="623479"/>
                <a:gridCol w="740125"/>
                <a:gridCol w="771340"/>
                <a:gridCol w="805452"/>
                <a:gridCol w="799486"/>
              </a:tblGrid>
              <a:tr h="864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Количество писавших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% качества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% выполнения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Средний бал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СВЕРДЛОВСКИЙ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1141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439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524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53,4 %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99,3%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3,7 (3,9)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КИРОВСКИЙ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957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413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399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55,3 %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97%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3,6 (3,9)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2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ЦЕНТРАЛЬНЫЙ и ЖЕЛЕЗНОДОРОЖНЫЙ 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1434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289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651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467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65,6 %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98,1%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3,8 (4,1)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ОКТЯБРЬСКИЙ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1280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580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440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64,8 %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99,2%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3,8 (4,1)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СОВЕТСКИЙ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2858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424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1167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1196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55,7 %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97,5%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3,7 (3,9)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ЛЕНИНСКИЙ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1302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141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487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654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48,2 %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98,5%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3,6 (3,8)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ИТОГО  по городу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8972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1390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3737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3680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165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57,1 %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98,2%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3,7(3,9)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5" marR="428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464" name="Rectangle 1"/>
          <p:cNvSpPr>
            <a:spLocks noChangeArrowheads="1"/>
          </p:cNvSpPr>
          <p:nvPr/>
        </p:nvSpPr>
        <p:spPr bwMode="auto">
          <a:xfrm>
            <a:off x="0" y="788988"/>
            <a:ext cx="19986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200" b="1">
                <a:latin typeface="Times New Roman" pitchFamily="18" charset="0"/>
              </a:rPr>
              <a:t>РУССКИЙ ЯЗЫК 9 класс</a:t>
            </a:r>
            <a:endParaRPr lang="ru-RU" altLang="ru-RU" sz="600"/>
          </a:p>
          <a:p>
            <a:endParaRPr lang="ru-RU" altLang="ru-RU" sz="1800"/>
          </a:p>
        </p:txBody>
      </p:sp>
      <p:sp>
        <p:nvSpPr>
          <p:cNvPr id="15465" name="Прямоугольник 3"/>
          <p:cNvSpPr>
            <a:spLocks noChangeArrowheads="1"/>
          </p:cNvSpPr>
          <p:nvPr/>
        </p:nvSpPr>
        <p:spPr bwMode="auto">
          <a:xfrm rot="10800000" flipV="1">
            <a:off x="684213" y="4489450"/>
            <a:ext cx="72723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endParaRPr lang="ru-RU" altLang="ru-RU" b="1">
              <a:latin typeface="Times New Roman" pitchFamily="18" charset="0"/>
            </a:endParaRPr>
          </a:p>
          <a:p>
            <a:endParaRPr lang="ru-RU" altLang="ru-RU" b="1">
              <a:latin typeface="Times New Roman" pitchFamily="18" charset="0"/>
            </a:endParaRPr>
          </a:p>
          <a:p>
            <a:r>
              <a:rPr lang="ru-RU" altLang="ru-RU" b="1">
                <a:latin typeface="Times New Roman" pitchFamily="18" charset="0"/>
              </a:rPr>
              <a:t>1,8 % (165 ) учащихся не сдали ГИА  по русскому языку. Уменьшение среднего балла произошло на 0,2 %</a:t>
            </a:r>
            <a:endParaRPr lang="ru-RU" altLang="ru-RU" sz="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188" y="765175"/>
          <a:ext cx="8064501" cy="4645023"/>
        </p:xfrm>
        <a:graphic>
          <a:graphicData uri="http://schemas.openxmlformats.org/drawingml/2006/table">
            <a:tbl>
              <a:tblPr/>
              <a:tblGrid>
                <a:gridCol w="1874292"/>
                <a:gridCol w="846794"/>
                <a:gridCol w="663123"/>
                <a:gridCol w="720045"/>
                <a:gridCol w="504031"/>
                <a:gridCol w="576036"/>
                <a:gridCol w="504031"/>
                <a:gridCol w="720045"/>
                <a:gridCol w="720045"/>
                <a:gridCol w="936059"/>
              </a:tblGrid>
              <a:tr h="981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% выбора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Количество писавших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«5»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«4»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«3»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«2»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качества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% выполнения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Средний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 бал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СВЕРДЛОВСКИЙ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55 %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92,5%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3,7 (3,52)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КИРОВСКИЙ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54,2 %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100%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3,8 (3,52)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ЦЕНТРАЛЬНЫЙ и ЖЕЛЕЗНОДОРОЖНЫЙ 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4,8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55,1 %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95,7%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3,6 (3,66)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ОКТЯБРЬСКИЙ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5,2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52,9 %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98,6%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3,7 (3,95)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СОВЕТСКИЙ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111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59,5 %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95,5%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3,8 (3,51)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1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ЛЕНИНСКИЙ район 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42,9 %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97,1%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3,5 (3,64)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ИТОГО  по городу</a:t>
                      </a:r>
                      <a:endParaRPr lang="ru-RU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349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145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54,7 %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96,3%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3,7(3,63)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883" marR="428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98" name="Rectangle 1"/>
          <p:cNvSpPr>
            <a:spLocks noChangeArrowheads="1"/>
          </p:cNvSpPr>
          <p:nvPr/>
        </p:nvSpPr>
        <p:spPr bwMode="auto">
          <a:xfrm rot="10800000" flipV="1">
            <a:off x="827088" y="427038"/>
            <a:ext cx="461486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ru-RU" altLang="ru-RU" sz="1200" b="1" u="sng">
                <a:latin typeface="Times New Roman" pitchFamily="18" charset="0"/>
              </a:rPr>
              <a:t>ЛИТЕРАТУРА 9 класс</a:t>
            </a:r>
            <a:endParaRPr lang="ru-RU" altLang="ru-RU" sz="600"/>
          </a:p>
        </p:txBody>
      </p:sp>
      <p:sp>
        <p:nvSpPr>
          <p:cNvPr id="16499" name="Прямоугольник 3"/>
          <p:cNvSpPr>
            <a:spLocks noChangeArrowheads="1"/>
          </p:cNvSpPr>
          <p:nvPr/>
        </p:nvSpPr>
        <p:spPr bwMode="auto">
          <a:xfrm rot="10800000" flipV="1">
            <a:off x="971550" y="5557838"/>
            <a:ext cx="7632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altLang="ru-RU" b="1">
                <a:latin typeface="Times New Roman" pitchFamily="18" charset="0"/>
              </a:rPr>
              <a:t>3,7 % (13 ) учащихся не сдали ГИА по литературе</a:t>
            </a:r>
            <a:endParaRPr lang="ru-RU" altLang="ru-RU" sz="32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1991833</TotalTime>
  <Words>1510</Words>
  <Application>Microsoft Office PowerPoint</Application>
  <PresentationFormat>Экран (4:3)</PresentationFormat>
  <Paragraphs>448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0" baseType="lpstr">
      <vt:lpstr>Arial</vt:lpstr>
      <vt:lpstr>Century Schoolbook</vt:lpstr>
      <vt:lpstr>Wingdings</vt:lpstr>
      <vt:lpstr>Wingdings 2</vt:lpstr>
      <vt:lpstr>Calibri</vt:lpstr>
      <vt:lpstr>Cambria</vt:lpstr>
      <vt:lpstr>Times New Roman</vt:lpstr>
      <vt:lpstr>Эркер</vt:lpstr>
      <vt:lpstr>Секция  учителей русского языка и литературы </vt:lpstr>
      <vt:lpstr>Методическая тема </vt:lpstr>
      <vt:lpstr>Основные задачи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Представление профессионального опыта педагогов города:</vt:lpstr>
      <vt:lpstr>ФЕДЕРАЛЬНЫЙ УРОВЕНЬ 11 учителей </vt:lpstr>
      <vt:lpstr>Презентация PowerPoint</vt:lpstr>
      <vt:lpstr>Презентация PowerPoint</vt:lpstr>
      <vt:lpstr>Презентация PowerPoint</vt:lpstr>
      <vt:lpstr>Участие педагогов в профессиональных конкурсах</vt:lpstr>
      <vt:lpstr>Участие педагогов в профессиональных конкурсах</vt:lpstr>
      <vt:lpstr>Положительный опыт работы МО </vt:lpstr>
      <vt:lpstr>  Основные направления развития системы образования: </vt:lpstr>
      <vt:lpstr>Предлагаемая методическая тема на 2018-2019 учебный год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Максим</dc:creator>
  <cp:lastModifiedBy>Татьяна Копылова</cp:lastModifiedBy>
  <cp:revision>29</cp:revision>
  <dcterms:created xsi:type="dcterms:W3CDTF">2018-08-24T13:46:09Z</dcterms:created>
  <dcterms:modified xsi:type="dcterms:W3CDTF">2018-08-29T03:20:48Z</dcterms:modified>
</cp:coreProperties>
</file>