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62" r:id="rId4"/>
    <p:sldId id="295" r:id="rId5"/>
    <p:sldId id="297" r:id="rId6"/>
    <p:sldId id="298" r:id="rId7"/>
    <p:sldId id="296" r:id="rId8"/>
    <p:sldId id="299" r:id="rId9"/>
    <p:sldId id="263" r:id="rId10"/>
    <p:sldId id="302" r:id="rId11"/>
    <p:sldId id="304" r:id="rId12"/>
    <p:sldId id="259" r:id="rId13"/>
    <p:sldId id="260" r:id="rId14"/>
    <p:sldId id="261" r:id="rId15"/>
    <p:sldId id="277" r:id="rId16"/>
    <p:sldId id="279" r:id="rId17"/>
    <p:sldId id="268" r:id="rId18"/>
    <p:sldId id="269" r:id="rId19"/>
    <p:sldId id="292" r:id="rId20"/>
    <p:sldId id="270" r:id="rId21"/>
    <p:sldId id="280" r:id="rId22"/>
    <p:sldId id="281" r:id="rId23"/>
    <p:sldId id="285" r:id="rId24"/>
    <p:sldId id="290" r:id="rId25"/>
    <p:sldId id="273" r:id="rId26"/>
    <p:sldId id="282" r:id="rId27"/>
    <p:sldId id="283" r:id="rId28"/>
    <p:sldId id="284" r:id="rId29"/>
    <p:sldId id="305" r:id="rId30"/>
    <p:sldId id="303" r:id="rId31"/>
    <p:sldId id="276" r:id="rId32"/>
    <p:sldId id="301" r:id="rId33"/>
  </p:sldIdLst>
  <p:sldSz cx="9144000" cy="6858000" type="screen4x3"/>
  <p:notesSz cx="6858000" cy="9144000"/>
  <p:photoAlbum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8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B819115-3C38-43B7-8E84-E8C09394A888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315CDF9-98EE-437E-AFFF-B585322123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174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15CDF9-98EE-437E-AFFF-B5853221234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E813A9-EDA7-40C2-ACE0-6BEF3DEE10C9}" type="slidenum">
              <a:rPr lang="ru-RU" altLang="ru-RU" smtClean="0"/>
              <a:pPr/>
              <a:t>17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F0FDA-20F6-4DC2-ACBD-36B906D7CB4F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5B6A-AC33-4DCC-B53A-9E3D9BBA1F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02A8C-73FB-4DB3-B775-1C6A8071C111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8C0C-4A79-4A75-A8BF-6B93E5DFD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CD4A1-CCB5-4C50-8DA8-074C72B368D8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1400-85D6-4CBC-A4D1-98E1EBA2FC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FCC1-CF96-4A96-9598-D8F0589637D0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4837A-50A9-4C52-91E2-497E0B539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AC4B9-FFA6-447C-AA8D-3E357C52C0A4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8476C-5D02-4B19-9B24-BAB4D848B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C9413-46F0-444E-A7D9-70626835EA60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16BD0-7CBE-4BE9-B2F8-20E650FE6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6FD17-F250-4F1C-942C-3FD073AFAC6E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4D5D8-36EB-435A-A902-3AF50CA0F7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D563B-FE51-40E5-ABB5-C05F58E84912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458EC-2366-4A21-956F-8BCD84CFD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4C3C5-8EBC-4516-A912-CD47AABA4C9F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559DF-58B3-48E3-A62E-BCF47EF766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BCD83-73E3-426E-808B-BEBB801F0C47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4D072-7B52-49E2-87B3-529ADFABC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A028-1AC0-4186-8C30-EAAEA34E74B0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06CB0-2E90-4662-B338-B71B0265A6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8EB437-A7A9-4DEF-8EFD-36FEEE57B90E}" type="datetimeFigureOut">
              <a:rPr lang="ru-RU"/>
              <a:pPr>
                <a:defRPr/>
              </a:pPr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07EE5F-77C4-427E-B4A1-5CC8C0C67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Excel_97-2003_Worksheet2.xls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638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11560" y="3861048"/>
            <a:ext cx="7920880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«Бюджет семьи»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140969"/>
            <a:ext cx="828092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 урока в 8 классе: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204864"/>
            <a:ext cx="842493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«Домашняя экономика»</a:t>
            </a:r>
          </a:p>
        </p:txBody>
      </p:sp>
      <p:pic>
        <p:nvPicPr>
          <p:cNvPr id="2054" name="Рисунок 15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4941888"/>
            <a:ext cx="1273175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9512" y="1643050"/>
            <a:ext cx="8640961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Семья </a:t>
            </a:r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это малая социальная группа, члены которой связаны кровным родством или браком, ведением общего хозяйства, взаимной ответственностью и взаимопомощью. </a:t>
            </a:r>
            <a:endParaRPr lang="ru-RU" sz="32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71414"/>
            <a:ext cx="1179512" cy="157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9512" y="1714488"/>
            <a:ext cx="8640961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семьи:</a:t>
            </a:r>
          </a:p>
          <a:p>
            <a:pPr algn="ctr">
              <a:defRPr/>
            </a:pPr>
            <a:r>
              <a:rPr lang="ru-RU" sz="2800" b="1" i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семьи </a:t>
            </a: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это то, из чего состоит семья и какие связи между её членами существуют.</a:t>
            </a:r>
          </a:p>
          <a:p>
            <a:pPr algn="just">
              <a:defRPr/>
            </a:pP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Люди:                                                                Связи между людьми: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Муж и жена                                                - кровные (родственные)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Брат и сестра (брат и брат....)           - брачные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Мать и сын (Отец и дочь…)                  -общие интересы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Тётя (дядя) и племянник (племянница)  - любовь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Бабушка (дедушка) и внук (внучка)…</a:t>
            </a:r>
          </a:p>
          <a:p>
            <a:pPr>
              <a:defRPr/>
            </a:pPr>
            <a:endParaRPr lang="ru-RU" sz="20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§"/>
              <a:defRPr/>
            </a:pPr>
            <a:endParaRPr lang="ru-RU" sz="2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23529" y="2060848"/>
            <a:ext cx="835292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Экономическая функция семьи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7450" y="2924175"/>
            <a:ext cx="7632700" cy="12017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предполагает участие членов семьи в общественном производстве товаров и услуг или разного рода бизнесе.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825" y="4292600"/>
            <a:ext cx="8497888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Следовательно, семья  должна получать какой-то доход.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1520" y="1772816"/>
            <a:ext cx="2304256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Доход-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5875" y="1844675"/>
            <a:ext cx="633730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это материальные ценности или деньги, получаемые в виде заработной платы, вознаграждения или подарка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 от государства, предприятия или отдельного лица за работу, услугу или другую деятельность.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813" y="4868863"/>
            <a:ext cx="7272337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Доходы можно получать в виде наличных (банкноты, монеты, кредиты),</a:t>
            </a:r>
          </a:p>
          <a:p>
            <a:pPr algn="ctr">
              <a:defRPr/>
            </a:pP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безналичных денег (счет в банке, чеки),</a:t>
            </a:r>
          </a:p>
          <a:p>
            <a:pPr algn="ctr">
              <a:defRPr/>
            </a:pP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а также в виде благ (сваренный обед, сшитое платье и т.д.)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7145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3635375" y="1773238"/>
            <a:ext cx="2305050" cy="115093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Доходы семейного бюджета</a:t>
            </a:r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5435600" y="4508500"/>
            <a:ext cx="2808288" cy="865188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Доходы от предпринимательской деятельности</a:t>
            </a: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6588125" y="3284538"/>
            <a:ext cx="2016125" cy="865187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Доходы от приусадебных участков</a:t>
            </a: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3348038" y="5589588"/>
            <a:ext cx="2808287" cy="863600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Доходы от сдачи недвижимости и других средств в аренду</a:t>
            </a: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1403350" y="4508500"/>
            <a:ext cx="2736850" cy="865188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Выплаты и льготы от общественных организаций</a:t>
            </a: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827088" y="3284538"/>
            <a:ext cx="2016125" cy="865187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Доходы от ценных бумаг</a:t>
            </a: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395288" y="1989138"/>
            <a:ext cx="2016125" cy="863600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Пенсии и стипендии</a:t>
            </a: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6804025" y="2060575"/>
            <a:ext cx="2016125" cy="863600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Заработная плата членов семьи</a:t>
            </a:r>
          </a:p>
        </p:txBody>
      </p:sp>
      <p:sp>
        <p:nvSpPr>
          <p:cNvPr id="17" name="Стрелка вниз 16"/>
          <p:cNvSpPr/>
          <p:nvPr/>
        </p:nvSpPr>
        <p:spPr>
          <a:xfrm rot="13048726" flipH="1">
            <a:off x="3579813" y="3244850"/>
            <a:ext cx="239712" cy="131762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14789153">
            <a:off x="2697956" y="2293144"/>
            <a:ext cx="219075" cy="123983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0800000" flipH="1">
            <a:off x="4787900" y="3429000"/>
            <a:ext cx="239713" cy="210820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8026275" flipH="1">
            <a:off x="5874544" y="3239294"/>
            <a:ext cx="239713" cy="131762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5400000" flipH="1">
            <a:off x="6213475" y="1931988"/>
            <a:ext cx="238125" cy="64135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6571160" flipH="1">
            <a:off x="6492081" y="2429669"/>
            <a:ext cx="239713" cy="1139825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rot="16200000">
            <a:off x="2850356" y="1839119"/>
            <a:ext cx="225425" cy="81438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6" descr="79-4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Рисунок 2" descr="ag00021_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364" name="Диаграмма 8"/>
          <p:cNvGraphicFramePr>
            <a:graphicFrameLocks/>
          </p:cNvGraphicFramePr>
          <p:nvPr/>
        </p:nvGraphicFramePr>
        <p:xfrm>
          <a:off x="1403350" y="1397000"/>
          <a:ext cx="7561263" cy="520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r:id="rId6" imgW="7565792" imgH="5200339" progId="Excel.Sheet.8">
                  <p:embed/>
                </p:oleObj>
              </mc:Choice>
              <mc:Fallback>
                <p:oleObj r:id="rId6" imgW="7565792" imgH="5200339" progId="Excel.Sheet.8">
                  <p:embed/>
                  <p:pic>
                    <p:nvPicPr>
                      <p:cNvPr id="0" name="Диаграмма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397000"/>
                        <a:ext cx="7561263" cy="520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850" y="2852738"/>
            <a:ext cx="828040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Потребности семьи в большинстве случаев удовлетворяются с помощью денег.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1783" y="3573016"/>
            <a:ext cx="342625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Расходы -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1275" y="3716338"/>
            <a:ext cx="4897438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затраты на покупку, на изготовление, содержание, ремонт или обслуживание каких-либо изделий, услуг.</a:t>
            </a:r>
          </a:p>
        </p:txBody>
      </p:sp>
      <p:pic>
        <p:nvPicPr>
          <p:cNvPr id="9" name="Рисунок 8" descr="61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425" y="836613"/>
            <a:ext cx="29527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6" descr="79-4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24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2" descr="ag00021_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ый прямоугольник 5"/>
          <p:cNvSpPr/>
          <p:nvPr/>
        </p:nvSpPr>
        <p:spPr>
          <a:xfrm>
            <a:off x="3348038" y="2708275"/>
            <a:ext cx="2447925" cy="1081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Расходы</a:t>
            </a: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50825" y="2565400"/>
            <a:ext cx="2449513" cy="1150938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Обязательные платежи, сборы, налоги, оплата квартиры</a:t>
            </a:r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1692275" y="4797425"/>
            <a:ext cx="2951163" cy="1152525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Непродовольственные товары: одежда, обувь, мебель, предметы домашнего обихода</a:t>
            </a:r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5148263" y="4797425"/>
            <a:ext cx="3240087" cy="1152525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Культурно-бытовые услуги (кино, театр, музеи и </a:t>
            </a:r>
            <a:r>
              <a:rPr lang="ru-RU" dirty="0" smtClean="0"/>
              <a:t>т.д.)</a:t>
            </a:r>
            <a:endParaRPr lang="ru-RU" dirty="0"/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6516688" y="2708275"/>
            <a:ext cx="2303462" cy="1152525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Питание</a:t>
            </a:r>
          </a:p>
        </p:txBody>
      </p:sp>
      <p:sp>
        <p:nvSpPr>
          <p:cNvPr id="34" name="Стрелка вправо 33"/>
          <p:cNvSpPr/>
          <p:nvPr/>
        </p:nvSpPr>
        <p:spPr>
          <a:xfrm rot="10800000" flipV="1">
            <a:off x="2771775" y="3068638"/>
            <a:ext cx="504825" cy="1143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9181795" flipV="1">
            <a:off x="2655888" y="4200525"/>
            <a:ext cx="1539875" cy="1778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1307178">
            <a:off x="5051425" y="4171950"/>
            <a:ext cx="1711325" cy="19526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flipV="1">
            <a:off x="5867400" y="3141663"/>
            <a:ext cx="433388" cy="8731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6" descr="79-4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4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2" descr="ag00021_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436" name="Диаграмма 3"/>
          <p:cNvGraphicFramePr>
            <a:graphicFrameLocks/>
          </p:cNvGraphicFramePr>
          <p:nvPr/>
        </p:nvGraphicFramePr>
        <p:xfrm>
          <a:off x="1042988" y="1412875"/>
          <a:ext cx="7921625" cy="525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r:id="rId6" imgW="7925487" imgH="5255207" progId="Excel.Sheet.8">
                  <p:embed/>
                </p:oleObj>
              </mc:Choice>
              <mc:Fallback>
                <p:oleObj r:id="rId6" imgW="7925487" imgH="5255207" progId="Excel.Sheet.8">
                  <p:embed/>
                  <p:pic>
                    <p:nvPicPr>
                      <p:cNvPr id="0" name="Диаграмма 3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412875"/>
                        <a:ext cx="7921625" cy="525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611188" y="2708275"/>
            <a:ext cx="1944687" cy="12969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Расходы</a:t>
            </a: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3492500" y="1773238"/>
            <a:ext cx="2087563" cy="1150937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Постоянные</a:t>
            </a:r>
          </a:p>
          <a:p>
            <a:pPr algn="ctr">
              <a:defRPr/>
            </a:pPr>
            <a:r>
              <a:rPr lang="ru-RU" dirty="0"/>
              <a:t>(можно осуществить или запланировать)</a:t>
            </a:r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3492500" y="4005263"/>
            <a:ext cx="2087563" cy="1223962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Переменные</a:t>
            </a:r>
          </a:p>
        </p:txBody>
      </p:sp>
      <p:sp>
        <p:nvSpPr>
          <p:cNvPr id="12" name="Прямоугольник с одним вырезанным скругленным углом 11"/>
          <p:cNvSpPr/>
          <p:nvPr/>
        </p:nvSpPr>
        <p:spPr>
          <a:xfrm>
            <a:off x="6443663" y="3573463"/>
            <a:ext cx="2376487" cy="1008062"/>
          </a:xfrm>
          <a:prstGeom prst="snip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Периодические (сезонные, циклические)</a:t>
            </a:r>
          </a:p>
        </p:txBody>
      </p:sp>
      <p:sp>
        <p:nvSpPr>
          <p:cNvPr id="14" name="Прямоугольник с одним вырезанным скругленным углом 13"/>
          <p:cNvSpPr/>
          <p:nvPr/>
        </p:nvSpPr>
        <p:spPr>
          <a:xfrm>
            <a:off x="6443663" y="4797425"/>
            <a:ext cx="2305050" cy="1079500"/>
          </a:xfrm>
          <a:prstGeom prst="snip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Единовременные (непредвиденные)</a:t>
            </a:r>
          </a:p>
        </p:txBody>
      </p:sp>
      <p:sp>
        <p:nvSpPr>
          <p:cNvPr id="15" name="Стрелка вниз 14"/>
          <p:cNvSpPr/>
          <p:nvPr/>
        </p:nvSpPr>
        <p:spPr>
          <a:xfrm rot="14411743">
            <a:off x="2864644" y="1958182"/>
            <a:ext cx="161925" cy="973137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8237432">
            <a:off x="2804319" y="3904456"/>
            <a:ext cx="152400" cy="120173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Штриховая стрелка вправо 17"/>
          <p:cNvSpPr/>
          <p:nvPr/>
        </p:nvSpPr>
        <p:spPr>
          <a:xfrm>
            <a:off x="5724525" y="4149725"/>
            <a:ext cx="647700" cy="44450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Штриховая стрелка вправо 18"/>
          <p:cNvSpPr/>
          <p:nvPr/>
        </p:nvSpPr>
        <p:spPr>
          <a:xfrm>
            <a:off x="5724525" y="5157788"/>
            <a:ext cx="647700" cy="71437"/>
          </a:xfrm>
          <a:prstGeom prst="strip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85728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44008" y="1268760"/>
            <a:ext cx="3888431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Цели урока: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288" y="4562475"/>
            <a:ext cx="8497887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>
              <a:defRPr/>
            </a:pPr>
            <a:endParaRPr lang="ru-RU" sz="26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2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- научиться </a:t>
            </a:r>
            <a:r>
              <a:rPr lang="ru-RU" sz="26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анализировать и работать в группах.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288" y="2060575"/>
            <a:ext cx="8064500" cy="12926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Повторить, обобщить и закрепить понятие </a:t>
            </a:r>
          </a:p>
          <a:p>
            <a:pPr>
              <a:defRPr/>
            </a:pPr>
            <a:r>
              <a:rPr lang="ru-RU" sz="2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-«бюджет», </a:t>
            </a:r>
            <a:endParaRPr lang="ru-RU" sz="2600" b="1" i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313" y="2670175"/>
            <a:ext cx="7848600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>
              <a:defRPr/>
            </a:pPr>
            <a:endParaRPr lang="ru-RU" sz="26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26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- структура </a:t>
            </a:r>
            <a:r>
              <a:rPr lang="ru-RU" sz="26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семейного бюджета,</a:t>
            </a:r>
          </a:p>
          <a:p>
            <a:pPr>
              <a:defRPr/>
            </a:pP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68313" y="3248025"/>
            <a:ext cx="8135937" cy="221599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>
              <a:defRPr/>
            </a:pP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- ознакомиться с принципами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формирования доходной и расходной части бюджета (на примере бюджета отдельной семьи),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95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Равнобедренный треугольник 4"/>
          <p:cNvSpPr/>
          <p:nvPr/>
        </p:nvSpPr>
        <p:spPr>
          <a:xfrm>
            <a:off x="900113" y="2636838"/>
            <a:ext cx="2303462" cy="151288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Доходы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659563" y="2565400"/>
            <a:ext cx="2016125" cy="15843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Расходы</a:t>
            </a:r>
          </a:p>
        </p:txBody>
      </p:sp>
      <p:cxnSp>
        <p:nvCxnSpPr>
          <p:cNvPr id="8" name="Прямая соединительная линия 7"/>
          <p:cNvCxnSpPr>
            <a:endCxn id="6" idx="0"/>
          </p:cNvCxnSpPr>
          <p:nvPr/>
        </p:nvCxnSpPr>
        <p:spPr>
          <a:xfrm flipV="1">
            <a:off x="2051050" y="2565400"/>
            <a:ext cx="5616575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134299" y="5103674"/>
            <a:ext cx="5354286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Бюджет </a:t>
            </a:r>
          </a:p>
          <a:p>
            <a:pPr algn="ctr">
              <a:defRPr/>
            </a:pPr>
            <a:r>
              <a:rPr lang="ru-RU" sz="44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сблансированный</a:t>
            </a:r>
            <a:endParaRPr lang="ru-RU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59338" y="2565400"/>
            <a:ext cx="73025" cy="2376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Равнобедренный треугольник 4"/>
          <p:cNvSpPr/>
          <p:nvPr/>
        </p:nvSpPr>
        <p:spPr>
          <a:xfrm>
            <a:off x="900113" y="2205038"/>
            <a:ext cx="2303462" cy="15113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Доходы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227763" y="3141663"/>
            <a:ext cx="2447925" cy="20161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Расходы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051050" y="2205038"/>
            <a:ext cx="5329238" cy="936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331640" y="5229200"/>
            <a:ext cx="7056784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Недостаток бюджета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77251" y="5805264"/>
            <a:ext cx="309136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(Дефицит)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59338" y="2708275"/>
            <a:ext cx="73025" cy="2449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4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Равнобедренный треугольник 4"/>
          <p:cNvSpPr/>
          <p:nvPr/>
        </p:nvSpPr>
        <p:spPr>
          <a:xfrm>
            <a:off x="827088" y="2708275"/>
            <a:ext cx="2520950" cy="2016125"/>
          </a:xfrm>
          <a:prstGeom prst="triangle">
            <a:avLst>
              <a:gd name="adj" fmla="val 47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Доходы</a:t>
            </a: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372225" y="2133600"/>
            <a:ext cx="2087563" cy="13668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Расходы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403648" y="5013176"/>
            <a:ext cx="7056784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Избыточный бюджет</a:t>
            </a:r>
          </a:p>
        </p:txBody>
      </p:sp>
      <p:cxnSp>
        <p:nvCxnSpPr>
          <p:cNvPr id="13" name="Прямая соединительная линия 12"/>
          <p:cNvCxnSpPr>
            <a:stCxn id="5" idx="0"/>
            <a:endCxn id="6" idx="0"/>
          </p:cNvCxnSpPr>
          <p:nvPr/>
        </p:nvCxnSpPr>
        <p:spPr>
          <a:xfrm rot="5400000" flipH="1" flipV="1">
            <a:off x="4429919" y="-278606"/>
            <a:ext cx="574675" cy="5399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235546" y="5733256"/>
            <a:ext cx="346280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4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Профицит</a:t>
            </a: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59338" y="2420938"/>
            <a:ext cx="73025" cy="2376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139952" y="1412776"/>
            <a:ext cx="477105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Ролевая игра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420888"/>
            <a:ext cx="63367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Семья Белкиных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87625" y="3429000"/>
            <a:ext cx="698477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Семья Зайцевых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4437112"/>
            <a:ext cx="79208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Семья Волковых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5517232"/>
            <a:ext cx="705678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Семья Барсуковых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580112" y="980728"/>
            <a:ext cx="271420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850" y="1844675"/>
            <a:ext cx="84963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расписать возможные статьи доходов и расходов в каждой конкретной семье (задание выполнить в таблице).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852936"/>
            <a:ext cx="436850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Правила игры: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58888" y="3573463"/>
            <a:ext cx="7634287" cy="2676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Семья должна быть дружной.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При принятии решения учитывается мнение каждого члена семьи.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Все вопросы решаются с учетом большинства голосов.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Соблюдать правила поведения и не мешать шумом соседям.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13672" y="2214554"/>
            <a:ext cx="6316666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Семья Белкиных: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4438" y="3286124"/>
            <a:ext cx="59753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Мама  - домохозяйка</a:t>
            </a:r>
          </a:p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Папа – работает в офисе</a:t>
            </a:r>
          </a:p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Сын – 10 лет</a:t>
            </a:r>
          </a:p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Дочь – 5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лет</a:t>
            </a:r>
          </a:p>
          <a:p>
            <a:pPr>
              <a:defRPr/>
            </a:pPr>
            <a:endParaRPr lang="ru-RU" sz="2400" b="1" i="1" dirty="0" smtClean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4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28904" y="2967335"/>
            <a:ext cx="628620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Семья Зайцевых: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413" y="4221163"/>
            <a:ext cx="604837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Бабушка – пенсионерка</a:t>
            </a:r>
          </a:p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Дедушка - пенсионер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39975" y="5373688"/>
            <a:ext cx="60483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В этом же городе, но в другом районе у них есть сын, живущий со своей семьей.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4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04410" y="2967335"/>
            <a:ext cx="633519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Семья Волковых: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4438" y="4292600"/>
            <a:ext cx="59753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Мама – работает воспитателем</a:t>
            </a:r>
          </a:p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Дочь – 13 лет</a:t>
            </a:r>
          </a:p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Бабушка – пенсионерка</a:t>
            </a:r>
          </a:p>
          <a:p>
            <a:pPr>
              <a:defRPr/>
            </a:pPr>
            <a:endParaRPr lang="ru-RU" sz="2400" b="1" i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039117" y="2967335"/>
            <a:ext cx="706578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Семья Барсуковых: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7813" y="4292600"/>
            <a:ext cx="727233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Мама – работает медсестрой</a:t>
            </a:r>
          </a:p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Папа – работает водителем</a:t>
            </a:r>
          </a:p>
          <a:p>
            <a:pPr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Сын  - 21 год, студент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Katerina\Desktop\Раздат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8429684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1520" y="1844824"/>
            <a:ext cx="8640961" cy="28007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«Бюджет»  - </a:t>
            </a:r>
          </a:p>
          <a:p>
            <a:pPr algn="ctr">
              <a:defRPr/>
            </a:pPr>
            <a:r>
              <a:rPr lang="ru-RU" sz="30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из ст.-франц. </a:t>
            </a:r>
            <a:r>
              <a:rPr lang="en-US" sz="30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B</a:t>
            </a:r>
            <a:r>
              <a:rPr lang="ru-RU" sz="3000" b="1" i="1" dirty="0" err="1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ougette</a:t>
            </a:r>
            <a:endParaRPr lang="ru-RU" sz="3000" b="1" i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r>
              <a:rPr lang="ru-RU" sz="30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48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«сумка, кошелёк».</a:t>
            </a:r>
          </a:p>
          <a:p>
            <a:pPr algn="ctr">
              <a:defRPr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149" name="Рисунок 4" descr="h_2XocBYP90Isy8KHqWfOvkTwCuGmxe3Qb_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6238" y="4149725"/>
            <a:ext cx="3341687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139952" y="1412776"/>
            <a:ext cx="477105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Ролевая игра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420888"/>
            <a:ext cx="63367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Семья Белкиных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87625" y="3429000"/>
            <a:ext cx="698477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Семья Зайцевых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4437112"/>
            <a:ext cx="79208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Семья Волковых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5517232"/>
            <a:ext cx="705678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Семья Барсуковых</a:t>
            </a:r>
          </a:p>
        </p:txBody>
      </p:sp>
      <p:pic>
        <p:nvPicPr>
          <p:cNvPr id="24585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1619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827088" y="2071678"/>
            <a:ext cx="74898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1. Составить бюджет семьи.</a:t>
            </a:r>
          </a:p>
          <a:p>
            <a:pPr marL="457200" indent="-457200">
              <a:buFontTx/>
              <a:buAutoNum type="arabicPeriod"/>
              <a:defRPr/>
            </a:pPr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defRPr/>
            </a:pP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2. Определить вид бюджета.</a:t>
            </a:r>
          </a:p>
          <a:p>
            <a:pPr>
              <a:defRPr/>
            </a:pPr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defRPr/>
            </a:pP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3. Рационально ли семья расходует бюджет?</a:t>
            </a:r>
          </a:p>
          <a:p>
            <a:pPr>
              <a:defRPr/>
            </a:pPr>
            <a:endParaRPr lang="ru-RU" sz="2800" b="1" i="1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defRPr/>
            </a:pP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4. Что бы вы могли посоветовать данной семье?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4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95536" y="2204864"/>
            <a:ext cx="569957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Домашнее задание: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288" y="3141663"/>
            <a:ext cx="8497887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В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месте 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с родителями проанализировать свой семейный бюджет за февраль 2018 года и сделать выводы о его сбалансированности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.</a:t>
            </a:r>
          </a:p>
          <a:p>
            <a:pPr algn="ctr">
              <a:defRPr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Подумать, что ты можешь сделать для экономии семейного бюджета?</a:t>
            </a:r>
            <a:endParaRPr lang="ru-RU" sz="2400" b="1" i="1" dirty="0">
              <a:solidFill>
                <a:schemeClr val="accent6">
                  <a:lumMod val="7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C:\Users\Katerina\Desktop\img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42918"/>
            <a:ext cx="9144000" cy="5357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1520" y="1844824"/>
            <a:ext cx="8640961" cy="233910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«Скажите по-итальянски слово «семья</a:t>
            </a:r>
            <a:r>
              <a:rPr lang="ru-RU" sz="48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».</a:t>
            </a:r>
          </a:p>
          <a:p>
            <a:pPr algn="ctr">
              <a:defRPr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149" name="Рисунок 4" descr="h_2XocBYP90Isy8KHqWfOvkTwCuGmxe3Qb_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6238" y="4149725"/>
            <a:ext cx="3341687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1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95288" y="21336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4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Скажите </a:t>
            </a:r>
            <a:r>
              <a:rPr lang="ru-RU" sz="4400" b="1" kern="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по-латински</a:t>
            </a:r>
            <a:r>
              <a:rPr lang="ru-RU" sz="44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«семья»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684213" y="5084763"/>
            <a:ext cx="7524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>
                <a:solidFill>
                  <a:srgbClr val="0000FF"/>
                </a:solidFill>
                <a:latin typeface="Tahoma" pitchFamily="34" charset="0"/>
              </a:rPr>
              <a:t>фамилия</a:t>
            </a:r>
          </a:p>
        </p:txBody>
      </p:sp>
      <p:sp>
        <p:nvSpPr>
          <p:cNvPr id="7174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12088" y="5734050"/>
            <a:ext cx="935037" cy="835025"/>
          </a:xfrm>
          <a:prstGeom prst="actionButtonBackPrevious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4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5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95288" y="21336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4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О какой русской игрушке эта цитата из энциклопедии: « Она олицетворяет идею крепкой семьи, достатка, продолжения рода, несёт в себе идею единства».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23850" y="5589588"/>
            <a:ext cx="7524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>
                <a:solidFill>
                  <a:srgbClr val="0000FF"/>
                </a:solidFill>
                <a:latin typeface="Tahoma" pitchFamily="34" charset="0"/>
              </a:rPr>
              <a:t>Матрёшка</a:t>
            </a:r>
          </a:p>
        </p:txBody>
      </p:sp>
      <p:sp>
        <p:nvSpPr>
          <p:cNvPr id="8198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12088" y="5734050"/>
            <a:ext cx="935037" cy="835025"/>
          </a:xfrm>
          <a:prstGeom prst="actionButtonBackPrevious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4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4013"/>
            <a:ext cx="9144000" cy="684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95288" y="21336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4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С какого возраста, согласно действующему законодательству можно вступать в брак без разрешения родителей?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50825" y="5445125"/>
            <a:ext cx="7524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>
                <a:solidFill>
                  <a:srgbClr val="0000FF"/>
                </a:solidFill>
                <a:latin typeface="Tahoma" pitchFamily="34" charset="0"/>
              </a:rPr>
              <a:t>18 лет</a:t>
            </a:r>
          </a:p>
        </p:txBody>
      </p:sp>
      <p:sp>
        <p:nvSpPr>
          <p:cNvPr id="9222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12088" y="5734050"/>
            <a:ext cx="935037" cy="835025"/>
          </a:xfrm>
          <a:prstGeom prst="actionButtonBackPrevious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4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95288" y="2132856"/>
            <a:ext cx="82296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44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Женщина – хранительница очага, в котором сжигается семейный….</a:t>
            </a:r>
          </a:p>
          <a:p>
            <a:pPr algn="ctr">
              <a:defRPr/>
            </a:pPr>
            <a:r>
              <a:rPr lang="ru-RU" sz="4400" b="1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(закончите шутку одним словом)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50825" y="5445125"/>
            <a:ext cx="75247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4800" b="1">
                <a:solidFill>
                  <a:srgbClr val="0000FF"/>
                </a:solidFill>
                <a:latin typeface="Tahoma" pitchFamily="34" charset="0"/>
              </a:rPr>
              <a:t>бюджет</a:t>
            </a:r>
          </a:p>
        </p:txBody>
      </p:sp>
      <p:sp>
        <p:nvSpPr>
          <p:cNvPr id="10246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12088" y="5734050"/>
            <a:ext cx="935037" cy="835025"/>
          </a:xfrm>
          <a:prstGeom prst="actionButtonBackPrevious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4800">
              <a:latin typeface="Tahoma" pitchFamily="34" charset="0"/>
            </a:endParaRPr>
          </a:p>
        </p:txBody>
      </p:sp>
      <p:sp>
        <p:nvSpPr>
          <p:cNvPr id="10247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740650" y="5732463"/>
            <a:ext cx="1079500" cy="835025"/>
          </a:xfrm>
          <a:prstGeom prst="actionButtonBackPrevious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4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6" descr="79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Рисунок 2" descr="ag00021_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1179512" cy="162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79512" y="1844824"/>
            <a:ext cx="8640961" cy="27084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«Бюджет»- 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это структура всех доходов и расходов за определенный период времени 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(неделя, месяц, год).</a:t>
            </a:r>
          </a:p>
          <a:p>
            <a:pPr algn="ctr">
              <a:defRPr/>
            </a:pP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6375" y="4005263"/>
            <a:ext cx="719931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Понятие «бюджет» имеет отношение к различным сферам деятельности человека.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24075" y="5229225"/>
            <a:ext cx="60483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Существует бюджет государства, области, города, фирмы или предприятия, семьи.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1234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12345</Template>
  <TotalTime>1815725</TotalTime>
  <Words>743</Words>
  <Application>Microsoft Office PowerPoint</Application>
  <PresentationFormat>Экран (4:3)</PresentationFormat>
  <Paragraphs>133</Paragraphs>
  <Slides>32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12345</vt:lpstr>
      <vt:lpstr>Лист Microsoft Excel 97-2003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.</vt:lpstr>
      <vt:lpstr>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SKRU</dc:creator>
  <cp:lastModifiedBy>Татьяна Копылова</cp:lastModifiedBy>
  <cp:revision>92</cp:revision>
  <dcterms:created xsi:type="dcterms:W3CDTF">2010-10-13T04:32:30Z</dcterms:created>
  <dcterms:modified xsi:type="dcterms:W3CDTF">2018-04-28T01:20:08Z</dcterms:modified>
</cp:coreProperties>
</file>