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5" r:id="rId2"/>
    <p:sldId id="386" r:id="rId3"/>
    <p:sldId id="387" r:id="rId4"/>
    <p:sldId id="388" r:id="rId5"/>
    <p:sldId id="384" r:id="rId6"/>
    <p:sldId id="392" r:id="rId7"/>
    <p:sldId id="389" r:id="rId8"/>
    <p:sldId id="391" r:id="rId9"/>
    <p:sldId id="381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61"/>
    <a:srgbClr val="663300"/>
    <a:srgbClr val="FF6600"/>
    <a:srgbClr val="C0C0C0"/>
    <a:srgbClr val="FF9933"/>
    <a:srgbClr val="FFDF9F"/>
    <a:srgbClr val="FFCC66"/>
    <a:srgbClr val="FFCCCC"/>
    <a:srgbClr val="FFCCFF"/>
    <a:srgbClr val="D1E9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6" autoAdjust="0"/>
    <p:restoredTop sz="94612" autoAdjust="0"/>
  </p:normalViewPr>
  <p:slideViewPr>
    <p:cSldViewPr>
      <p:cViewPr>
        <p:scale>
          <a:sx n="80" d="100"/>
          <a:sy n="80" d="100"/>
        </p:scale>
        <p:origin x="-293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38" y="-102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31A6EC-17B5-47DB-AD62-293FC01A7B47}" type="datetimeFigureOut">
              <a:rPr lang="ru-RU"/>
              <a:pPr>
                <a:defRPr/>
              </a:pPr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0B22D8-F54C-40C7-8C3A-FB5F9DD37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0" cy="49593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22" y="0"/>
            <a:ext cx="2945870" cy="49593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51584CB0-F6D3-4245-9397-FBF95CD02679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351"/>
            <a:ext cx="5438774" cy="4466591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19"/>
            <a:ext cx="2945870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22" y="9429119"/>
            <a:ext cx="2945870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B60FEB49-4323-49F1-AD44-78BECD9E7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FEB49-4323-49F1-AD44-78BECD9E7C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4DBE2-E0AC-4BCE-A917-64B354179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7BA0-D388-4616-B9AF-1576061BA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115A-49CB-4363-B01F-46340202A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25B1-8DD2-47CF-B264-FACDE313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7612-2DF8-44FB-843A-695C0144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4A611-8498-4F31-9481-F63FD2ECD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F1E4-44C3-4B9C-8E12-CB4C5A7DB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01F8-BDFA-4E4A-86CF-172BCCA5A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AA4F-EFAC-4A2F-93C8-344F4BFA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C9B55-5581-474A-8DED-6CD065A81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6DDA-1CA7-4F37-BA8F-E4527A40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9D21-0516-4746-A5B1-38E0F2891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B321-EDA8-486F-ABAD-2485B1EA3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0E3F55A-77CB-49A1-B829-32C3DFAF9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3716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b="1" dirty="0" smtClean="0"/>
              <a:t>Ресурсы цифровой платформы «</a:t>
            </a:r>
            <a:r>
              <a:rPr lang="ru-RU" sz="4000" b="1" dirty="0" err="1" smtClean="0"/>
              <a:t>Наноград</a:t>
            </a:r>
            <a:r>
              <a:rPr lang="ru-RU" sz="4000" b="1" dirty="0" smtClean="0"/>
              <a:t>». </a:t>
            </a:r>
          </a:p>
          <a:p>
            <a:pPr algn="ctr"/>
            <a:r>
              <a:rPr lang="ru-RU" sz="4000" b="1" dirty="0" smtClean="0"/>
              <a:t>Из опыта работы</a:t>
            </a:r>
          </a:p>
          <a:p>
            <a:pPr algn="ctr"/>
            <a:endParaRPr lang="ru-RU" sz="3600" b="1" dirty="0" smtClean="0"/>
          </a:p>
          <a:p>
            <a:pPr algn="ctr"/>
            <a:endParaRPr lang="ru-RU" sz="3600" dirty="0" smtClean="0"/>
          </a:p>
          <a:p>
            <a:pPr indent="355600"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423" y="0"/>
            <a:ext cx="1697577" cy="110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214" t="8571" r="1964" b="5714"/>
          <a:stretch>
            <a:fillRect/>
          </a:stretch>
        </p:blipFill>
        <p:spPr bwMode="auto">
          <a:xfrm>
            <a:off x="2362200" y="38862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256467"/>
            <a:ext cx="861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обеспечение высокого </a:t>
            </a:r>
            <a:r>
              <a:rPr lang="ru-RU" sz="2400" b="1" dirty="0" smtClean="0"/>
              <a:t>качества образования</a:t>
            </a:r>
            <a:r>
              <a:rPr lang="ru-RU" sz="2400" dirty="0" smtClean="0"/>
              <a:t> (вт.ч ЕН)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организация целенаправленной </a:t>
            </a:r>
            <a:r>
              <a:rPr lang="ru-RU" sz="2400" b="1" dirty="0" err="1" smtClean="0"/>
              <a:t>профориентационной</a:t>
            </a:r>
            <a:r>
              <a:rPr lang="ru-RU" sz="2400" b="1" dirty="0" smtClean="0"/>
              <a:t> работы</a:t>
            </a:r>
            <a:r>
              <a:rPr lang="ru-RU" sz="24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повышение мотивации выпускников на </a:t>
            </a:r>
            <a:r>
              <a:rPr lang="ru-RU" sz="2400" b="1" dirty="0" smtClean="0"/>
              <a:t>выбор инженерных, технических специальностей</a:t>
            </a:r>
            <a:r>
              <a:rPr lang="ru-RU" sz="2400" dirty="0" smtClean="0"/>
              <a:t> </a:t>
            </a:r>
          </a:p>
          <a:p>
            <a:pPr algn="just"/>
            <a:endParaRPr lang="ru-RU" sz="2400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953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28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Цель на 2020-2021 учебный год</a:t>
            </a:r>
          </a:p>
        </p:txBody>
      </p:sp>
      <p:pic>
        <p:nvPicPr>
          <p:cNvPr id="6" name="Picture 2" descr="https://image.winudf.com/v2/image1/Y29tLndNZVBlZ2FNZUJleWphXzgxMzM4MzJfc2NyZWVuXzBfMTU0MjQ5MjY0NV8wNDY/screen-0.jpg?h=500&amp;amp;fakeurl=1&amp;amp;type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1676400" cy="223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.pinimg.com/236x/97/97/87/9797879710d24c48d51f985a872f8604--human-geography-economic-develo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714500" cy="1496555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256467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Задачи:</a:t>
            </a: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Обеспечение </a:t>
            </a:r>
            <a:r>
              <a:rPr lang="ru-RU" sz="2000" b="1" dirty="0" smtClean="0"/>
              <a:t>кураторского</a:t>
            </a:r>
            <a:r>
              <a:rPr lang="ru-RU" sz="2000" dirty="0" smtClean="0"/>
              <a:t> сопровождения направления естественнонаучного образования.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Организация курсов </a:t>
            </a:r>
            <a:r>
              <a:rPr lang="ru-RU" sz="2000" b="1" dirty="0" smtClean="0"/>
              <a:t>пропедевтики</a:t>
            </a:r>
            <a:r>
              <a:rPr lang="ru-RU" sz="2000" dirty="0" smtClean="0"/>
              <a:t> естественнонаучного образования 1-7 класс (</a:t>
            </a:r>
            <a:r>
              <a:rPr lang="ru-RU" sz="2000" dirty="0" err="1" smtClean="0"/>
              <a:t>интеллектика</a:t>
            </a:r>
            <a:r>
              <a:rPr lang="ru-RU" sz="2000" dirty="0" smtClean="0"/>
              <a:t> (1-4 классы), Наблюдай и исследуй (5-6 классы), Введение в химию (7 классы).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/>
              <a:t>Популяризация естественнонаучного </a:t>
            </a:r>
            <a:r>
              <a:rPr lang="ru-RU" sz="2000" dirty="0" smtClean="0"/>
              <a:t>направления (РОСНАНО, </a:t>
            </a:r>
            <a:r>
              <a:rPr lang="en-US" sz="2000" dirty="0" smtClean="0"/>
              <a:t>STEM</a:t>
            </a:r>
            <a:r>
              <a:rPr lang="ru-RU" sz="2000" dirty="0" smtClean="0"/>
              <a:t>-технологии).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Организация </a:t>
            </a:r>
            <a:r>
              <a:rPr lang="ru-RU" sz="2000" b="1" dirty="0" smtClean="0"/>
              <a:t>системы профессиональных проб </a:t>
            </a:r>
            <a:r>
              <a:rPr lang="ru-RU" sz="2000" dirty="0" smtClean="0"/>
              <a:t>( </a:t>
            </a:r>
            <a:r>
              <a:rPr lang="ru-RU" sz="2000" dirty="0" err="1" smtClean="0"/>
              <a:t>ИНиГ</a:t>
            </a:r>
            <a:r>
              <a:rPr lang="ru-RU" sz="2000" dirty="0" smtClean="0"/>
              <a:t> </a:t>
            </a:r>
            <a:r>
              <a:rPr lang="ru-RU" sz="2000" dirty="0" smtClean="0"/>
              <a:t>СФУ,СО РАН, КГАУ).</a:t>
            </a:r>
            <a:endParaRPr lang="ru-RU" sz="20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Организация </a:t>
            </a:r>
            <a:r>
              <a:rPr lang="ru-RU" sz="2000" b="1" dirty="0" smtClean="0"/>
              <a:t>углубленного изучения </a:t>
            </a:r>
            <a:r>
              <a:rPr lang="ru-RU" sz="2000" dirty="0" smtClean="0"/>
              <a:t>химии, биологии с включением курса экологии, физики с привлечением преподавателей   и молодых ученых.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Организация </a:t>
            </a:r>
            <a:r>
              <a:rPr lang="ru-RU" sz="2000" b="1" dirty="0" smtClean="0"/>
              <a:t>участия</a:t>
            </a:r>
            <a:r>
              <a:rPr lang="ru-RU" sz="2000" dirty="0" smtClean="0"/>
              <a:t> в олимпиадах, выездных школах, НПК по профилю.</a:t>
            </a:r>
          </a:p>
          <a:p>
            <a:pPr indent="3556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8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Задачи на 2019-2020 учебный 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8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Основное содержание деятельности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s://biofuelregion.se/biohubmodel/wp-content/uploads/2019/02/professions-2065191_1920-1024x1024.jpg"/>
          <p:cNvPicPr>
            <a:picLocks noChangeAspect="1" noChangeArrowheads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>
            <a:off x="7543800" y="4953000"/>
            <a:ext cx="1371600" cy="152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1295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Начальная школа:  курс проектной деятельности на уроках  в течение всех сессий ( отв. классный руководитель)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057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Средняя и старшая школа: 1 час в неделю для консультации </a:t>
            </a:r>
          </a:p>
          <a:p>
            <a:pPr lvl="0"/>
            <a:r>
              <a:rPr lang="ru-RU" dirty="0" smtClean="0"/>
              <a:t>(классный руководитель выставляет оценку по проектной деятельности)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8956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Изучение и выполнение курсов используется как проектная и </a:t>
            </a:r>
          </a:p>
          <a:p>
            <a:r>
              <a:rPr lang="ru-RU" dirty="0" smtClean="0"/>
              <a:t>исследовательская работа для выступления на конференциях (научный руководитель)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Активное участие в ежегодном мероприятии «Неделя высоких технологий и </a:t>
            </a:r>
            <a:r>
              <a:rPr lang="ru-RU" dirty="0" err="1" smtClean="0"/>
              <a:t>технопредпринимательства</a:t>
            </a:r>
            <a:r>
              <a:rPr lang="ru-RU" dirty="0" smtClean="0"/>
              <a:t>» (куратор от лицея)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Участие в ежегодной межрегиональной научно-практической конференции для педагогов«КРОНА»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Курсовая подготовка учителей.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8600" y="990600"/>
            <a:ext cx="8610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/>
              <a:t>1. Организация сотрудничества </a:t>
            </a:r>
            <a:r>
              <a:rPr lang="ru-RU" sz="1900" dirty="0" smtClean="0"/>
              <a:t>с вузами, учреждениями дополнительного образования города Красноярска в т.ч с использованием ресурсов цифровых платформ:</a:t>
            </a:r>
          </a:p>
          <a:p>
            <a:pPr algn="just"/>
            <a:endParaRPr lang="ru-RU" sz="1900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1900" dirty="0" smtClean="0"/>
              <a:t> «Школьная лига РОСНАНО» -   Российская сетевая  платформа «Цифровой </a:t>
            </a:r>
            <a:r>
              <a:rPr lang="ru-RU" sz="1900" dirty="0" err="1" smtClean="0"/>
              <a:t>Наноград</a:t>
            </a:r>
            <a:r>
              <a:rPr lang="ru-RU" sz="1900" dirty="0" smtClean="0"/>
              <a:t>» естественнонаучной направленности (1- 11)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900" dirty="0" smtClean="0"/>
              <a:t> ИЦАЭ – организация фестивалей, </a:t>
            </a:r>
            <a:r>
              <a:rPr lang="ru-RU" sz="1900" dirty="0" err="1" smtClean="0"/>
              <a:t>квестов</a:t>
            </a:r>
            <a:endParaRPr lang="ru-RU" sz="1900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1900" dirty="0" smtClean="0"/>
              <a:t>Краевой центр «Юннаты» - проектная деятельность , лаборатория растениеводства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/>
              <a:t>Детский Технопарк «</a:t>
            </a:r>
            <a:r>
              <a:rPr lang="ru-RU" sz="1900" dirty="0" err="1" smtClean="0"/>
              <a:t>Кванториум</a:t>
            </a:r>
            <a:r>
              <a:rPr lang="ru-RU" sz="1900" dirty="0" smtClean="0"/>
              <a:t>» - технология, индивидуальный проект старшеклассника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/>
              <a:t>Парк Флоры и Фауны «Роев ручей» - выездные уроки, исследовательская деятельность, выездные школы, эколого-ландшафтные экспедиции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err="1" smtClean="0"/>
              <a:t>ИНиГ</a:t>
            </a:r>
            <a:r>
              <a:rPr lang="ru-RU" sz="1900" dirty="0" smtClean="0"/>
              <a:t> СФУ, КГАУ-  профессиональные пробы  в лабораториях биологии и химии  </a:t>
            </a:r>
          </a:p>
          <a:p>
            <a:pPr algn="just">
              <a:buFont typeface="Wingdings" pitchFamily="2" charset="2"/>
              <a:buChar char="ü"/>
            </a:pPr>
            <a:endParaRPr lang="ru-RU" sz="1900" dirty="0" smtClean="0"/>
          </a:p>
          <a:p>
            <a:pPr algn="just">
              <a:buFont typeface="Wingdings" pitchFamily="2" charset="2"/>
              <a:buChar char="ü"/>
            </a:pPr>
            <a:endParaRPr lang="ru-RU" sz="1900" dirty="0" smtClean="0"/>
          </a:p>
          <a:p>
            <a:pPr algn="just"/>
            <a:r>
              <a:rPr lang="ru-RU" sz="1900" dirty="0" smtClean="0"/>
              <a:t> </a:t>
            </a:r>
          </a:p>
          <a:p>
            <a:pPr algn="just">
              <a:buFont typeface="Wingdings" pitchFamily="2" charset="2"/>
              <a:buChar char="ü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/>
              <a:t> </a:t>
            </a:r>
          </a:p>
          <a:p>
            <a:pPr algn="just"/>
            <a:r>
              <a:rPr lang="ru-RU" sz="1900" dirty="0" smtClean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28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Основное содержание деятельности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s://biofuelregion.se/biohubmodel/wp-content/uploads/2019/02/professions-2065191_1920-1024x1024.jpg"/>
          <p:cNvPicPr>
            <a:picLocks noChangeAspect="1" noChangeArrowheads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>
            <a:off x="7620000" y="5029200"/>
            <a:ext cx="1295400" cy="14393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6000" dirty="0" smtClean="0"/>
              <a:t> </a:t>
            </a:r>
            <a:r>
              <a:rPr lang="ru-RU" sz="3200" b="1" dirty="0" smtClean="0"/>
              <a:t>Основное содержание деятельности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28600" y="1143000"/>
            <a:ext cx="8686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Участие в тестировании по </a:t>
            </a:r>
            <a:r>
              <a:rPr lang="ru-RU" sz="2000" dirty="0" smtClean="0"/>
              <a:t>диагностике </a:t>
            </a:r>
            <a:r>
              <a:rPr lang="ru-RU" sz="2000" dirty="0" smtClean="0"/>
              <a:t>школьников  </a:t>
            </a:r>
            <a:r>
              <a:rPr lang="en-US" sz="2000" dirty="0" smtClean="0"/>
              <a:t>(STEM </a:t>
            </a:r>
            <a:r>
              <a:rPr lang="ru-RU" sz="2000" dirty="0" smtClean="0"/>
              <a:t>- </a:t>
            </a:r>
            <a:r>
              <a:rPr lang="en-US" sz="2000" dirty="0" smtClean="0"/>
              <a:t>Science, Technology, Engineering, Mathematics)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Участие в технологическом проекте Акселератор   «</a:t>
            </a:r>
            <a:r>
              <a:rPr lang="ru-RU" sz="2000" dirty="0" err="1" smtClean="0"/>
              <a:t>Технолидеры</a:t>
            </a:r>
            <a:r>
              <a:rPr lang="ru-RU" sz="2000" dirty="0" smtClean="0"/>
              <a:t> будущего»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Организация подготовки и участия в профильных </a:t>
            </a:r>
            <a:r>
              <a:rPr lang="ru-RU" sz="2000" u="sng" dirty="0" smtClean="0"/>
              <a:t>олимпиадах</a:t>
            </a:r>
            <a:r>
              <a:rPr lang="ru-RU" sz="2000" dirty="0" smtClean="0"/>
              <a:t>, в том числе «</a:t>
            </a:r>
            <a:r>
              <a:rPr lang="ru-RU" sz="2000" dirty="0" err="1" smtClean="0"/>
              <a:t>Нанотехнологии</a:t>
            </a:r>
            <a:r>
              <a:rPr lang="ru-RU" sz="2000" dirty="0" smtClean="0"/>
              <a:t> – прорыв в будущее»;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Участие в краевом </a:t>
            </a:r>
            <a:r>
              <a:rPr lang="ru-RU" sz="2000" u="sng" dirty="0" smtClean="0"/>
              <a:t>фестивале</a:t>
            </a:r>
            <a:r>
              <a:rPr lang="ru-RU" sz="2000" dirty="0" smtClean="0"/>
              <a:t> «Территория идей»;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Участие в интенсивных </a:t>
            </a:r>
            <a:r>
              <a:rPr lang="ru-RU" sz="2000" u="sng" dirty="0" smtClean="0"/>
              <a:t>краевых школах </a:t>
            </a:r>
            <a:r>
              <a:rPr lang="ru-RU" sz="2000" dirty="0" smtClean="0"/>
              <a:t>«Школа лесной экологии», «Олимп», «Мы изменим мир будущего», «Агрошкола»; «Школа молодого эколога»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Участие в </a:t>
            </a:r>
            <a:r>
              <a:rPr lang="ru-RU" sz="2000" u="sng" dirty="0" smtClean="0"/>
              <a:t>семинаре – тренинге </a:t>
            </a:r>
            <a:r>
              <a:rPr lang="ru-RU" sz="2000" dirty="0" smtClean="0"/>
              <a:t>«Интерактивные методы работы со школьниками по предотвращению природных пожаров», организованного противопожарным отделом российского отделения международной некоммерческой организации «</a:t>
            </a:r>
            <a:r>
              <a:rPr lang="ru-RU" sz="2000" dirty="0" err="1" smtClean="0"/>
              <a:t>Greenpeace</a:t>
            </a:r>
            <a:r>
              <a:rPr lang="ru-RU" sz="2000" dirty="0" smtClean="0"/>
              <a:t>»;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Организация участия в информационной </a:t>
            </a:r>
            <a:r>
              <a:rPr lang="ru-RU" sz="2000" u="sng" dirty="0" smtClean="0"/>
              <a:t>эстафете</a:t>
            </a:r>
            <a:r>
              <a:rPr lang="ru-RU" sz="2000" dirty="0" smtClean="0"/>
              <a:t> «Мы – </a:t>
            </a:r>
            <a:r>
              <a:rPr lang="ru-RU" sz="2000" dirty="0" err="1" smtClean="0"/>
              <a:t>эковолонтеры</a:t>
            </a:r>
            <a:r>
              <a:rPr lang="ru-RU" sz="2000" dirty="0" smtClean="0"/>
              <a:t>, </a:t>
            </a:r>
            <a:r>
              <a:rPr lang="ru-RU" sz="2000" dirty="0" err="1" smtClean="0"/>
              <a:t>мы</a:t>
            </a:r>
            <a:r>
              <a:rPr lang="ru-RU" sz="2000" dirty="0" smtClean="0"/>
              <a:t> – </a:t>
            </a:r>
            <a:r>
              <a:rPr lang="ru-RU" sz="2000" dirty="0" err="1" smtClean="0"/>
              <a:t>экопедагоги</a:t>
            </a:r>
            <a:r>
              <a:rPr lang="ru-RU" sz="2000" dirty="0" smtClean="0"/>
              <a:t>»;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85800"/>
            <a:ext cx="589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 Школьные, городские и краевые мероприятия: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.ytimg.com/vi/zndVQYJFa3g/hqdefault.jpg"/>
          <p:cNvPicPr>
            <a:picLocks noChangeAspect="1" noChangeArrowheads="1"/>
          </p:cNvPicPr>
          <p:nvPr/>
        </p:nvPicPr>
        <p:blipFill>
          <a:blip r:embed="rId3" cstate="print"/>
          <a:srcRect l="10526"/>
          <a:stretch>
            <a:fillRect/>
          </a:stretch>
        </p:blipFill>
        <p:spPr bwMode="auto">
          <a:xfrm>
            <a:off x="7598611" y="4953000"/>
            <a:ext cx="1545389" cy="1295400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723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Экологический </a:t>
            </a:r>
            <a:r>
              <a:rPr lang="ru-RU" sz="2000" u="sng" dirty="0" err="1" smtClean="0"/>
              <a:t>квиз</a:t>
            </a:r>
            <a:r>
              <a:rPr lang="ru-RU" sz="2000" dirty="0" smtClean="0"/>
              <a:t> в рамках 2 Краевой экологической олимпиады «Экология и мы»;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Подготовка команды к участию в городской </a:t>
            </a:r>
            <a:r>
              <a:rPr lang="ru-RU" sz="2000" u="sng" dirty="0" smtClean="0"/>
              <a:t>игре-конкурсе </a:t>
            </a:r>
            <a:r>
              <a:rPr lang="ru-RU" sz="2000" dirty="0" smtClean="0"/>
              <a:t>«Эрудит-премьер» по биологии и экологии;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Организация заочного этапа городской </a:t>
            </a:r>
            <a:r>
              <a:rPr lang="ru-RU" sz="2000" u="sng" dirty="0" smtClean="0"/>
              <a:t>олимпиады</a:t>
            </a:r>
            <a:r>
              <a:rPr lang="ru-RU" sz="2000" dirty="0" smtClean="0"/>
              <a:t> по экологии «Умники и умницы»;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Участие в </a:t>
            </a:r>
            <a:r>
              <a:rPr lang="ru-RU" sz="2000" u="sng" dirty="0" smtClean="0"/>
              <a:t>экологическом марафоне </a:t>
            </a:r>
            <a:r>
              <a:rPr lang="ru-RU" sz="2000" dirty="0" smtClean="0"/>
              <a:t>в рамках проекта «</a:t>
            </a:r>
            <a:r>
              <a:rPr lang="ru-RU" sz="2000" dirty="0" err="1" smtClean="0"/>
              <a:t>GreenProjectSchool</a:t>
            </a:r>
            <a:r>
              <a:rPr lang="ru-RU" sz="2000" dirty="0" smtClean="0"/>
              <a:t>» </a:t>
            </a:r>
            <a:r>
              <a:rPr lang="ru-RU" sz="2000" dirty="0" err="1" smtClean="0"/>
              <a:t>c</a:t>
            </a:r>
            <a:r>
              <a:rPr lang="ru-RU" sz="2000" dirty="0" smtClean="0"/>
              <a:t> управлением молодежной политики СФУ;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Дистанционное участие в краевой </a:t>
            </a:r>
            <a:r>
              <a:rPr lang="ru-RU" sz="2000" u="sng" dirty="0" smtClean="0"/>
              <a:t>экологической акции </a:t>
            </a:r>
            <a:r>
              <a:rPr lang="ru-RU" sz="2000" dirty="0" smtClean="0"/>
              <a:t>«Сохраним лес живым!»;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Конференции: «Национальное достояние России», конкурс юных натуралистов им. П. А. </a:t>
            </a:r>
            <a:r>
              <a:rPr lang="ru-RU" sz="2000" dirty="0" err="1" smtClean="0"/>
              <a:t>Мантейфеля</a:t>
            </a:r>
            <a:r>
              <a:rPr lang="ru-RU" sz="2000" dirty="0" smtClean="0"/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err="1" smtClean="0"/>
              <a:t>WorldSkillsRussia</a:t>
            </a:r>
            <a:r>
              <a:rPr lang="ru-RU" sz="2000" b="1" dirty="0" smtClean="0"/>
              <a:t>, </a:t>
            </a:r>
            <a:r>
              <a:rPr lang="ru-RU" sz="2000" dirty="0" smtClean="0"/>
              <a:t>чемпионат компетенций «</a:t>
            </a:r>
            <a:r>
              <a:rPr lang="ru-RU" sz="2000" dirty="0" err="1" smtClean="0"/>
              <a:t>ЮниорПрофи</a:t>
            </a:r>
            <a:r>
              <a:rPr lang="ru-RU" sz="2000" dirty="0" smtClean="0"/>
              <a:t>» (Лесоводство, Агрономия, Сити фермерство, лаборатория химического анализа)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8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Основное содержание деятельности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144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Информация о результатах итоговой аттестации и участия обучающихся исследовательской деятельности</a:t>
            </a:r>
            <a:endParaRPr lang="ru-RU" sz="2000" dirty="0"/>
          </a:p>
        </p:txBody>
      </p:sp>
      <p:sp>
        <p:nvSpPr>
          <p:cNvPr id="2050" name="AutoShape 2" descr="https://sun9-16.userapi.com/c857616/v857616406/d9e1b/JoLfAU3LHR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https://avatars.mds.yandex.net/get-pdb/1942078/daf3d6dd-3906-4aa3-8067-97a5be8cc29c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8200" y="1828800"/>
          <a:ext cx="7315197" cy="3886200"/>
        </p:xfrm>
        <a:graphic>
          <a:graphicData uri="http://schemas.openxmlformats.org/drawingml/2006/table">
            <a:tbl>
              <a:tblPr/>
              <a:tblGrid>
                <a:gridCol w="1443086"/>
                <a:gridCol w="731978"/>
                <a:gridCol w="753357"/>
                <a:gridCol w="847017"/>
                <a:gridCol w="753357"/>
                <a:gridCol w="731978"/>
                <a:gridCol w="703472"/>
                <a:gridCol w="675476"/>
                <a:gridCol w="675476"/>
              </a:tblGrid>
              <a:tr h="12232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Предмет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Кол-во выпускников сдававших ЕГЭ в 2020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Из них получили более 50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Кол-во выпускников сдававших ОГЭ в 2020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Из них получили более 50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Кол-во участников научно-практических конференций учащихся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Абс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% к числу всех выпускников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Абс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% к числу всех выпускников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Школьного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этапа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Районного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12" marR="45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8600" y="2133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19200" y="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Мониторинг качества естественнонаучной грамотности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1295400"/>
            <a:ext cx="82296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/>
              <a:t>Контрольные диагностические работы;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/>
              <a:t> Всероссийские проверочные работы;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/>
              <a:t>Тестирования школьной лиги РОСНАНО;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/>
              <a:t>Мини-курсы  школьной лиги РОСНАНО на платформе «Школа на ладони» естественнонаучной направленности для всех уровней образования;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/>
              <a:t>Метод  </a:t>
            </a:r>
            <a:r>
              <a:rPr lang="ru-RU" sz="2000" dirty="0" err="1" smtClean="0"/>
              <a:t>кейсовых</a:t>
            </a:r>
            <a:r>
              <a:rPr lang="ru-RU" sz="2000" dirty="0" smtClean="0"/>
              <a:t>  технологий </a:t>
            </a:r>
            <a:r>
              <a:rPr lang="ru-RU" sz="2000" smtClean="0"/>
              <a:t>для </a:t>
            </a:r>
            <a:r>
              <a:rPr lang="ru-RU" sz="2000" smtClean="0"/>
              <a:t>10-11 специализированных </a:t>
            </a:r>
            <a:r>
              <a:rPr lang="ru-RU" sz="2000" dirty="0" smtClean="0"/>
              <a:t>классов;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/>
              <a:t>ТРИЗ- технологии;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/>
              <a:t>STEAM </a:t>
            </a:r>
            <a:r>
              <a:rPr lang="ru-RU" sz="2000" dirty="0" smtClean="0"/>
              <a:t>технологии на образовательной </a:t>
            </a:r>
            <a:r>
              <a:rPr lang="ru-RU" sz="2000" dirty="0" err="1" smtClean="0"/>
              <a:t>онлайн-платформе</a:t>
            </a:r>
            <a:r>
              <a:rPr lang="ru-RU" sz="2000" dirty="0" smtClean="0"/>
              <a:t>  </a:t>
            </a:r>
            <a:r>
              <a:rPr lang="ru-RU" sz="2000" dirty="0" err="1" smtClean="0"/>
              <a:t>Стемфорд</a:t>
            </a:r>
            <a:r>
              <a:rPr lang="ru-RU" sz="2000" dirty="0" smtClean="0"/>
              <a:t>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/>
              <a:t>естественнонаучные практикумы (проводят преподаватели вуза, сотрудники РАН)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sun9-16.userapi.com/c857616/v857616406/d9e1b/JoLfAU3LHR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https://avatars.mds.yandex.net/get-pdb/1942078/daf3d6dd-3906-4aa3-8067-97a5be8cc29c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5784</TotalTime>
  <Words>555</Words>
  <Application>Microsoft Office PowerPoint</Application>
  <PresentationFormat>Экран (4:3)</PresentationFormat>
  <Paragraphs>120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 Основное содержание деятельности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Никитенко Татьяна Леонидовна</dc:creator>
  <cp:lastModifiedBy>rutkovskayass</cp:lastModifiedBy>
  <cp:revision>701</cp:revision>
  <cp:lastPrinted>1601-01-01T00:00:00Z</cp:lastPrinted>
  <dcterms:created xsi:type="dcterms:W3CDTF">1601-01-01T00:00:00Z</dcterms:created>
  <dcterms:modified xsi:type="dcterms:W3CDTF">2021-02-12T06:00:01Z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