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70" r:id="rId4"/>
    <p:sldId id="260" r:id="rId5"/>
    <p:sldId id="271" r:id="rId6"/>
    <p:sldId id="274" r:id="rId7"/>
    <p:sldId id="262" r:id="rId8"/>
    <p:sldId id="272" r:id="rId9"/>
    <p:sldId id="273" r:id="rId10"/>
    <p:sldId id="264" r:id="rId11"/>
    <p:sldId id="278" r:id="rId12"/>
    <p:sldId id="283" r:id="rId13"/>
    <p:sldId id="284" r:id="rId14"/>
    <p:sldId id="285" r:id="rId15"/>
    <p:sldId id="265" r:id="rId16"/>
    <p:sldId id="266" r:id="rId17"/>
    <p:sldId id="276" r:id="rId18"/>
    <p:sldId id="277" r:id="rId19"/>
    <p:sldId id="26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C2E9-921D-42E6-A319-D326D52CF88E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96718-E4CA-4FD0-8948-287758C04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2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F9B50-FEA2-49D0-BE25-71276DE1EF8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F9B50-FEA2-49D0-BE25-71276DE1EF88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F9B50-FEA2-49D0-BE25-71276DE1EF88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184C2-FD0F-4CBB-9EAE-B53E450F7D0C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D63B-41C3-4BE4-A2E6-3AF078E4F1C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6A26-B0CC-4B22-AD83-BE8156245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1"/>
            <a:ext cx="91582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eaLnBrk="1" hangingPunct="1"/>
            <a:r>
              <a:rPr kumimoji="0" lang="ru-RU" altLang="ru-RU" sz="3200" dirty="0" smtClean="0">
                <a:solidFill>
                  <a:schemeClr val="bg1"/>
                </a:solidFill>
              </a:rPr>
              <a:t>Центр оценки качества образования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280920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>
                <a:solidFill>
                  <a:srgbClr val="0070C0"/>
                </a:solidFill>
              </a:rPr>
              <a:t>Методика анализа оценочных процедур с учетом индекса </a:t>
            </a:r>
            <a:r>
              <a:rPr lang="ru-RU" sz="3600" b="1">
                <a:solidFill>
                  <a:srgbClr val="0070C0"/>
                </a:solidFill>
              </a:rPr>
              <a:t>образовательных </a:t>
            </a:r>
            <a:r>
              <a:rPr lang="ru-RU" sz="3600" b="1" smtClean="0">
                <a:solidFill>
                  <a:srgbClr val="0070C0"/>
                </a:solidFill>
              </a:rPr>
              <a:t>условий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Рамеева Р.С., начальник информационно-аналитического отдела ЦОКО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081753"/>
            <a:ext cx="1656184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2009745"/>
            <a:ext cx="1656184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для муниципального 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Общий вход\Рабочий стол\2_Кировский район г. Красноярска_ЧГ\2_Кировский район г. Красноярска\2_Кировский район г. Красноярска_ЧГ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4572000" cy="4572000"/>
          </a:xfrm>
          <a:prstGeom prst="rect">
            <a:avLst/>
          </a:prstGeom>
          <a:noFill/>
        </p:spPr>
      </p:pic>
      <p:pic>
        <p:nvPicPr>
          <p:cNvPr id="2051" name="Picture 3" descr="C:\Documents and Settings\Общий вход\Рабочий стол\2_Кировский район г. Красноярска_ГП\2_Кировский район г. Красноярска\2_Кировский район г. Красноярска_ГП_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4572000" cy="4572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28662" y="2071678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2071678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475220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для школы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Общий вход\Рабочий стол\2_Кировский район г. Красноярска_ГП\2_Кировский район г. Красноярска\20810_МБОУ СШ № 81 г.Красноярск\20810_ГП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32" y="1857364"/>
            <a:ext cx="4572000" cy="4572000"/>
          </a:xfrm>
          <a:prstGeom prst="rect">
            <a:avLst/>
          </a:prstGeom>
          <a:noFill/>
        </p:spPr>
      </p:pic>
      <p:pic>
        <p:nvPicPr>
          <p:cNvPr id="4" name="Picture 3" descr="C:\Documents and Settings\Общий вход\Рабочий стол\2_Кировский район г. Красноярска_ЧГ\2_Кировский район г. Красноярска\20810_МБОУ СШ № 81 г.Красноярск\20810_ЧГ_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4572000" cy="457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2071678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2071678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0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475220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для школы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Общий вход\Рабочий стол\2_Кировский район г. Красноярска_ГП\2_Кировский район г. Красноярска\20810_МБОУ СШ № 81 г.Красноярск\20810_ГП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4071934" cy="50720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1857364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pic>
        <p:nvPicPr>
          <p:cNvPr id="3074" name="Picture 2" descr="C:\Documents and Settings\Общий вход\Рабочий стол\2_Кировский район г. Красноярска_ГП\2_Кировский район г. Красноярска\20810_МБОУ СШ № 81 г.Красноярск\208100401_ГП_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142984"/>
            <a:ext cx="2500314" cy="2500314"/>
          </a:xfrm>
          <a:prstGeom prst="rect">
            <a:avLst/>
          </a:prstGeom>
          <a:noFill/>
        </p:spPr>
      </p:pic>
      <p:pic>
        <p:nvPicPr>
          <p:cNvPr id="3075" name="Picture 3" descr="C:\Documents and Settings\Общий вход\Рабочий стол\2_Кировский район г. Красноярска_ГП\2_Кировский район г. Красноярска\20810_МБОУ СШ № 81 г.Красноярск\208100402_ГП_2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214422"/>
            <a:ext cx="2428876" cy="2428876"/>
          </a:xfrm>
          <a:prstGeom prst="rect">
            <a:avLst/>
          </a:prstGeom>
          <a:noFill/>
        </p:spPr>
      </p:pic>
      <p:pic>
        <p:nvPicPr>
          <p:cNvPr id="3076" name="Picture 4" descr="C:\Documents and Settings\Общий вход\Рабочий стол\2_Кировский район г. Красноярска_ГП\2_Кировский район г. Красноярска\20810_МБОУ СШ № 81 г.Красноярск\208100403_ГП_2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857628"/>
            <a:ext cx="2786066" cy="27860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7686" y="1071546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84" y="1142984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3786190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6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475220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-7146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Результаты диагностической работы по читательской грамотности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г.Красноярске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857364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1071546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84" y="1142984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3786190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Общий вход\Рабочий стол\3_Ленинский район г. Красноярска_ЧГ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642918"/>
            <a:ext cx="3000364" cy="3000364"/>
          </a:xfrm>
          <a:prstGeom prst="rect">
            <a:avLst/>
          </a:prstGeom>
          <a:noFill/>
        </p:spPr>
      </p:pic>
      <p:pic>
        <p:nvPicPr>
          <p:cNvPr id="4099" name="Picture 3" descr="C:\Documents and Settings\Общий вход\Рабочий стол\5_Свердловский район г. Красноярска_ЧГ_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42918"/>
            <a:ext cx="2928958" cy="2928958"/>
          </a:xfrm>
          <a:prstGeom prst="rect">
            <a:avLst/>
          </a:prstGeom>
          <a:noFill/>
        </p:spPr>
      </p:pic>
      <p:pic>
        <p:nvPicPr>
          <p:cNvPr id="17" name="Picture 2" descr="C:\Documents and Settings\Общий вход\Рабочий стол\2_Кировский район г. Красноярска_ЧГ\2_Кировский район г. Красноярска\2_Кировский район г. Красноярска_ЧГ_2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642918"/>
            <a:ext cx="2928926" cy="2928926"/>
          </a:xfrm>
          <a:prstGeom prst="rect">
            <a:avLst/>
          </a:prstGeom>
          <a:noFill/>
        </p:spPr>
      </p:pic>
      <p:pic>
        <p:nvPicPr>
          <p:cNvPr id="4100" name="Picture 4" descr="C:\Documents and Settings\Общий вход\Рабочий стол\4_Октябрьский район г. Красноярска_ЧГ_2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3786222"/>
            <a:ext cx="3000364" cy="3000364"/>
          </a:xfrm>
          <a:prstGeom prst="rect">
            <a:avLst/>
          </a:prstGeom>
          <a:noFill/>
        </p:spPr>
      </p:pic>
      <p:pic>
        <p:nvPicPr>
          <p:cNvPr id="4101" name="Picture 5" descr="C:\Documents and Settings\Общий вход\Рабочий стол\6_Советский район г. Красноярска_ЧГ (1)\6_Советский район г. Красноярска\6_Советский район г. Красноярска_ЧГ_20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786182"/>
            <a:ext cx="2928958" cy="3000396"/>
          </a:xfrm>
          <a:prstGeom prst="rect">
            <a:avLst/>
          </a:prstGeom>
          <a:noFill/>
        </p:spPr>
      </p:pic>
      <p:pic>
        <p:nvPicPr>
          <p:cNvPr id="4102" name="Picture 6" descr="C:\Documents and Settings\Общий вход\Рабочий стол\8_Железнодорожный и Центральный районы г. Красноярска_ЧГ\8_Железнодорожный и Центральный районы г. Красноярска\8_Железнодорожный и Центральный районы г. Красноярска_ЧГ_20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786190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6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475220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993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Результаты группового проекта в г.Красноярске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857364"/>
            <a:ext cx="27860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1071546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84" y="1142984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3786190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Общий вход\Рабочий стол\2_Кировский район г. Красноярска_ГП\2_Кировский район г. Красноярска\2_Кировский район г. Красноярска_ГП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714356"/>
            <a:ext cx="2857520" cy="2857520"/>
          </a:xfrm>
          <a:prstGeom prst="rect">
            <a:avLst/>
          </a:prstGeom>
          <a:noFill/>
        </p:spPr>
      </p:pic>
      <p:pic>
        <p:nvPicPr>
          <p:cNvPr id="5123" name="Picture 3" descr="C:\Documents and Settings\Общий вход\Рабочий стол\5_Свердловский район г. Красноярска_ГП_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71435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4" descr="C:\Documents and Settings\Общий вход\Рабочий стол\3_Ленинский район г. Красноярска_ГП_2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56"/>
            <a:ext cx="2928926" cy="2928926"/>
          </a:xfrm>
          <a:prstGeom prst="rect">
            <a:avLst/>
          </a:prstGeom>
          <a:noFill/>
        </p:spPr>
      </p:pic>
      <p:pic>
        <p:nvPicPr>
          <p:cNvPr id="5125" name="Picture 5" descr="C:\Documents and Settings\Общий вход\Рабочий стол\4_Октябрьский район г. Красноярска_ГП\4_Октябрьский район г. Красноярска\4_Октябрьский район г. Красноярска_ГП_2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57628"/>
            <a:ext cx="2928910" cy="2928910"/>
          </a:xfrm>
          <a:prstGeom prst="rect">
            <a:avLst/>
          </a:prstGeom>
          <a:noFill/>
        </p:spPr>
      </p:pic>
      <p:pic>
        <p:nvPicPr>
          <p:cNvPr id="5126" name="Picture 6" descr="C:\Documents and Settings\Общий вход\Рабочий стол\6_Советский район г. Красноярска_ГП\6_Советский район г. Красноярска\6_Советский район г. Красноярска_ГП_20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857628"/>
            <a:ext cx="2857504" cy="2857504"/>
          </a:xfrm>
          <a:prstGeom prst="rect">
            <a:avLst/>
          </a:prstGeom>
          <a:noFill/>
        </p:spPr>
      </p:pic>
      <p:pic>
        <p:nvPicPr>
          <p:cNvPr id="5127" name="Picture 7" descr="C:\Documents and Settings\Общий вход\Рабочий стол\8_Железнодорожный и Центральный районы г. Красноярска_ГП\8_Железнодорожный и Центральный районы г. Красноярска\8_Железнодорожный и Центральный районы г. Красноярска_ГП_20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857628"/>
            <a:ext cx="2857504" cy="285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820814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64291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оценочной процедуры с учетом ИОУ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Рейтингование</a:t>
            </a:r>
            <a:r>
              <a:rPr lang="ru-RU" sz="2800" dirty="0" smtClean="0">
                <a:solidFill>
                  <a:schemeClr val="bg1"/>
                </a:solidFill>
              </a:rPr>
              <a:t> с учетом ИОУ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3568" y="1556792"/>
          <a:ext cx="3960440" cy="47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12168"/>
                <a:gridCol w="1224136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класс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средний балл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положение в рейтинге 1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№1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78,34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71,23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65,14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№4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62,54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№5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56,70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53,12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Рейтингование</a:t>
            </a:r>
            <a:r>
              <a:rPr lang="ru-RU" sz="2800" dirty="0" smtClean="0">
                <a:solidFill>
                  <a:schemeClr val="bg1"/>
                </a:solidFill>
              </a:rPr>
              <a:t> с учетом ИОУ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556792"/>
          <a:ext cx="6408713" cy="47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655"/>
                <a:gridCol w="1569775"/>
                <a:gridCol w="1465035"/>
                <a:gridCol w="2232248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класс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средний балл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положение в рейтинге 1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отклонение от среднего с учетом ИОУ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№1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78,34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+ 23,17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71,23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+14,23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65,14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+0,37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№4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62,54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+23,13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№5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56,70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-16,12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-4,76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53,12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-14,98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Рейтингование</a:t>
            </a:r>
            <a:r>
              <a:rPr lang="ru-RU" sz="2800" dirty="0" smtClean="0">
                <a:solidFill>
                  <a:schemeClr val="bg1"/>
                </a:solidFill>
              </a:rPr>
              <a:t> с учетом ИОУ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556792"/>
          <a:ext cx="7848874" cy="47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655"/>
                <a:gridCol w="1569775"/>
                <a:gridCol w="1465035"/>
                <a:gridCol w="2232248"/>
                <a:gridCol w="1440161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средний балл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положение в рейтинге 1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отклонение от среднего с учетом ИОУ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положение в рейтинге 2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№1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78,34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+ 23,17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71,23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+14,23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65,14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+0,37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№4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62,54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+23,13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№5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56,70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-16,12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56,34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-4,76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Класс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№7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53,12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-14,98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kumimoji="0" lang="ru-RU" altLang="ru-RU" sz="3200" dirty="0" smtClean="0">
                <a:solidFill>
                  <a:schemeClr val="bg1"/>
                </a:solidFill>
              </a:rPr>
              <a:t>Индекс образовательных условий</a:t>
            </a:r>
            <a:br>
              <a:rPr kumimoji="0" lang="ru-RU" altLang="ru-RU" sz="3200" dirty="0" smtClean="0">
                <a:solidFill>
                  <a:schemeClr val="bg1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</a:rPr>
              <a:t>???</a:t>
            </a:r>
            <a:endParaRPr kumimoji="0" lang="ru-RU" alt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612775" y="2595488"/>
            <a:ext cx="8153400" cy="1049536"/>
          </a:xfrm>
        </p:spPr>
        <p:txBody>
          <a:bodyPr/>
          <a:lstStyle/>
          <a:p>
            <a:r>
              <a:rPr sz="2400" b="0" dirty="0" err="1" smtClean="0">
                <a:latin typeface="Calibri" pitchFamily="34" charset="0"/>
              </a:rPr>
              <a:t>Какие</a:t>
            </a:r>
            <a:r>
              <a:rPr sz="2400" b="0" dirty="0" smtClean="0">
                <a:latin typeface="Calibri" pitchFamily="34" charset="0"/>
              </a:rPr>
              <a:t> </a:t>
            </a:r>
            <a:r>
              <a:rPr lang="ru-RU" sz="2400" b="0" dirty="0" smtClean="0">
                <a:latin typeface="Calibri" pitchFamily="34" charset="0"/>
              </a:rPr>
              <a:t>еще </a:t>
            </a:r>
            <a:r>
              <a:rPr sz="2400" b="0" dirty="0" err="1" smtClean="0">
                <a:latin typeface="Calibri" pitchFamily="34" charset="0"/>
              </a:rPr>
              <a:t>показатели</a:t>
            </a:r>
            <a:r>
              <a:rPr sz="2400" b="0" dirty="0" smtClean="0">
                <a:latin typeface="Calibri" pitchFamily="34" charset="0"/>
              </a:rPr>
              <a:t> (</a:t>
            </a:r>
            <a:r>
              <a:rPr sz="2400" b="0" dirty="0" err="1" smtClean="0">
                <a:latin typeface="Calibri" pitchFamily="34" charset="0"/>
              </a:rPr>
              <a:t>цифры</a:t>
            </a:r>
            <a:r>
              <a:rPr sz="2400" b="0" dirty="0" smtClean="0">
                <a:latin typeface="Calibri" pitchFamily="34" charset="0"/>
              </a:rPr>
              <a:t>, </a:t>
            </a:r>
            <a:r>
              <a:rPr sz="2400" b="0" dirty="0" err="1" smtClean="0">
                <a:latin typeface="Calibri" pitchFamily="34" charset="0"/>
              </a:rPr>
              <a:t>факты</a:t>
            </a:r>
            <a:r>
              <a:rPr sz="2400" b="0" dirty="0" smtClean="0">
                <a:latin typeface="Calibri" pitchFamily="34" charset="0"/>
              </a:rPr>
              <a:t>, </a:t>
            </a:r>
            <a:r>
              <a:rPr sz="2400" b="0" dirty="0" err="1" smtClean="0">
                <a:latin typeface="Calibri" pitchFamily="34" charset="0"/>
              </a:rPr>
              <a:t>данные</a:t>
            </a:r>
            <a:r>
              <a:rPr sz="2400" b="0" dirty="0" smtClean="0">
                <a:latin typeface="Calibri" pitchFamily="34" charset="0"/>
              </a:rPr>
              <a:t>) </a:t>
            </a:r>
            <a:r>
              <a:rPr sz="2400" b="0" dirty="0" err="1" smtClean="0">
                <a:latin typeface="Calibri" pitchFamily="34" charset="0"/>
              </a:rPr>
              <a:t>считаются</a:t>
            </a:r>
            <a:r>
              <a:rPr sz="2400" b="0" dirty="0" smtClean="0">
                <a:latin typeface="Calibri" pitchFamily="34" charset="0"/>
              </a:rPr>
              <a:t> </a:t>
            </a:r>
            <a:r>
              <a:rPr sz="2400" b="0" dirty="0" err="1" smtClean="0">
                <a:latin typeface="Calibri" pitchFamily="34" charset="0"/>
              </a:rPr>
              <a:t>важными</a:t>
            </a:r>
            <a:r>
              <a:rPr sz="2400" b="0" dirty="0" smtClean="0">
                <a:latin typeface="Calibri" pitchFamily="34" charset="0"/>
              </a:rPr>
              <a:t> </a:t>
            </a:r>
            <a:r>
              <a:rPr sz="2400" b="0" dirty="0" err="1" smtClean="0">
                <a:latin typeface="Calibri" pitchFamily="34" charset="0"/>
              </a:rPr>
              <a:t>при</a:t>
            </a:r>
            <a:r>
              <a:rPr sz="2400" b="0" dirty="0" smtClean="0">
                <a:latin typeface="Calibri" pitchFamily="34" charset="0"/>
              </a:rPr>
              <a:t> "</a:t>
            </a:r>
            <a:r>
              <a:rPr sz="2400" b="0" dirty="0" err="1" smtClean="0">
                <a:latin typeface="Calibri" pitchFamily="34" charset="0"/>
              </a:rPr>
              <a:t>взгляде</a:t>
            </a:r>
            <a:r>
              <a:rPr sz="2400" b="0" dirty="0" smtClean="0">
                <a:latin typeface="Calibri" pitchFamily="34" charset="0"/>
              </a:rPr>
              <a:t> </a:t>
            </a:r>
            <a:r>
              <a:rPr sz="2400" b="0" dirty="0" err="1" smtClean="0">
                <a:latin typeface="Calibri" pitchFamily="34" charset="0"/>
              </a:rPr>
              <a:t>на</a:t>
            </a:r>
            <a:r>
              <a:rPr sz="2400" b="0" dirty="0" smtClean="0">
                <a:latin typeface="Calibri" pitchFamily="34" charset="0"/>
              </a:rPr>
              <a:t> </a:t>
            </a:r>
            <a:r>
              <a:rPr sz="2400" b="0" dirty="0" err="1" smtClean="0">
                <a:latin typeface="Calibri" pitchFamily="34" charset="0"/>
              </a:rPr>
              <a:t>школу</a:t>
            </a:r>
            <a:r>
              <a:rPr sz="2400" b="0" dirty="0" smtClean="0">
                <a:latin typeface="Calibri" pitchFamily="34" charset="0"/>
              </a:rPr>
              <a:t>"?</a:t>
            </a:r>
            <a:endParaRPr lang="ru-RU" sz="2400" b="0" dirty="0" smtClean="0">
              <a:latin typeface="Calibri" pitchFamily="34" charset="0"/>
            </a:endParaRPr>
          </a:p>
          <a:p>
            <a:endParaRPr sz="2400" b="0" dirty="0" smtClean="0">
              <a:latin typeface="Calibri" pitchFamily="34" charset="0"/>
            </a:endParaRPr>
          </a:p>
          <a:p>
            <a:pPr algn="just"/>
            <a:endParaRPr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1"/>
            <a:ext cx="9158288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3077" name="Содержимое 12"/>
          <p:cNvSpPr>
            <a:spLocks noGrp="1"/>
          </p:cNvSpPr>
          <p:nvPr>
            <p:ph sz="half" idx="2"/>
          </p:nvPr>
        </p:nvSpPr>
        <p:spPr>
          <a:xfrm>
            <a:off x="395289" y="1556792"/>
            <a:ext cx="8569325" cy="4575193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§"/>
            </a:pPr>
            <a:endParaRPr lang="ru-RU" altLang="ru-RU" dirty="0" smtClean="0">
              <a:cs typeface="Times New Roman" pitchFamily="18" charset="0"/>
            </a:endParaRPr>
          </a:p>
          <a:p>
            <a:pPr lvl="1" indent="0">
              <a:buNone/>
            </a:pPr>
            <a:r>
              <a:rPr lang="ru-RU" altLang="ru-RU" dirty="0" smtClean="0">
                <a:cs typeface="Times New Roman" pitchFamily="18" charset="0"/>
              </a:rPr>
              <a:t>В системе управления качеством образования не учитывается принципиальная, подтвержденная многочисленными исследованиями, связь уровня образовательных результатов с социальными  характеристиками учащихся и ресурсной обеспеченностью образовательной организации</a:t>
            </a:r>
          </a:p>
          <a:p>
            <a:pPr lvl="1"/>
            <a:endParaRPr lang="ru-RU" altLang="ru-RU" dirty="0" smtClean="0">
              <a:cs typeface="Times New Roman" pitchFamily="18" charset="0"/>
            </a:endParaRPr>
          </a:p>
          <a:p>
            <a:pPr lvl="1">
              <a:buNone/>
            </a:pPr>
            <a:r>
              <a:rPr lang="ru-RU" altLang="ru-RU" dirty="0" smtClean="0">
                <a:cs typeface="Times New Roman" pitchFamily="18" charset="0"/>
              </a:rPr>
              <a:t>	Проводится оценка результативности школ, а не эффективности</a:t>
            </a:r>
          </a:p>
          <a:p>
            <a:pPr lvl="1">
              <a:buNone/>
            </a:pPr>
            <a:endParaRPr lang="ru-RU" altLang="ru-RU" dirty="0" smtClean="0">
              <a:cs typeface="Times New Roman" pitchFamily="18" charset="0"/>
            </a:endParaRPr>
          </a:p>
          <a:p>
            <a:pPr lvl="1" indent="0">
              <a:buNone/>
            </a:pPr>
            <a:r>
              <a:rPr lang="ru-RU" altLang="ru-RU" dirty="0" smtClean="0">
                <a:cs typeface="Times New Roman" pitchFamily="18" charset="0"/>
              </a:rPr>
              <a:t>«Управление качеством без анализа эффективности является неэффективным»</a:t>
            </a:r>
          </a:p>
          <a:p>
            <a:pPr lvl="1" eaLnBrk="1" hangingPunct="1">
              <a:buFont typeface="Wingdings" pitchFamily="2" charset="2"/>
              <a:buChar char="§"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48680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 и управление,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kumimoji="0" lang="ru-RU" altLang="ru-RU" sz="3200" dirty="0" smtClean="0">
                <a:solidFill>
                  <a:schemeClr val="bg1"/>
                </a:solidFill>
              </a:rPr>
              <a:t>Индекс образовательных условий</a:t>
            </a:r>
            <a:br>
              <a:rPr kumimoji="0" lang="ru-RU" altLang="ru-RU" sz="3200" dirty="0" smtClean="0">
                <a:solidFill>
                  <a:schemeClr val="bg1"/>
                </a:solidFill>
              </a:rPr>
            </a:br>
            <a:endParaRPr kumimoji="0" lang="ru-RU" alt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95536" y="1844824"/>
            <a:ext cx="8153400" cy="277772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Спасибо за внимание!</a:t>
            </a:r>
            <a:endParaRPr lang="en-US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sz="2400" b="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2000" b="0" dirty="0" smtClean="0">
                <a:solidFill>
                  <a:srgbClr val="0070C0"/>
                </a:solidFill>
                <a:latin typeface="Calibri" pitchFamily="34" charset="0"/>
              </a:rPr>
              <a:t>rameeva@coko24.ru</a:t>
            </a:r>
            <a:endParaRPr lang="ru-RU" sz="2000" b="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endParaRPr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1"/>
            <a:ext cx="9158288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3077" name="Содержимое 12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3024583" cy="2088232"/>
          </a:xfrm>
        </p:spPr>
        <p:txBody>
          <a:bodyPr>
            <a:normAutofit fontScale="85000" lnSpcReduction="20000"/>
          </a:bodyPr>
          <a:lstStyle/>
          <a:p>
            <a:pPr lvl="1" eaLnBrk="1" hangingPunct="1">
              <a:buFont typeface="Wingdings" pitchFamily="2" charset="2"/>
              <a:buChar char="§"/>
            </a:pPr>
            <a:endParaRPr lang="ru-RU" altLang="ru-RU" dirty="0" smtClean="0">
              <a:cs typeface="Times New Roman" pitchFamily="18" charset="0"/>
            </a:endParaRPr>
          </a:p>
          <a:p>
            <a:pPr lvl="1" eaLnBrk="1" hangingPunct="1"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marL="0" lvl="1" eaLnBrk="1" hangingPunct="1">
              <a:buFont typeface="Arial" pitchFamily="34" charset="0"/>
              <a:buNone/>
            </a:pPr>
            <a:r>
              <a:rPr kumimoji="0" lang="ru-RU" altLang="ru-RU" sz="2900" dirty="0" smtClean="0">
                <a:cs typeface="Times New Roman" pitchFamily="18" charset="0"/>
              </a:rPr>
              <a:t>Индекс образовательных условий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714488"/>
            <a:ext cx="5429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выявление школ</a:t>
            </a:r>
            <a:r>
              <a:rPr lang="en-US" sz="2400" dirty="0" smtClean="0"/>
              <a:t> (</a:t>
            </a:r>
            <a:r>
              <a:rPr lang="ru-RU" sz="2400" dirty="0" smtClean="0"/>
              <a:t>классов</a:t>
            </a:r>
            <a:r>
              <a:rPr lang="en-US" sz="2400" dirty="0" smtClean="0"/>
              <a:t>)</a:t>
            </a:r>
            <a:r>
              <a:rPr lang="ru-RU" sz="2400" dirty="0" smtClean="0"/>
              <a:t> с одинаковыми условиями, но разными результатами (поиск причин)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построение более объективного рейтинга школ (классов)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прогнозирование результатов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управление (влияние на факторы или учет факторов)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3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5126" name="Содержимое 14"/>
          <p:cNvSpPr>
            <a:spLocks noGrp="1"/>
          </p:cNvSpPr>
          <p:nvPr>
            <p:ph sz="quarter" idx="4"/>
          </p:nvPr>
        </p:nvSpPr>
        <p:spPr>
          <a:xfrm>
            <a:off x="395536" y="1556792"/>
            <a:ext cx="8291512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Процент  детей:</a:t>
            </a:r>
          </a:p>
          <a:p>
            <a:pPr>
              <a:buNone/>
            </a:pPr>
            <a:endParaRPr lang="ru-RU" dirty="0"/>
          </a:p>
          <a:p>
            <a:pPr>
              <a:lnSpc>
                <a:spcPct val="120000"/>
              </a:lnSpc>
              <a:buNone/>
            </a:pPr>
            <a:r>
              <a:rPr lang="ru-RU" sz="4800" dirty="0" smtClean="0"/>
              <a:t>•  </a:t>
            </a:r>
            <a:r>
              <a:rPr lang="ru-RU" sz="5200" dirty="0" smtClean="0"/>
              <a:t>из многодетных семей,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неполных семей,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где  только один из родителей является безработным,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где оба родителя являются безработными,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где один из родителей является инвалидом,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где только один из родителей имеет высшее образование,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где оба родителя имеют высшее образование,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находящихся в социально опасном положении,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проживающих в благоустроенном жилье,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из семей, проживающих в неблагоустроенном и частично благоустроенном жилье,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для которых русский не является родным языком,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проживающих в приемных семьях,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 состоящих на </a:t>
            </a:r>
            <a:r>
              <a:rPr lang="ru-RU" sz="5200" dirty="0" err="1" smtClean="0"/>
              <a:t>внутришкольном</a:t>
            </a:r>
            <a:r>
              <a:rPr lang="ru-RU" sz="5200" dirty="0" smtClean="0"/>
              <a:t> учете,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•  состоящих на учете в комиссиях по делам несовершеннолетних.</a:t>
            </a:r>
          </a:p>
          <a:p>
            <a:pPr>
              <a:lnSpc>
                <a:spcPct val="120000"/>
              </a:lnSpc>
              <a:buNone/>
            </a:pPr>
            <a:r>
              <a:rPr lang="ru-RU" sz="5200" dirty="0" smtClean="0"/>
              <a:t> </a:t>
            </a:r>
            <a:r>
              <a:rPr lang="ru-RU" sz="9600" dirty="0" smtClean="0"/>
              <a:t>+</a:t>
            </a:r>
          </a:p>
          <a:p>
            <a:pPr>
              <a:lnSpc>
                <a:spcPct val="120000"/>
              </a:lnSpc>
            </a:pPr>
            <a:r>
              <a:rPr lang="ru-RU" sz="5200" dirty="0" smtClean="0"/>
              <a:t>Тип населенного пункта</a:t>
            </a:r>
          </a:p>
          <a:p>
            <a:pPr>
              <a:lnSpc>
                <a:spcPct val="120000"/>
              </a:lnSpc>
            </a:pPr>
            <a:r>
              <a:rPr lang="ru-RU" sz="5200" dirty="0" smtClean="0"/>
              <a:t>Тип образовательной организации</a:t>
            </a:r>
          </a:p>
          <a:p>
            <a:pPr lvl="1"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kumimoji="0" lang="ru-RU" altLang="ru-RU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04664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Показатели, которые могут влиять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 образовательные результаты </a:t>
            </a:r>
            <a:r>
              <a:rPr lang="ru-RU" altLang="ru-RU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(параметры модели)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3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Показатели, связанные с результатами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читательской грамотности, 2016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76481"/>
              </p:ext>
            </p:extLst>
          </p:nvPr>
        </p:nvGraphicFramePr>
        <p:xfrm>
          <a:off x="395536" y="1571612"/>
          <a:ext cx="8534182" cy="496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29"/>
                <a:gridCol w="4938319"/>
                <a:gridCol w="1000132"/>
                <a:gridCol w="2071702"/>
              </a:tblGrid>
              <a:tr h="67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Наименование </a:t>
                      </a:r>
                      <a:b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показателя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Влияние 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Значение коэффициента для формулы расчёта индекса образовательных условий</a:t>
                      </a:r>
                    </a:p>
                  </a:txBody>
                  <a:tcPr marL="68580" marR="68580" marT="17780" marB="17780" anchor="ctr"/>
                </a:tc>
              </a:tr>
              <a:tr h="463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Процент учащихся из семей, где только один из родителей имеет высшее образование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0,070612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8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учащихся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из семей, где оба родителя имеют высшее образование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0,078515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408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учащихся из семей, находящихся в социально опасном положении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- 0,014785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37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учащихся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проживающих в приемных семьях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- 0,053374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учащихся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из неполных семей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- 0,027378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учащихся из семей, проживающих в благоустроенном жилье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0,023673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 учащихся из семей, где один из родителей является инвалидом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- 0,088138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учащихся, для которых русский язык не является родным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- 0,025829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463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учащихся, состоящих на учете в комиссии по делам несовершеннолетних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- 0,065673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Обучение 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имнази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0,04575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ице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0,048686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37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с углубленным изучением отдельных предметов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0,019369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49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егосударственн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- 0,031489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25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сновн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общеобразовательн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- 0,015777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72008"/>
            <a:ext cx="8229600" cy="404664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509185"/>
            <a:ext cx="4897438" cy="4703233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lang="en-US" sz="1600" b="1" dirty="0"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</a:p>
          <a:p>
            <a:pPr marL="857250" lvl="2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 </a:t>
            </a:r>
            <a:endParaRPr lang="ru-RU" sz="1600" kern="0" dirty="0">
              <a:latin typeface="+mn-lt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Показатели, связанные с результатами группового проекта, 2016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494780"/>
          <a:ext cx="8208911" cy="443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243342"/>
                <a:gridCol w="1071570"/>
                <a:gridCol w="2389943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Наименование </a:t>
                      </a:r>
                      <a:b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показателя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Влияние 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Значение коэффициента для формулы расчёта индекса образовательных условий</a:t>
                      </a:r>
                    </a:p>
                  </a:txBody>
                  <a:tcPr marL="68580" marR="68580" marT="17780" marB="17780" anchor="ctr"/>
                </a:tc>
              </a:tr>
              <a:tr h="173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Процент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учащихся в классе из неполных семей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- 0,024389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290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Процент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учащихся в классе из семей, где только один из родителей имеет высшее образование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+mn-lt"/>
                        </a:rPr>
                        <a:t>0,053192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518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Процент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учащихся в классе из семей, где оба родителя имеют высшее образование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+mn-lt"/>
                        </a:rPr>
                        <a:t>0,045446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317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Процент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учащихся в классе из семей, находящихся в социально опасном положении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+mn-lt"/>
                        </a:rPr>
                        <a:t>- 0,102661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270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Процент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учащихся в классе, состоящих на </a:t>
                      </a:r>
                      <a:r>
                        <a:rPr lang="ru-RU" sz="1400" dirty="0" err="1">
                          <a:latin typeface="+mn-lt"/>
                        </a:rPr>
                        <a:t>внутришкольном</a:t>
                      </a:r>
                      <a:r>
                        <a:rPr lang="ru-RU" sz="1400" dirty="0">
                          <a:latin typeface="+mn-lt"/>
                        </a:rPr>
                        <a:t> учете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+mn-lt"/>
                        </a:rPr>
                        <a:t>- 0,071823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270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Проживание и обучение в городе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населением от 50 до 500 тыс. чел.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0,022487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29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населением менее 50 тыс. чел.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0,030459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147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осел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городского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0,003418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  <a:tr h="14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поселок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деревня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0,018826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620688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1"/>
          <p:cNvSpPr>
            <a:spLocks noGrp="1"/>
          </p:cNvSpPr>
          <p:nvPr>
            <p:ph idx="1"/>
          </p:nvPr>
        </p:nvSpPr>
        <p:spPr>
          <a:xfrm>
            <a:off x="428596" y="2000241"/>
            <a:ext cx="8153400" cy="4214841"/>
          </a:xfrm>
        </p:spPr>
        <p:txBody>
          <a:bodyPr>
            <a:normAutofit fontScale="92500" lnSpcReduction="20000"/>
          </a:bodyPr>
          <a:lstStyle/>
          <a:p>
            <a:endParaRPr lang="ru-RU" sz="2800" b="0" dirty="0" smtClean="0"/>
          </a:p>
          <a:p>
            <a:r>
              <a:rPr lang="ru-RU" sz="2800" b="0" dirty="0" smtClean="0"/>
              <a:t>ИОУ </a:t>
            </a:r>
            <a:r>
              <a:rPr lang="ru-RU" sz="1900" b="0" dirty="0" smtClean="0"/>
              <a:t>(групповой проект)</a:t>
            </a:r>
            <a:r>
              <a:rPr lang="ru-RU" sz="2800" b="0" dirty="0" smtClean="0"/>
              <a:t> = </a:t>
            </a:r>
            <a:r>
              <a:rPr lang="ru-RU" b="0" i="1" dirty="0" smtClean="0"/>
              <a:t>0,723590 </a:t>
            </a:r>
            <a:r>
              <a:rPr lang="en-US" b="0" i="1" dirty="0" smtClean="0"/>
              <a:t>- 0,024389</a:t>
            </a:r>
            <a:r>
              <a:rPr lang="ru-RU" b="0" i="1" dirty="0" smtClean="0"/>
              <a:t> </a:t>
            </a:r>
            <a:r>
              <a:rPr lang="ru-RU" b="0" dirty="0" smtClean="0">
                <a:sym typeface="Symbol"/>
              </a:rPr>
              <a:t> </a:t>
            </a:r>
            <a:r>
              <a:rPr lang="ru-RU" sz="1700" b="0" dirty="0" smtClean="0"/>
              <a:t>% учащихся в классе из неполных семей</a:t>
            </a:r>
            <a:r>
              <a:rPr lang="ru-RU" sz="2100" b="0" dirty="0" smtClean="0"/>
              <a:t> </a:t>
            </a:r>
            <a:r>
              <a:rPr lang="ru-RU" b="0" dirty="0" smtClean="0"/>
              <a:t>+ </a:t>
            </a:r>
            <a:r>
              <a:rPr lang="en-US" b="0" i="1" dirty="0" smtClean="0"/>
              <a:t>0,053192</a:t>
            </a:r>
            <a:r>
              <a:rPr lang="ru-RU" b="0" i="1" dirty="0" smtClean="0"/>
              <a:t> </a:t>
            </a:r>
            <a:r>
              <a:rPr lang="ru-RU" b="0" dirty="0" smtClean="0">
                <a:sym typeface="Symbol"/>
              </a:rPr>
              <a:t> </a:t>
            </a:r>
            <a:r>
              <a:rPr lang="ru-RU" sz="1700" b="0" dirty="0" smtClean="0"/>
              <a:t>% учащихся в классе из семей, где только один из родителей имеет высшее образование </a:t>
            </a:r>
            <a:r>
              <a:rPr lang="ru-RU" b="0" dirty="0" smtClean="0"/>
              <a:t>+ </a:t>
            </a:r>
            <a:r>
              <a:rPr lang="en-US" b="0" i="1" dirty="0" smtClean="0"/>
              <a:t>0,045446</a:t>
            </a:r>
            <a:r>
              <a:rPr lang="ru-RU" b="0" i="1" dirty="0" smtClean="0"/>
              <a:t> </a:t>
            </a:r>
            <a:r>
              <a:rPr lang="ru-RU" b="0" dirty="0" smtClean="0">
                <a:sym typeface="Symbol"/>
              </a:rPr>
              <a:t> </a:t>
            </a:r>
            <a:r>
              <a:rPr lang="ru-RU" sz="1700" b="0" dirty="0" smtClean="0"/>
              <a:t>% учащихся в классе из семей, где оба родителя имеют высшее образование</a:t>
            </a:r>
            <a:r>
              <a:rPr lang="ru-RU" sz="1900" b="0" dirty="0" smtClean="0"/>
              <a:t> </a:t>
            </a:r>
            <a:r>
              <a:rPr lang="en-US" b="0" i="1" dirty="0" smtClean="0"/>
              <a:t>- 0,102661</a:t>
            </a:r>
            <a:r>
              <a:rPr lang="ru-RU" b="0" i="1" dirty="0" smtClean="0"/>
              <a:t> </a:t>
            </a:r>
            <a:r>
              <a:rPr lang="ru-RU" b="0" dirty="0" smtClean="0">
                <a:sym typeface="Symbol"/>
              </a:rPr>
              <a:t> </a:t>
            </a:r>
            <a:r>
              <a:rPr lang="ru-RU" sz="1700" b="0" dirty="0" smtClean="0"/>
              <a:t>% учащихся в классе из семей, находящихся в социально опасном положении </a:t>
            </a:r>
            <a:r>
              <a:rPr lang="ru-RU" sz="1900" b="0" dirty="0" smtClean="0"/>
              <a:t> </a:t>
            </a:r>
            <a:r>
              <a:rPr lang="ru-RU" b="0" dirty="0" smtClean="0"/>
              <a:t>-</a:t>
            </a:r>
            <a:r>
              <a:rPr lang="en-US" b="0" i="1" dirty="0" smtClean="0"/>
              <a:t> 0,071823</a:t>
            </a:r>
            <a:r>
              <a:rPr lang="ru-RU" b="0" i="1" dirty="0" smtClean="0"/>
              <a:t> </a:t>
            </a:r>
            <a:r>
              <a:rPr lang="ru-RU" b="0" dirty="0" smtClean="0">
                <a:sym typeface="Symbol"/>
              </a:rPr>
              <a:t> </a:t>
            </a:r>
            <a:r>
              <a:rPr lang="ru-RU" sz="1700" b="0" dirty="0" smtClean="0"/>
              <a:t>% учащихся в классе, состоящих на </a:t>
            </a:r>
            <a:r>
              <a:rPr lang="ru-RU" sz="1700" b="0" dirty="0" err="1" smtClean="0"/>
              <a:t>внутришкольном</a:t>
            </a:r>
            <a:r>
              <a:rPr lang="ru-RU" sz="1700" b="0" dirty="0" smtClean="0"/>
              <a:t> учете </a:t>
            </a:r>
            <a:r>
              <a:rPr lang="ru-RU" b="0" dirty="0" smtClean="0"/>
              <a:t>+ </a:t>
            </a:r>
            <a:r>
              <a:rPr lang="en-US" b="0" dirty="0" smtClean="0"/>
              <a:t>K</a:t>
            </a:r>
            <a:r>
              <a:rPr lang="ru-RU" b="0" baseline="-25000" dirty="0" smtClean="0"/>
              <a:t>1</a:t>
            </a:r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 </a:t>
            </a:r>
          </a:p>
          <a:p>
            <a:r>
              <a:rPr lang="en-US" sz="1700" b="0" dirty="0" smtClean="0"/>
              <a:t>K</a:t>
            </a:r>
            <a:r>
              <a:rPr lang="ru-RU" sz="1700" b="0" baseline="-25000" dirty="0" smtClean="0"/>
              <a:t>1 </a:t>
            </a:r>
            <a:r>
              <a:rPr lang="ru-RU" sz="1700" b="0" dirty="0" smtClean="0"/>
              <a:t>= </a:t>
            </a:r>
            <a:r>
              <a:rPr lang="en-US" sz="1700" b="0" i="1" dirty="0" smtClean="0"/>
              <a:t>0,022487</a:t>
            </a:r>
            <a:r>
              <a:rPr lang="ru-RU" sz="1700" b="0" dirty="0" smtClean="0"/>
              <a:t>, если класс обучается в достаточно крупном городе с населением от 50 до 500 тыс. чел.</a:t>
            </a:r>
          </a:p>
          <a:p>
            <a:r>
              <a:rPr lang="en-US" sz="1700" b="0" dirty="0" smtClean="0"/>
              <a:t>K</a:t>
            </a:r>
            <a:r>
              <a:rPr lang="ru-RU" sz="1700" b="0" baseline="-25000" dirty="0" smtClean="0"/>
              <a:t>1 </a:t>
            </a:r>
            <a:r>
              <a:rPr lang="ru-RU" sz="1700" b="0" dirty="0" smtClean="0"/>
              <a:t>= </a:t>
            </a:r>
            <a:r>
              <a:rPr lang="en-US" sz="1700" b="0" i="1" dirty="0" smtClean="0"/>
              <a:t>0,030459</a:t>
            </a:r>
            <a:r>
              <a:rPr lang="ru-RU" sz="1700" b="0" i="1" dirty="0" smtClean="0"/>
              <a:t>, </a:t>
            </a:r>
            <a:r>
              <a:rPr lang="ru-RU" sz="1700" b="0" dirty="0" smtClean="0"/>
              <a:t>если класс обучается в городе с населением менее 50 тыс. чел.</a:t>
            </a:r>
          </a:p>
          <a:p>
            <a:r>
              <a:rPr lang="en-US" sz="1700" b="0" dirty="0" smtClean="0"/>
              <a:t>K</a:t>
            </a:r>
            <a:r>
              <a:rPr lang="ru-RU" sz="1700" b="0" baseline="-25000" dirty="0" smtClean="0"/>
              <a:t>1 </a:t>
            </a:r>
            <a:r>
              <a:rPr lang="ru-RU" sz="1700" b="0" dirty="0" smtClean="0"/>
              <a:t>= </a:t>
            </a:r>
            <a:r>
              <a:rPr lang="en-US" sz="1700" b="0" i="1" dirty="0" smtClean="0"/>
              <a:t>0,003418</a:t>
            </a:r>
            <a:r>
              <a:rPr lang="ru-RU" sz="1700" b="0" dirty="0" smtClean="0"/>
              <a:t>, если класс обучается в </a:t>
            </a:r>
            <a:r>
              <a:rPr lang="ru-RU" sz="1700" b="0" dirty="0" err="1" smtClean="0"/>
              <a:t>п</a:t>
            </a:r>
            <a:r>
              <a:rPr lang="en-US" sz="1700" b="0" dirty="0" err="1" smtClean="0"/>
              <a:t>осел</a:t>
            </a:r>
            <a:r>
              <a:rPr lang="ru-RU" sz="1700" b="0" dirty="0" err="1" smtClean="0"/>
              <a:t>ке</a:t>
            </a:r>
            <a:r>
              <a:rPr lang="ru-RU" sz="1700" b="0" dirty="0" smtClean="0"/>
              <a:t> </a:t>
            </a:r>
            <a:r>
              <a:rPr lang="en-US" sz="1700" b="0" dirty="0" err="1" smtClean="0"/>
              <a:t>городского</a:t>
            </a:r>
            <a:r>
              <a:rPr lang="en-US" sz="1700" b="0" dirty="0" smtClean="0"/>
              <a:t> </a:t>
            </a:r>
            <a:r>
              <a:rPr lang="en-US" sz="1700" b="0" dirty="0" err="1" smtClean="0"/>
              <a:t>типа</a:t>
            </a:r>
            <a:endParaRPr lang="ru-RU" sz="1700" b="0" dirty="0" smtClean="0"/>
          </a:p>
          <a:p>
            <a:r>
              <a:rPr lang="en-US" sz="1700" b="0" dirty="0" smtClean="0"/>
              <a:t>K</a:t>
            </a:r>
            <a:r>
              <a:rPr lang="ru-RU" sz="1700" b="0" baseline="-25000" dirty="0" smtClean="0"/>
              <a:t>1 </a:t>
            </a:r>
            <a:r>
              <a:rPr lang="ru-RU" sz="1700" b="0" dirty="0" smtClean="0"/>
              <a:t>= </a:t>
            </a:r>
            <a:r>
              <a:rPr lang="en-US" sz="1700" b="0" i="1" dirty="0" smtClean="0"/>
              <a:t>0,018826</a:t>
            </a:r>
            <a:r>
              <a:rPr lang="ru-RU" sz="1700" b="0" i="1" dirty="0" smtClean="0"/>
              <a:t>,</a:t>
            </a:r>
            <a:r>
              <a:rPr lang="ru-RU" sz="1700" b="0" dirty="0" smtClean="0"/>
              <a:t> если класс обучается в селе</a:t>
            </a:r>
          </a:p>
          <a:p>
            <a:pPr algn="just"/>
            <a:endParaRPr sz="2400" dirty="0" smtClean="0">
              <a:latin typeface="Calibri" pitchFamily="34" charset="0"/>
            </a:endParaRPr>
          </a:p>
          <a:p>
            <a:pPr algn="just"/>
            <a:endParaRPr sz="2400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06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Формула расчета ИОУ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1700808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чем «зеленее» точка – тем результат класса выше ожидаемого </a:t>
            </a:r>
          </a:p>
        </p:txBody>
      </p:sp>
      <p:sp>
        <p:nvSpPr>
          <p:cNvPr id="14" name="TextBox 13"/>
          <p:cNvSpPr txBox="1"/>
          <p:nvPr/>
        </p:nvSpPr>
        <p:spPr>
          <a:xfrm rot="20472102">
            <a:off x="939573" y="4454796"/>
            <a:ext cx="3024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среднее значение по краю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3968" y="5663207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чем «краснее» точка –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тем результат класса ниже ожидаемого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560" y="1340768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чем «зеленее» точка – тем результат класса выше ожидаемого </a:t>
            </a:r>
          </a:p>
        </p:txBody>
      </p:sp>
      <p:sp>
        <p:nvSpPr>
          <p:cNvPr id="15" name="TextBox 14"/>
          <p:cNvSpPr txBox="1"/>
          <p:nvPr/>
        </p:nvSpPr>
        <p:spPr>
          <a:xfrm rot="20923431">
            <a:off x="620016" y="4076812"/>
            <a:ext cx="30241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среднее значение по </a:t>
            </a:r>
            <a:r>
              <a:rPr lang="ru-RU" sz="1400" dirty="0" smtClean="0"/>
              <a:t>краю – линия ожидаемых результатов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14546" y="916528"/>
            <a:ext cx="4929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4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908720"/>
          </a:xfrm>
        </p:spPr>
        <p:txBody>
          <a:bodyPr>
            <a:normAutofit/>
          </a:bodyPr>
          <a:lstStyle/>
          <a:p>
            <a:pPr algn="r"/>
            <a:r>
              <a:rPr kumimoji="0" lang="ru-RU" altLang="ru-RU" sz="1600" dirty="0" smtClean="0">
                <a:solidFill>
                  <a:schemeClr val="bg1"/>
                </a:solidFill>
              </a:rPr>
              <a:t>Индекс образовательных условий</a:t>
            </a:r>
          </a:p>
        </p:txBody>
      </p:sp>
      <p:sp>
        <p:nvSpPr>
          <p:cNvPr id="5124" name="Содержимое 12"/>
          <p:cNvSpPr>
            <a:spLocks noGrp="1"/>
          </p:cNvSpPr>
          <p:nvPr>
            <p:ph sz="half" idx="2"/>
          </p:nvPr>
        </p:nvSpPr>
        <p:spPr>
          <a:xfrm>
            <a:off x="323851" y="2173817"/>
            <a:ext cx="8569325" cy="3951816"/>
          </a:xfrm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kumimoji="0" lang="ru-RU" altLang="ru-RU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dirty="0" smtClean="0"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endParaRPr kumimoji="0" lang="ru-RU" altLang="ru-RU" sz="1800" dirty="0" smtClean="0"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081753"/>
            <a:ext cx="1656184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2009745"/>
            <a:ext cx="1656184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486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для класса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C:\Users\rameeva\Desktop\ИКР_215_облака\result\res_all\61_Емельяновский район\610060_МБОУ Гаревская СОШ\610060401_ИКР-2015-Г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43050"/>
            <a:ext cx="4644008" cy="4644008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romanova\Local Settings\Temporary Internet Files\Content.Word\610060401_ИКР-2015-ЧГ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720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937737"/>
            <a:ext cx="1656184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1922349"/>
            <a:ext cx="1656184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3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286646" y="3929066"/>
            <a:ext cx="284958" cy="794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6438909" y="3063083"/>
            <a:ext cx="999338" cy="18248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034" y="1428736"/>
            <a:ext cx="3929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Читательская грамотность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929190" y="1425347"/>
            <a:ext cx="3929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Групповой проект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980</Words>
  <Application>Microsoft Office PowerPoint</Application>
  <PresentationFormat>Экран (4:3)</PresentationFormat>
  <Paragraphs>355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Центр оценки качества образования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Презентация PowerPoint</vt:lpstr>
      <vt:lpstr>Презентация PowerPoint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</vt:lpstr>
      <vt:lpstr>Индекс образовательных условий ???</vt:lpstr>
      <vt:lpstr>Индекс образовательных условий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Индекс образовательных условий</dc:title>
  <dc:creator>rameeva</dc:creator>
  <cp:lastModifiedBy>profnet@kimc.ms</cp:lastModifiedBy>
  <cp:revision>96</cp:revision>
  <dcterms:created xsi:type="dcterms:W3CDTF">2015-01-22T04:59:20Z</dcterms:created>
  <dcterms:modified xsi:type="dcterms:W3CDTF">2016-08-29T05:40:21Z</dcterms:modified>
</cp:coreProperties>
</file>