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17" r:id="rId2"/>
  </p:sldMasterIdLst>
  <p:notesMasterIdLst>
    <p:notesMasterId r:id="rId16"/>
  </p:notesMasterIdLst>
  <p:sldIdLst>
    <p:sldId id="257" r:id="rId3"/>
    <p:sldId id="275" r:id="rId4"/>
    <p:sldId id="276" r:id="rId5"/>
    <p:sldId id="277" r:id="rId6"/>
    <p:sldId id="278" r:id="rId7"/>
    <p:sldId id="279" r:id="rId8"/>
    <p:sldId id="280" r:id="rId9"/>
    <p:sldId id="285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E94"/>
    <a:srgbClr val="67F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8" d="100"/>
          <a:sy n="98" d="100"/>
        </p:scale>
        <p:origin x="-678" y="72"/>
      </p:cViewPr>
      <p:guideLst>
        <p:guide orient="horz" pos="2160"/>
        <p:guide orient="horz" pos="504"/>
        <p:guide orient="horz" pos="3840"/>
        <p:guide pos="2880"/>
        <p:guide pos="432"/>
        <p:guide pos="53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fld id="{FF1C9267-8081-4C03-8B49-5D27332C75B0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fld id="{1F127B0D-E14B-44C8-801D-0FDE4A9A53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8794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fld id="{ADAE8067-BE4C-4DD3-A56D-88B526E104E6}" type="slidenum">
              <a:rPr kumimoji="0" lang="en-US" altLang="ru-RU">
                <a:latin typeface="Calibri" pitchFamily="34" charset="0"/>
              </a:rPr>
              <a:pPr/>
              <a:t>1</a:t>
            </a:fld>
            <a:endParaRPr kumimoji="0"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fld id="{50B36DC1-15A5-4BE7-8E53-060EEF347C8C}" type="slidenum">
              <a:rPr kumimoji="0" lang="en-US" altLang="ru-RU">
                <a:latin typeface="Calibri" pitchFamily="34" charset="0"/>
              </a:rPr>
              <a:pPr/>
              <a:t>2</a:t>
            </a:fld>
            <a:endParaRPr kumimoji="0"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fld id="{D3706514-D1E9-4370-B13B-1363CAD1F54B}" type="slidenum">
              <a:rPr kumimoji="0" lang="en-US" altLang="ru-RU">
                <a:latin typeface="Calibri" pitchFamily="34" charset="0"/>
              </a:rPr>
              <a:pPr/>
              <a:t>3</a:t>
            </a:fld>
            <a:endParaRPr kumimoji="0"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fld id="{34AFD372-DF06-4C63-93F7-468EEF47E5ED}" type="slidenum">
              <a:rPr kumimoji="0" lang="en-US" altLang="ru-RU">
                <a:latin typeface="Calibri" pitchFamily="34" charset="0"/>
              </a:rPr>
              <a:pPr/>
              <a:t>4</a:t>
            </a:fld>
            <a:endParaRPr kumimoji="0"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fld id="{FF8B1C98-97B8-4499-BA52-82784B882137}" type="slidenum">
              <a:rPr kumimoji="0" lang="en-US" altLang="ru-RU">
                <a:latin typeface="Calibri" pitchFamily="34" charset="0"/>
              </a:rPr>
              <a:pPr/>
              <a:t>5</a:t>
            </a:fld>
            <a:endParaRPr kumimoji="0"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fld id="{1E9041DA-AB0C-4687-BA23-AE87ED1B9F91}" type="slidenum">
              <a:rPr kumimoji="0" lang="en-US" altLang="ru-RU">
                <a:latin typeface="Calibri" pitchFamily="34" charset="0"/>
              </a:rPr>
              <a:pPr/>
              <a:t>6</a:t>
            </a:fld>
            <a:endParaRPr kumimoji="0"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fld id="{627755A8-80F1-4F1D-96D8-B09547030EE2}" type="slidenum">
              <a:rPr kumimoji="0" lang="en-US" altLang="ru-RU">
                <a:latin typeface="Calibri" pitchFamily="34" charset="0"/>
              </a:rPr>
              <a:pPr/>
              <a:t>7</a:t>
            </a:fld>
            <a:endParaRPr kumimoji="0" lang="en-US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43600" y="0"/>
            <a:ext cx="3200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30850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735AD-52F3-46FF-B14C-B50FF7240EA2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5C29D-C115-4B88-A4F7-524E982855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92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2750E-9B84-4177-9743-75EE9F9BC58F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3BBC-D48E-4CEC-951E-57387DC646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5359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CCCB3-02A0-40F2-AFDD-4512C2BE7633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2F80-1556-4369-9ECF-5E04F768FF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714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5643A-EEBD-4CBC-8931-41FD814ED7D4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93DAC-1916-47C6-A3C9-88F4823B9D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109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04A58-BB3D-4BD2-9DF8-306DA4317C8E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BC0C3-E13A-4A6A-A066-34071128D7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5872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BB3F8-3FB8-4757-A22E-A0E37B28D303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5FEF-15E6-4756-BB74-95EA9606C7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139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7FAD3-096F-4D0A-BD36-23457B74E470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F34DA-6070-4F49-9BC5-5956A51138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8614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C41D1-185B-49BC-97B1-146205665DE1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B9E21-BC77-43B9-98E6-691004D563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167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DABC6-2228-4AD9-AE27-AA5D1A15496C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D38EB-A5A8-4163-B00F-D9BE2AA1E2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1312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0A8FE7-6AF2-4DE1-ACBA-825DDEDA4AE7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19959-5058-4E9A-9013-8834878F35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915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563779" y="2420778"/>
            <a:ext cx="2016442" cy="201644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83130" y="2420778"/>
            <a:ext cx="2016442" cy="201644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noProof="0"/>
          </a:p>
        </p:txBody>
      </p:sp>
      <p:sp>
        <p:nvSpPr>
          <p:cNvPr id="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44428" y="2420778"/>
            <a:ext cx="2016442" cy="201644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31933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DFF8C-9F34-47AC-823D-B1081B8AF1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055456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39307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10181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08026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17112" y="0"/>
            <a:ext cx="232688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598887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3461657"/>
            <a:ext cx="4572000" cy="3396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396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3910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017936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C1356-4546-442A-ADCC-DF3C8A1171FB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4B47B-EFBB-4FA2-B5C9-9C65081762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7175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entury Gothic" pitchFamily="34" charset="0"/>
          <a:cs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entury Gothic" pitchFamily="34" charset="0"/>
          <a:cs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entury Gothic" pitchFamily="34" charset="0"/>
          <a:cs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entury Gothic" pitchFamily="34" charset="0"/>
          <a:cs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umimoji="1" kern="1200">
          <a:solidFill>
            <a:srgbClr val="FFFFFF"/>
          </a:solidFill>
          <a:latin typeface="+mn-lt"/>
          <a:ea typeface="+mn-ea"/>
          <a:cs typeface="Arial" pitchFamily="34" charset="0"/>
        </a:defRPr>
      </a:lvl1pPr>
      <a:lvl2pPr marL="685800" indent="-282575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umimoji="1" sz="1600" kern="1200">
          <a:solidFill>
            <a:srgbClr val="FFFFFF"/>
          </a:solidFill>
          <a:latin typeface="+mn-lt"/>
          <a:ea typeface="+mn-ea"/>
          <a:cs typeface="Arial" pitchFamily="34" charset="0"/>
        </a:defRPr>
      </a:lvl2pPr>
      <a:lvl3pPr marL="95885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umimoji="1" sz="1400" kern="1200">
          <a:solidFill>
            <a:srgbClr val="FFFFFF"/>
          </a:solidFill>
          <a:latin typeface="+mn-lt"/>
          <a:ea typeface="+mn-ea"/>
          <a:cs typeface="Arial" pitchFamily="34" charset="0"/>
        </a:defRPr>
      </a:lvl3pPr>
      <a:lvl4pPr marL="1233488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umimoji="1" sz="1200" kern="1200">
          <a:solidFill>
            <a:srgbClr val="FFFFFF"/>
          </a:solidFill>
          <a:latin typeface="+mn-lt"/>
          <a:ea typeface="+mn-ea"/>
          <a:cs typeface="Arial" pitchFamily="34" charset="0"/>
        </a:defRPr>
      </a:lvl4pPr>
      <a:lvl5pPr marL="1508125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umimoji="1" sz="1200" kern="1200">
          <a:solidFill>
            <a:srgbClr val="FFFFFF"/>
          </a:solidFill>
          <a:latin typeface="+mn-lt"/>
          <a:ea typeface="+mn-ea"/>
          <a:cs typeface="Arial" pitchFamily="34" charset="0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88013"/>
            <a:ext cx="9144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270000"/>
            <a:ext cx="7869237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9D5BC12-9BBC-47D0-815C-0D63BB6336A7}" type="datetimeFigureOut">
              <a:rPr lang="en-US" altLang="ru-RU"/>
              <a:pPr/>
              <a:t>11/15/2014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83325E3-2D9E-4BA5-B110-30050C3174F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36588" y="68263"/>
            <a:ext cx="78708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8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602" name="TextBox 9"/>
          <p:cNvSpPr txBox="1">
            <a:spLocks noChangeArrowheads="1"/>
          </p:cNvSpPr>
          <p:nvPr/>
        </p:nvSpPr>
        <p:spPr bwMode="auto">
          <a:xfrm>
            <a:off x="193675" y="2551113"/>
            <a:ext cx="5495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r>
              <a:rPr kumimoji="0" lang="ru-RU" altLang="ru-RU" sz="2400">
                <a:solidFill>
                  <a:srgbClr val="8BEBCF"/>
                </a:solidFill>
                <a:latin typeface="Arial" pitchFamily="34" charset="0"/>
              </a:rPr>
              <a:t>Обеспечение поддержки гражданским инициативам, направленным на развитие инклюзивного образования. </a:t>
            </a:r>
          </a:p>
          <a:p>
            <a:endParaRPr kumimoji="0" lang="ru-RU" altLang="ru-RU" sz="2400">
              <a:solidFill>
                <a:srgbClr val="8BEBCF"/>
              </a:solidFill>
              <a:latin typeface="Arial" pitchFamily="34" charset="0"/>
            </a:endParaRPr>
          </a:p>
          <a:p>
            <a:r>
              <a:rPr kumimoji="0" lang="ru-RU" altLang="ru-RU" sz="2400">
                <a:solidFill>
                  <a:srgbClr val="8BEBCF"/>
                </a:solidFill>
                <a:latin typeface="Arial" pitchFamily="34" charset="0"/>
              </a:rPr>
              <a:t>Сотрудничество с родительскими общественными организациями в рамках реализации инклюзивного образования </a:t>
            </a:r>
            <a:endParaRPr kumimoji="0" lang="en-US" altLang="ru-RU" sz="9600" b="1">
              <a:solidFill>
                <a:srgbClr val="8BEBCF"/>
              </a:solidFill>
              <a:latin typeface="Arial" pitchFamily="34" charset="0"/>
              <a:ea typeface="Lato" charset="0"/>
            </a:endParaRPr>
          </a:p>
        </p:txBody>
      </p:sp>
      <p:sp>
        <p:nvSpPr>
          <p:cNvPr id="25603" name="Rectangle 16"/>
          <p:cNvSpPr>
            <a:spLocks noChangeArrowheads="1"/>
          </p:cNvSpPr>
          <p:nvPr/>
        </p:nvSpPr>
        <p:spPr bwMode="auto">
          <a:xfrm>
            <a:off x="193675" y="348271"/>
            <a:ext cx="32432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ru-RU" altLang="ru-RU" sz="1600" dirty="0" smtClean="0">
                <a:solidFill>
                  <a:srgbClr val="67FF0F"/>
                </a:solidFill>
                <a:latin typeface="Lato" charset="0"/>
              </a:rPr>
              <a:t>А.Ф</a:t>
            </a:r>
            <a:r>
              <a:rPr kumimoji="0" lang="ru-RU" altLang="ru-RU" sz="1600" dirty="0">
                <a:solidFill>
                  <a:srgbClr val="67FF0F"/>
                </a:solidFill>
                <a:latin typeface="Lato" charset="0"/>
              </a:rPr>
              <a:t>. </a:t>
            </a:r>
            <a:r>
              <a:rPr kumimoji="0" lang="ru-RU" altLang="ru-RU" sz="1600" dirty="0" err="1">
                <a:solidFill>
                  <a:srgbClr val="67FF0F"/>
                </a:solidFill>
                <a:latin typeface="Lato" charset="0"/>
              </a:rPr>
              <a:t>Гох</a:t>
            </a:r>
            <a:endParaRPr kumimoji="0" lang="ru-RU" altLang="ru-RU" sz="1600" dirty="0">
              <a:solidFill>
                <a:srgbClr val="67FF0F"/>
              </a:solidFill>
              <a:latin typeface="Lato" charset="0"/>
            </a:endParaRPr>
          </a:p>
          <a:p>
            <a:pPr>
              <a:lnSpc>
                <a:spcPct val="150000"/>
              </a:lnSpc>
            </a:pPr>
            <a:r>
              <a:rPr kumimoji="0" lang="ru-RU" altLang="ru-RU" sz="1600" dirty="0">
                <a:solidFill>
                  <a:schemeClr val="bg1"/>
                </a:solidFill>
                <a:latin typeface="Lato" charset="0"/>
              </a:rPr>
              <a:t>ВОРДИ</a:t>
            </a:r>
          </a:p>
          <a:p>
            <a:pPr>
              <a:lnSpc>
                <a:spcPct val="150000"/>
              </a:lnSpc>
            </a:pPr>
            <a:r>
              <a:rPr kumimoji="0" lang="ru-RU" altLang="ru-RU" sz="1600" dirty="0">
                <a:solidFill>
                  <a:schemeClr val="bg1"/>
                </a:solidFill>
                <a:latin typeface="Lato" charset="0"/>
              </a:rPr>
              <a:t>КРОО Свет надежды</a:t>
            </a:r>
          </a:p>
          <a:p>
            <a:pPr>
              <a:lnSpc>
                <a:spcPct val="150000"/>
              </a:lnSpc>
            </a:pPr>
            <a:r>
              <a:rPr kumimoji="0" lang="ru-RU" altLang="ru-RU" sz="1600" dirty="0">
                <a:solidFill>
                  <a:schemeClr val="bg1"/>
                </a:solidFill>
                <a:latin typeface="Lato" charset="0"/>
              </a:rPr>
              <a:t>АНО Социальная усадьба Добрая</a:t>
            </a:r>
            <a:endParaRPr kumimoji="0" lang="en-US" altLang="ru-RU" sz="1600" dirty="0">
              <a:solidFill>
                <a:schemeClr val="bg1"/>
              </a:solidFill>
              <a:latin typeface="Lato" charset="0"/>
            </a:endParaRPr>
          </a:p>
        </p:txBody>
      </p:sp>
      <p:pic>
        <p:nvPicPr>
          <p:cNvPr id="3" name="Рисунок 2" descr="Otchetnost-NKO-600x381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азвание 1"/>
          <p:cNvSpPr>
            <a:spLocks noGrp="1"/>
          </p:cNvSpPr>
          <p:nvPr>
            <p:ph type="title"/>
          </p:nvPr>
        </p:nvSpPr>
        <p:spPr>
          <a:xfrm>
            <a:off x="623888" y="492125"/>
            <a:ext cx="7886700" cy="1204913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385723"/>
                </a:solidFill>
                <a:cs typeface="Arial" pitchFamily="34" charset="0"/>
              </a:rPr>
              <a:t>Другие общественные организации и фонды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216150"/>
            <a:ext cx="7886700" cy="38735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Общественное движение </a:t>
            </a:r>
            <a:r>
              <a:rPr lang="ru-RU" altLang="ru-RU" sz="2000" smtClean="0">
                <a:solidFill>
                  <a:srgbClr val="FF6600"/>
                </a:solidFill>
                <a:cs typeface="Arial" pitchFamily="34" charset="0"/>
              </a:rPr>
              <a:t>«Право на счастье» </a:t>
            </a:r>
          </a:p>
          <a:p>
            <a:pPr marL="342900" indent="-342900"/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Красноярской̆ региональной̆ общественной̆ организации «Аэростат»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Детский благотворительный фонд </a:t>
            </a:r>
            <a:r>
              <a:rPr lang="ru-RU" altLang="ru-RU" sz="2000" smtClean="0">
                <a:solidFill>
                  <a:srgbClr val="FF6600"/>
                </a:solidFill>
                <a:cs typeface="Arial" pitchFamily="34" charset="0"/>
              </a:rPr>
              <a:t>«Живое дыхание»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азвание 1"/>
          <p:cNvSpPr>
            <a:spLocks noGrp="1"/>
          </p:cNvSpPr>
          <p:nvPr>
            <p:ph type="title"/>
          </p:nvPr>
        </p:nvSpPr>
        <p:spPr>
          <a:xfrm>
            <a:off x="623888" y="492125"/>
            <a:ext cx="7886700" cy="1204913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385723"/>
                </a:solidFill>
                <a:cs typeface="Arial" pitchFamily="34" charset="0"/>
              </a:rPr>
              <a:t>Министерство просвещения Российской Федерации</a:t>
            </a:r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623888" y="2216150"/>
            <a:ext cx="7886700" cy="3873500"/>
          </a:xfrm>
        </p:spPr>
        <p:txBody>
          <a:bodyPr/>
          <a:lstStyle/>
          <a:p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19 июня 2018 года утверждён </a:t>
            </a:r>
            <a:r>
              <a:rPr lang="ru-RU" altLang="ru-RU" b="1" smtClean="0">
                <a:solidFill>
                  <a:srgbClr val="0F6E94"/>
                </a:solidFill>
                <a:cs typeface="Arial" pitchFamily="34" charset="0"/>
              </a:rPr>
              <a:t>комплексный план на 2018-2020 годы</a:t>
            </a:r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, в который включены мероприятия, направленные на решение задач, связанных с проблемами обучения, реабилитации и социализации лиц с инвалидностью и ОВЗ.</a:t>
            </a:r>
          </a:p>
          <a:p>
            <a:r>
              <a:rPr lang="ru-RU" altLang="ru-RU" sz="2000" smtClean="0">
                <a:solidFill>
                  <a:srgbClr val="FF6600"/>
                </a:solidFill>
                <a:cs typeface="Arial" pitchFamily="34" charset="0"/>
              </a:rPr>
              <a:t>П. 35  Разработка методических рекомендаций по организации работы с некоммерческими социально- ориентированными организациями по их привлечению к проведению коррекционно-развивающей̆ работы, дополнительному образованию детей с ОВЗ и инвалидностью </a:t>
            </a:r>
          </a:p>
          <a:p>
            <a:endParaRPr lang="ru-RU" altLang="ru-RU" sz="2000" smtClean="0">
              <a:solidFill>
                <a:srgbClr val="0F6E94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азвание 1"/>
          <p:cNvSpPr>
            <a:spLocks noGrp="1"/>
          </p:cNvSpPr>
          <p:nvPr>
            <p:ph type="title"/>
          </p:nvPr>
        </p:nvSpPr>
        <p:spPr>
          <a:xfrm>
            <a:off x="623888" y="492125"/>
            <a:ext cx="7886700" cy="1204913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385723"/>
                </a:solidFill>
                <a:cs typeface="Arial" pitchFamily="34" charset="0"/>
              </a:rPr>
              <a:t>Министерство просвещения Российской Федерации</a:t>
            </a:r>
          </a:p>
        </p:txBody>
      </p:sp>
      <p:sp>
        <p:nvSpPr>
          <p:cNvPr id="35842" name="Текст 2"/>
          <p:cNvSpPr>
            <a:spLocks noGrp="1"/>
          </p:cNvSpPr>
          <p:nvPr>
            <p:ph type="body" idx="1"/>
          </p:nvPr>
        </p:nvSpPr>
        <p:spPr>
          <a:xfrm>
            <a:off x="623888" y="2216150"/>
            <a:ext cx="7886700" cy="3873500"/>
          </a:xfrm>
        </p:spPr>
        <p:txBody>
          <a:bodyPr/>
          <a:lstStyle/>
          <a:p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2 июля 2018 года - заседание рабочей группы по разработке </a:t>
            </a:r>
            <a:r>
              <a:rPr lang="ru-RU" altLang="ru-RU" b="1" smtClean="0">
                <a:solidFill>
                  <a:srgbClr val="0F6E94"/>
                </a:solidFill>
                <a:cs typeface="Arial" pitchFamily="34" charset="0"/>
              </a:rPr>
              <a:t>Концепции</a:t>
            </a:r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 развития системы образования обучающихся с инвалидностью и обучающихся с ограниченными возможностями здоровья.</a:t>
            </a:r>
          </a:p>
          <a:p>
            <a:endParaRPr lang="ru-RU" altLang="ru-RU" sz="2000" smtClean="0">
              <a:solidFill>
                <a:srgbClr val="0F6E94"/>
              </a:solidFill>
              <a:cs typeface="Arial" pitchFamily="34" charset="0"/>
            </a:endParaRPr>
          </a:p>
          <a:p>
            <a:r>
              <a:rPr lang="ru-RU" altLang="ru-RU" b="1" smtClean="0">
                <a:solidFill>
                  <a:srgbClr val="0F6E94"/>
                </a:solidFill>
                <a:cs typeface="Arial" pitchFamily="34" charset="0"/>
              </a:rPr>
              <a:t>Концепция</a:t>
            </a:r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 - стратегический документ, который должен будет определять цели, задачи, принципы и основные направления развития инклюзивного и коррекционного образования в Российской Федерации на период до 2030 года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азвание 1"/>
          <p:cNvSpPr>
            <a:spLocks noGrp="1"/>
          </p:cNvSpPr>
          <p:nvPr>
            <p:ph type="title"/>
          </p:nvPr>
        </p:nvSpPr>
        <p:spPr>
          <a:xfrm>
            <a:off x="623888" y="492125"/>
            <a:ext cx="7886700" cy="1204913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385723"/>
                </a:solidFill>
                <a:cs typeface="Arial" pitchFamily="34" charset="0"/>
              </a:rPr>
              <a:t>Министерство просвещения Российской Федерации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216150"/>
            <a:ext cx="7886700" cy="3873500"/>
          </a:xfrm>
        </p:spPr>
        <p:txBody>
          <a:bodyPr/>
          <a:lstStyle/>
          <a:p>
            <a:r>
              <a:rPr lang="ru-RU" altLang="ru-RU" sz="2000" smtClean="0">
                <a:solidFill>
                  <a:srgbClr val="FF6600"/>
                </a:solidFill>
                <a:cs typeface="Arial" pitchFamily="34" charset="0"/>
              </a:rPr>
              <a:t>Основные аспекты </a:t>
            </a:r>
            <a:r>
              <a:rPr lang="ru-RU" altLang="ru-RU" b="1" smtClean="0">
                <a:solidFill>
                  <a:srgbClr val="FF6600"/>
                </a:solidFill>
                <a:cs typeface="Arial" pitchFamily="34" charset="0"/>
              </a:rPr>
              <a:t>Концепции</a:t>
            </a:r>
            <a:r>
              <a:rPr lang="ru-RU" altLang="ru-RU" sz="2000" smtClean="0">
                <a:solidFill>
                  <a:srgbClr val="FF6600"/>
                </a:solidFill>
                <a:cs typeface="Arial" pitchFamily="34" charset="0"/>
              </a:rPr>
              <a:t>, связанные с приоритетными направлениями развития российской системы образования в целом 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продолжение курса на повышение уровня квалификации педагогических кадров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развитие инклюзивного образования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создание современной образовательной среды в коррекционных школах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781050" y="919163"/>
            <a:ext cx="7785100" cy="3305175"/>
            <a:chOff x="1146874" y="1214995"/>
            <a:chExt cx="6216597" cy="2154850"/>
          </a:xfrm>
        </p:grpSpPr>
        <p:sp>
          <p:nvSpPr>
            <p:cNvPr id="10" name="TextBox 9"/>
            <p:cNvSpPr txBox="1"/>
            <p:nvPr/>
          </p:nvSpPr>
          <p:spPr>
            <a:xfrm>
              <a:off x="1146874" y="1214995"/>
              <a:ext cx="6216597" cy="14241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r>
                <a:rPr kumimoji="0" lang="ru-RU" altLang="ru-RU" sz="2400" b="1">
                  <a:solidFill>
                    <a:srgbClr val="0D4937"/>
                  </a:solidFill>
                  <a:latin typeface="Lato Heavy" charset="0"/>
                </a:rPr>
                <a:t>План мероприятий по реализации Концепции развития инклюзивного образования в Красноярском крае на 2017-2025 годы</a:t>
              </a:r>
            </a:p>
            <a:p>
              <a:endParaRPr kumimoji="0" lang="ru-RU" altLang="ru-RU" sz="2400" b="1">
                <a:solidFill>
                  <a:schemeClr val="bg1"/>
                </a:solidFill>
                <a:latin typeface="Lato Heavy" charset="0"/>
              </a:endParaRPr>
            </a:p>
            <a:p>
              <a:r>
                <a:rPr kumimoji="0" lang="ru-RU" altLang="ru-RU" b="1">
                  <a:solidFill>
                    <a:srgbClr val="136D53"/>
                  </a:solidFill>
                  <a:latin typeface="Lato Heavy" charset="0"/>
                </a:rPr>
                <a:t>Министерство образования Красноярского края</a:t>
              </a:r>
            </a:p>
            <a:p>
              <a:r>
                <a:rPr kumimoji="0" lang="ru-RU" altLang="ru-RU" b="1">
                  <a:solidFill>
                    <a:srgbClr val="136D53"/>
                  </a:solidFill>
                  <a:latin typeface="Lato Heavy" charset="0"/>
                </a:rPr>
                <a:t>24 ноября 2017 года</a:t>
              </a:r>
              <a:endParaRPr kumimoji="0" lang="en-US" altLang="ru-RU" sz="1600" b="1">
                <a:solidFill>
                  <a:srgbClr val="136D53"/>
                </a:solidFill>
                <a:latin typeface="Lato Heavy" charset="0"/>
              </a:endParaRPr>
            </a:p>
          </p:txBody>
        </p:sp>
        <p:sp>
          <p:nvSpPr>
            <p:cNvPr id="26628" name="Rectangle 8"/>
            <p:cNvSpPr>
              <a:spLocks noChangeArrowheads="1"/>
            </p:cNvSpPr>
            <p:nvPr/>
          </p:nvSpPr>
          <p:spPr bwMode="auto">
            <a:xfrm>
              <a:off x="1146874" y="2667089"/>
              <a:ext cx="2419285" cy="70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endParaRPr kumimoji="0" lang="ru-RU" altLang="ru-RU" sz="2800" b="1">
                <a:solidFill>
                  <a:schemeClr val="bg1"/>
                </a:solidFill>
                <a:latin typeface="Lato Heavy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7213" y="3808413"/>
            <a:ext cx="7345362" cy="22479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r>
              <a:rPr kumimoji="0" lang="ru-RU" altLang="ru-RU" sz="2000">
                <a:solidFill>
                  <a:srgbClr val="FF6600"/>
                </a:solidFill>
                <a:latin typeface="Lato" charset="0"/>
              </a:rPr>
              <a:t>РЕЗУЛЬТАТ</a:t>
            </a:r>
          </a:p>
          <a:p>
            <a:endParaRPr kumimoji="0" lang="ru-RU" altLang="ru-RU" sz="2000">
              <a:solidFill>
                <a:srgbClr val="0D4937"/>
              </a:solidFill>
              <a:latin typeface="Lato" charset="0"/>
            </a:endParaRPr>
          </a:p>
          <a:p>
            <a:r>
              <a:rPr kumimoji="0" lang="ru-RU" altLang="ru-RU" sz="2000">
                <a:solidFill>
                  <a:srgbClr val="0D4937"/>
                </a:solidFill>
                <a:latin typeface="Lato" charset="0"/>
              </a:rPr>
              <a:t>Обсуждение вопросов развития ИО на уровне</a:t>
            </a:r>
          </a:p>
          <a:p>
            <a:pPr>
              <a:buFont typeface="Arial" pitchFamily="34" charset="0"/>
              <a:buChar char="•"/>
            </a:pPr>
            <a:r>
              <a:rPr kumimoji="0" lang="ru-RU" altLang="ru-RU" sz="2000">
                <a:solidFill>
                  <a:srgbClr val="0D4937"/>
                </a:solidFill>
                <a:latin typeface="Lato" charset="0"/>
              </a:rPr>
              <a:t>общественных советов при органах местного самоуправления, осуществляющих управление в сфере образования, </a:t>
            </a:r>
          </a:p>
          <a:p>
            <a:pPr>
              <a:buFont typeface="Arial" pitchFamily="34" charset="0"/>
              <a:buChar char="•"/>
            </a:pPr>
            <a:r>
              <a:rPr kumimoji="0" lang="ru-RU" altLang="ru-RU" sz="2000">
                <a:solidFill>
                  <a:srgbClr val="0D4937"/>
                </a:solidFill>
                <a:latin typeface="Lato" charset="0"/>
              </a:rPr>
              <a:t>органов государственно-общественного управления ОО</a:t>
            </a:r>
            <a:endParaRPr kumimoji="0" lang="en-US" altLang="ru-RU" sz="2000">
              <a:solidFill>
                <a:srgbClr val="0D4937"/>
              </a:solidFill>
              <a:latin typeface="Lat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1413" y="762000"/>
            <a:ext cx="3544887" cy="16319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r>
              <a:rPr kumimoji="0" lang="ru-RU" altLang="ru-RU" sz="2000">
                <a:solidFill>
                  <a:srgbClr val="136D53"/>
                </a:solidFill>
                <a:latin typeface="Lato" charset="0"/>
              </a:rPr>
              <a:t>10.1 Создание в ОО условий для развития государственно-общественного управления, демократизации ОО</a:t>
            </a:r>
            <a:endParaRPr kumimoji="0" lang="en-US" altLang="ru-RU" sz="2000">
              <a:solidFill>
                <a:srgbClr val="136D53"/>
              </a:solidFill>
              <a:latin typeface="Lato" charset="0"/>
            </a:endParaRPr>
          </a:p>
        </p:txBody>
      </p:sp>
      <p:pic>
        <p:nvPicPr>
          <p:cNvPr id="2" name="Рисунок 1" descr="maxresdefault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39566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7213" y="3808413"/>
            <a:ext cx="7345362" cy="1939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r>
              <a:rPr kumimoji="0" lang="ru-RU" altLang="ru-RU" sz="2000">
                <a:solidFill>
                  <a:srgbClr val="FF6600"/>
                </a:solidFill>
                <a:latin typeface="Lato" charset="0"/>
              </a:rPr>
              <a:t>РЕЗУЛЬТАТ</a:t>
            </a:r>
          </a:p>
          <a:p>
            <a:endParaRPr kumimoji="0" lang="ru-RU" altLang="ru-RU" sz="2000">
              <a:solidFill>
                <a:srgbClr val="0D4937"/>
              </a:solidFill>
              <a:latin typeface="Lato" charset="0"/>
            </a:endParaRPr>
          </a:p>
          <a:p>
            <a:r>
              <a:rPr kumimoji="0" lang="ru-RU" altLang="ru-RU" sz="2000">
                <a:solidFill>
                  <a:srgbClr val="0D4937"/>
                </a:solidFill>
                <a:latin typeface="Lato" charset="0"/>
              </a:rPr>
              <a:t>Увеличение доли рассмотрения вопросов ИО, создания специальных условий для получения образования детьми с ОВЗ, общественными, в том числе родительскими организациями</a:t>
            </a:r>
            <a:endParaRPr kumimoji="0" lang="en-US" altLang="ru-RU" sz="2000">
              <a:solidFill>
                <a:srgbClr val="0D4937"/>
              </a:solidFill>
              <a:latin typeface="Lat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1413" y="762000"/>
            <a:ext cx="3544887" cy="2554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r>
              <a:rPr kumimoji="0" lang="ru-RU" altLang="ru-RU" sz="2000">
                <a:solidFill>
                  <a:srgbClr val="136D53"/>
                </a:solidFill>
                <a:latin typeface="Lato" charset="0"/>
              </a:rPr>
              <a:t>10.2 Привлечение общественных организаций к решению вопросов развития ИО, в том числе к участию в общественной экспертизе специальных условий для получения образования детей с ОВЗ</a:t>
            </a:r>
            <a:endParaRPr kumimoji="0" lang="en-US" altLang="ru-RU" sz="2000">
              <a:solidFill>
                <a:srgbClr val="136D53"/>
              </a:solidFill>
              <a:latin typeface="Lato" charset="0"/>
            </a:endParaRPr>
          </a:p>
        </p:txBody>
      </p:sp>
      <p:pic>
        <p:nvPicPr>
          <p:cNvPr id="4" name="Рисунок 3" descr="images-1.jpe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6" r="-5366"/>
          <a:stretch>
            <a:fillRect/>
          </a:stretch>
        </p:blipFill>
        <p:spPr>
          <a:xfrm>
            <a:off x="0" y="0"/>
            <a:ext cx="4572000" cy="339566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7213" y="3808413"/>
            <a:ext cx="7345362" cy="1939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r>
              <a:rPr kumimoji="0" lang="ru-RU" altLang="ru-RU" sz="2000">
                <a:solidFill>
                  <a:srgbClr val="FF6600"/>
                </a:solidFill>
                <a:latin typeface="Lato" charset="0"/>
              </a:rPr>
              <a:t>РЕЗУЛЬТАТ</a:t>
            </a:r>
          </a:p>
          <a:p>
            <a:endParaRPr kumimoji="0" lang="ru-RU" altLang="ru-RU" sz="2000">
              <a:solidFill>
                <a:srgbClr val="0D4937"/>
              </a:solidFill>
              <a:latin typeface="Lato" charset="0"/>
            </a:endParaRPr>
          </a:p>
          <a:p>
            <a:r>
              <a:rPr kumimoji="0" lang="ru-RU" altLang="ru-RU" sz="2000">
                <a:solidFill>
                  <a:srgbClr val="0D4937"/>
                </a:solidFill>
                <a:latin typeface="Lato" charset="0"/>
              </a:rPr>
              <a:t>Общественные организации и родительские организации информированы по вопросам реализации государственной и региональной политики в области поддержки семей, воспитывающих детей с ОВЗ</a:t>
            </a:r>
            <a:endParaRPr kumimoji="0" lang="en-US" altLang="ru-RU" sz="2000">
              <a:solidFill>
                <a:srgbClr val="0D4937"/>
              </a:solidFill>
              <a:latin typeface="Lat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1413" y="762000"/>
            <a:ext cx="3544887" cy="2554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r>
              <a:rPr kumimoji="0" lang="ru-RU" altLang="ru-RU" sz="2000">
                <a:solidFill>
                  <a:srgbClr val="136D53"/>
                </a:solidFill>
                <a:latin typeface="Lato" charset="0"/>
              </a:rPr>
              <a:t>10.4 Информационная поддержка общественных организаций и родительских организаций, целью деятельности которых является поддержка семей, воспитывающих детей с ОВЗ</a:t>
            </a:r>
            <a:endParaRPr kumimoji="0" lang="en-US" altLang="ru-RU" sz="2000">
              <a:solidFill>
                <a:srgbClr val="136D53"/>
              </a:solidFill>
              <a:latin typeface="Lato" charset="0"/>
            </a:endParaRPr>
          </a:p>
        </p:txBody>
      </p:sp>
      <p:pic>
        <p:nvPicPr>
          <p:cNvPr id="4" name="Рисунок 3" descr="images-2.jpe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39566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0722" name="TextBox 9"/>
          <p:cNvSpPr txBox="1">
            <a:spLocks noChangeArrowheads="1"/>
          </p:cNvSpPr>
          <p:nvPr/>
        </p:nvSpPr>
        <p:spPr bwMode="auto">
          <a:xfrm>
            <a:off x="2152650" y="762000"/>
            <a:ext cx="483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chemeClr val="bg1"/>
                </a:solidFill>
                <a:latin typeface="Lato" charset="0"/>
              </a:rPr>
              <a:t>ВСЕРОССИЙСКИЕ ОБЩЕСТВЕННЫЕ ОРГАНИЗАЦИИ</a:t>
            </a:r>
            <a:endParaRPr kumimoji="0" lang="en-US" altLang="ru-RU" sz="4000" b="1">
              <a:solidFill>
                <a:schemeClr val="bg1"/>
              </a:solidFill>
              <a:latin typeface="Lato" charset="0"/>
            </a:endParaRPr>
          </a:p>
        </p:txBody>
      </p:sp>
      <p:pic>
        <p:nvPicPr>
          <p:cNvPr id="3" name="Рисунок 2" descr="Эмблема,герб,логотип-_Всероссийское_общество_глухих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Рисунок 3" descr="event_big_87a4e1ca3fa34826b95fad73b312210d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542" b="-38542"/>
          <a:stretch>
            <a:fillRect/>
          </a:stretch>
        </p:blipFill>
        <p:spPr/>
      </p:pic>
      <p:pic>
        <p:nvPicPr>
          <p:cNvPr id="2" name="Рисунок 1" descr="voi-logo.gif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00" r="-6500"/>
          <a:stretch>
            <a:fillRect/>
          </a:stretch>
        </p:blipFill>
        <p:spPr>
          <a:xfrm>
            <a:off x="1144588" y="2420938"/>
            <a:ext cx="2016125" cy="201612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1746" name="Group 3"/>
          <p:cNvGrpSpPr>
            <a:grpSpLocks/>
          </p:cNvGrpSpPr>
          <p:nvPr/>
        </p:nvGrpSpPr>
        <p:grpSpPr bwMode="auto">
          <a:xfrm>
            <a:off x="781050" y="919163"/>
            <a:ext cx="6900863" cy="2328862"/>
            <a:chOff x="1146874" y="1214995"/>
            <a:chExt cx="6900675" cy="2329257"/>
          </a:xfrm>
        </p:grpSpPr>
        <p:sp>
          <p:nvSpPr>
            <p:cNvPr id="10" name="TextBox 9"/>
            <p:cNvSpPr txBox="1"/>
            <p:nvPr/>
          </p:nvSpPr>
          <p:spPr>
            <a:xfrm>
              <a:off x="1146874" y="1214995"/>
              <a:ext cx="6900675" cy="16306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r>
                <a:rPr kumimoji="0" lang="ru-RU" altLang="ru-RU" sz="2000" b="1">
                  <a:solidFill>
                    <a:srgbClr val="0D4937"/>
                  </a:solidFill>
                  <a:latin typeface="Arial" pitchFamily="34" charset="0"/>
                </a:rPr>
                <a:t>Всероссийская организация родителей детей инвалидов и инвалидов старше 18 лет с ментальными и иными нарушениями, нуждающихся в представительстве своих интересов</a:t>
              </a:r>
            </a:p>
            <a:p>
              <a:r>
                <a:rPr kumimoji="0" lang="ru-RU" altLang="ru-RU" sz="2000" b="1">
                  <a:solidFill>
                    <a:srgbClr val="2F7F3D"/>
                  </a:solidFill>
                  <a:latin typeface="Arial" pitchFamily="34" charset="0"/>
                </a:rPr>
                <a:t>(7 апреля 2018 года)</a:t>
              </a:r>
              <a:endParaRPr kumimoji="0" lang="ru-RU" altLang="ru-RU" sz="1600" b="1">
                <a:solidFill>
                  <a:srgbClr val="2F7F3D"/>
                </a:solidFill>
                <a:latin typeface="Arial" pitchFamily="34" charset="0"/>
              </a:endParaRPr>
            </a:p>
          </p:txBody>
        </p:sp>
        <p:sp>
          <p:nvSpPr>
            <p:cNvPr id="31748" name="Rectangle 8"/>
            <p:cNvSpPr>
              <a:spLocks noChangeArrowheads="1"/>
            </p:cNvSpPr>
            <p:nvPr/>
          </p:nvSpPr>
          <p:spPr bwMode="auto">
            <a:xfrm>
              <a:off x="1146874" y="2667089"/>
              <a:ext cx="3741481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entury Gothic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kumimoji="0" lang="ru-RU" altLang="ru-RU" sz="3600" b="1">
                  <a:solidFill>
                    <a:srgbClr val="FF6600"/>
                  </a:solidFill>
                  <a:latin typeface="Lato Heavy" charset="0"/>
                </a:rPr>
                <a:t>ВОРДИ</a:t>
              </a:r>
              <a:endParaRPr kumimoji="0" lang="en-US" altLang="ru-RU" sz="3600" b="1">
                <a:solidFill>
                  <a:srgbClr val="FF6600"/>
                </a:solidFill>
                <a:latin typeface="Lato Heavy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611188" y="620713"/>
            <a:ext cx="7993062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4400" b="1">
                <a:solidFill>
                  <a:srgbClr val="385723"/>
                </a:solidFill>
                <a:latin typeface="Calibri" pitchFamily="34" charset="0"/>
              </a:rPr>
              <a:t>ВОРДИ</a:t>
            </a:r>
            <a:endParaRPr lang="ru-RU" altLang="ru-RU" sz="3200">
              <a:solidFill>
                <a:srgbClr val="385723"/>
              </a:solidFill>
              <a:latin typeface="Calibri" pitchFamily="34" charset="0"/>
            </a:endParaRPr>
          </a:p>
          <a:p>
            <a:endParaRPr lang="ru-RU" altLang="ru-RU">
              <a:solidFill>
                <a:srgbClr val="FF33CC"/>
              </a:solidFill>
              <a:latin typeface="Calibri" pitchFamily="34" charset="0"/>
            </a:endParaRPr>
          </a:p>
          <a:p>
            <a:r>
              <a:rPr kumimoji="0" lang="ru-RU" altLang="ru-RU" sz="2400" b="1">
                <a:solidFill>
                  <a:srgbClr val="FF6600"/>
                </a:solidFill>
                <a:latin typeface="Lato" charset="0"/>
              </a:rPr>
              <a:t>Основные ожидания</a:t>
            </a:r>
          </a:p>
          <a:p>
            <a:endParaRPr kumimoji="0" lang="ru-RU" altLang="ru-RU" sz="2000" b="1">
              <a:solidFill>
                <a:srgbClr val="FF6600"/>
              </a:solidFill>
              <a:latin typeface="Lato" charset="0"/>
            </a:endParaRPr>
          </a:p>
          <a:p>
            <a:pPr>
              <a:buFont typeface="Wingdings" pitchFamily="2" charset="2"/>
              <a:buChar char="Ø"/>
            </a:pPr>
            <a:r>
              <a:rPr kumimoji="0" lang="ru-RU" altLang="ru-RU" sz="2000">
                <a:solidFill>
                  <a:srgbClr val="1F4E79"/>
                </a:solidFill>
                <a:latin typeface="Lato" charset="0"/>
              </a:rPr>
              <a:t>Помощь в решении организационных и проблемных вопросов на региональном и федеральном уровнях</a:t>
            </a:r>
          </a:p>
          <a:p>
            <a:pPr>
              <a:buFont typeface="Wingdings" pitchFamily="2" charset="2"/>
              <a:buChar char="Ø"/>
            </a:pPr>
            <a:r>
              <a:rPr kumimoji="0" lang="ru-RU" altLang="ru-RU" sz="2000">
                <a:solidFill>
                  <a:srgbClr val="1F4E79"/>
                </a:solidFill>
                <a:latin typeface="Lato" charset="0"/>
              </a:rPr>
              <a:t>Более тесное сотрудничество региональных органов власти с общественными родительскими организациями</a:t>
            </a:r>
          </a:p>
          <a:p>
            <a:pPr>
              <a:buFont typeface="Wingdings" pitchFamily="2" charset="2"/>
              <a:buChar char="Ø"/>
            </a:pPr>
            <a:r>
              <a:rPr kumimoji="0" lang="ru-RU" altLang="ru-RU" sz="2000">
                <a:solidFill>
                  <a:srgbClr val="1F4E79"/>
                </a:solidFill>
                <a:latin typeface="Lato" charset="0"/>
              </a:rPr>
              <a:t>Возможность ускорить продвижение новых технологий, успешных и эффективных практик наиболее опытных организаций России</a:t>
            </a:r>
          </a:p>
          <a:p>
            <a:endParaRPr lang="ru-RU" altLang="ru-RU" sz="2000">
              <a:solidFill>
                <a:srgbClr val="1F4E79"/>
              </a:solidFill>
              <a:latin typeface="Calibri" pitchFamily="34" charset="0"/>
            </a:endParaRPr>
          </a:p>
          <a:p>
            <a:endParaRPr lang="ru-RU" altLang="ru-RU" sz="2000">
              <a:solidFill>
                <a:srgbClr val="FF33CC"/>
              </a:solidFill>
              <a:latin typeface="Calibri" pitchFamily="34" charset="0"/>
            </a:endParaRPr>
          </a:p>
          <a:p>
            <a:endParaRPr lang="ru-RU" altLang="ru-RU">
              <a:solidFill>
                <a:srgbClr val="FF33CC"/>
              </a:solidFill>
              <a:latin typeface="Calibri" pitchFamily="34" charset="0"/>
            </a:endParaRPr>
          </a:p>
          <a:p>
            <a:endParaRPr lang="ru-RU" altLang="ru-RU">
              <a:solidFill>
                <a:srgbClr val="FF33CC"/>
              </a:solidFill>
              <a:latin typeface="Calibri" pitchFamily="34" charset="0"/>
            </a:endParaRPr>
          </a:p>
          <a:p>
            <a:endParaRPr lang="ru-RU" altLang="ru-RU">
              <a:solidFill>
                <a:srgbClr val="FF33CC"/>
              </a:solidFill>
              <a:latin typeface="Calibri" pitchFamily="34" charset="0"/>
            </a:endParaRPr>
          </a:p>
          <a:p>
            <a:endParaRPr lang="ru-RU" altLang="ru-RU">
              <a:solidFill>
                <a:srgbClr val="FF33CC"/>
              </a:solidFill>
              <a:latin typeface="Calibri" pitchFamily="34" charset="0"/>
            </a:endParaRPr>
          </a:p>
          <a:p>
            <a:endParaRPr lang="ru-RU" altLang="ru-RU">
              <a:solidFill>
                <a:srgbClr val="FF33CC"/>
              </a:solidFill>
              <a:latin typeface="Calibri" pitchFamily="34" charset="0"/>
            </a:endParaRPr>
          </a:p>
          <a:p>
            <a:endParaRPr lang="ru-RU" altLang="ru-RU">
              <a:solidFill>
                <a:srgbClr val="FF33CC"/>
              </a:solidFill>
              <a:latin typeface="Calibri" pitchFamily="34" charset="0"/>
            </a:endParaRPr>
          </a:p>
          <a:p>
            <a:endParaRPr lang="ru-RU" altLang="ru-RU">
              <a:solidFill>
                <a:srgbClr val="FF33CC"/>
              </a:solidFill>
              <a:latin typeface="Calibri" pitchFamily="34" charset="0"/>
            </a:endParaRPr>
          </a:p>
          <a:p>
            <a:endParaRPr lang="ru-RU" altLang="ru-RU">
              <a:solidFill>
                <a:srgbClr val="FF33CC"/>
              </a:solidFill>
              <a:latin typeface="Calibri" pitchFamily="34" charset="0"/>
            </a:endParaRPr>
          </a:p>
          <a:p>
            <a:endParaRPr lang="ru-RU" altLang="ru-RU">
              <a:solidFill>
                <a:srgbClr val="FF33CC"/>
              </a:solidFill>
              <a:latin typeface="Calibri" pitchFamily="34" charset="0"/>
            </a:endParaRPr>
          </a:p>
        </p:txBody>
      </p:sp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539750" y="1628775"/>
            <a:ext cx="79930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AutoNum type="arabicPeriod"/>
            </a:pPr>
            <a:endParaRPr lang="ru-RU" altLang="ru-RU" sz="2400">
              <a:solidFill>
                <a:srgbClr val="660066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AutoNum type="arabicPeriod"/>
            </a:pPr>
            <a:endParaRPr lang="ru-RU" altLang="ru-RU" sz="2400">
              <a:solidFill>
                <a:srgbClr val="660066"/>
              </a:solidFill>
              <a:latin typeface="Calibri" pitchFamily="34" charset="0"/>
            </a:endParaRPr>
          </a:p>
          <a:p>
            <a:endParaRPr lang="ru-RU" altLang="ru-RU" sz="2000">
              <a:solidFill>
                <a:srgbClr val="66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азвание 1"/>
          <p:cNvSpPr>
            <a:spLocks noGrp="1"/>
          </p:cNvSpPr>
          <p:nvPr>
            <p:ph type="title"/>
          </p:nvPr>
        </p:nvSpPr>
        <p:spPr>
          <a:xfrm>
            <a:off x="623888" y="492125"/>
            <a:ext cx="7886700" cy="1204913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385723"/>
                </a:solidFill>
                <a:cs typeface="Arial" pitchFamily="34" charset="0"/>
              </a:rPr>
              <a:t>Родительские организации</a:t>
            </a:r>
          </a:p>
        </p:txBody>
      </p:sp>
      <p:sp>
        <p:nvSpPr>
          <p:cNvPr id="32770" name="Текст 2"/>
          <p:cNvSpPr>
            <a:spLocks noGrp="1"/>
          </p:cNvSpPr>
          <p:nvPr>
            <p:ph type="body" idx="1"/>
          </p:nvPr>
        </p:nvSpPr>
        <p:spPr>
          <a:xfrm>
            <a:off x="623888" y="2020888"/>
            <a:ext cx="7886700" cy="406876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Красноярская региональная общественная организация «Общество содействия семьям с детьми-инвалидами, страдающими расстройствами аутистического спектра </a:t>
            </a:r>
            <a:r>
              <a:rPr lang="ru-RU" altLang="ru-RU" sz="2000" smtClean="0">
                <a:solidFill>
                  <a:srgbClr val="FF6600"/>
                </a:solidFill>
                <a:cs typeface="Arial" pitchFamily="34" charset="0"/>
              </a:rPr>
              <a:t>«Свет надежды»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Красноярская региональная общественная организация родителей по защите прав детей с ограниченными возможностями </a:t>
            </a:r>
            <a:r>
              <a:rPr lang="ru-RU" altLang="ru-RU" sz="2000" smtClean="0">
                <a:solidFill>
                  <a:srgbClr val="FF6600"/>
                </a:solidFill>
                <a:cs typeface="Arial" pitchFamily="34" charset="0"/>
              </a:rPr>
              <a:t>«Открытые сердца»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sz="2000" smtClean="0">
                <a:solidFill>
                  <a:srgbClr val="0F6E94"/>
                </a:solidFill>
                <a:cs typeface="Arial" pitchFamily="34" charset="0"/>
              </a:rPr>
              <a:t>Красноярская региональная общественная организация родителей, воспитывающих детей с синдромом Дауна и детей с другими наследственными заболеваниями </a:t>
            </a:r>
            <a:r>
              <a:rPr lang="ru-RU" altLang="ru-RU" sz="2000" smtClean="0">
                <a:solidFill>
                  <a:srgbClr val="FF6600"/>
                </a:solidFill>
                <a:cs typeface="Arial" pitchFamily="34" charset="0"/>
              </a:rPr>
              <a:t>«Солнце в наших сердцах»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3">
      <a:dk1>
        <a:srgbClr val="FFFFFF"/>
      </a:dk1>
      <a:lt1>
        <a:srgbClr val="FFFFFF"/>
      </a:lt1>
      <a:dk2>
        <a:srgbClr val="FFFFFF"/>
      </a:dk2>
      <a:lt2>
        <a:srgbClr val="363F49"/>
      </a:lt2>
      <a:accent1>
        <a:srgbClr val="14495F"/>
      </a:accent1>
      <a:accent2>
        <a:srgbClr val="19926E"/>
      </a:accent2>
      <a:accent3>
        <a:srgbClr val="89D396"/>
      </a:accent3>
      <a:accent4>
        <a:srgbClr val="C4DBBE"/>
      </a:accent4>
      <a:accent5>
        <a:srgbClr val="F4E7D2"/>
      </a:accent5>
      <a:accent6>
        <a:srgbClr val="5267A5"/>
      </a:accent6>
      <a:hlink>
        <a:srgbClr val="F33B48"/>
      </a:hlink>
      <a:folHlink>
        <a:srgbClr val="FFC000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1991172</TotalTime>
  <Words>513</Words>
  <Application>Microsoft Office PowerPoint</Application>
  <PresentationFormat>Экран (4:3)</PresentationFormat>
  <Paragraphs>73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Ion Boardroom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Родительские организации</vt:lpstr>
      <vt:lpstr>Другие общественные организации и фонды</vt:lpstr>
      <vt:lpstr>Министерство просвещения Российской Федерации</vt:lpstr>
      <vt:lpstr>Министерство просвещения Российской Федерации</vt:lpstr>
      <vt:lpstr>Министерство просвещения Российской Федерации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Татьяна Копылова</cp:lastModifiedBy>
  <cp:revision>299</cp:revision>
  <dcterms:created xsi:type="dcterms:W3CDTF">2017-07-05T22:11:43Z</dcterms:created>
  <dcterms:modified xsi:type="dcterms:W3CDTF">2018-08-28T09:55:38Z</dcterms:modified>
  <cp:category/>
</cp:coreProperties>
</file>