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BAB58A-CAC9-4854-B667-46ACC8608B69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49ACC-C794-4B3C-9241-897F58457D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707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49ACC-C794-4B3C-9241-897F58457DD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997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rosuchebnik.ru/kompleks/umk-liniya-umk-glozmana-koginoy-tehnologiya-5-9/" TargetMode="Externa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technology.prosv.ru/umk/3.html" TargetMode="Externa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vos@olimpiada.ru" TargetMode="External"/><Relationship Id="rId7" Type="http://schemas.openxmlformats.org/officeDocument/2006/relationships/hyperlink" Target="https://lecta.ru/classwork" TargetMode="External"/><Relationship Id="rId2" Type="http://schemas.openxmlformats.org/officeDocument/2006/relationships/hyperlink" Target="https://info.olimpiada.ru/activity/92/tasks/201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ecta.ru/news/dostup-k-elektronnym-uchebnikam-mozhno-poluchit-besplatno" TargetMode="External"/><Relationship Id="rId5" Type="http://schemas.openxmlformats.org/officeDocument/2006/relationships/hyperlink" Target="https://lecta.ru/help/web_registration" TargetMode="External"/><Relationship Id="rId4" Type="http://schemas.openxmlformats.org/officeDocument/2006/relationships/hyperlink" Target="http://fgosreestr.ru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Обзор действующих учебников и учебно-методических комплектов, разработка издательствами новых УМК и пособий, включая новые образовательные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ресурсы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ru-RU" sz="1600" dirty="0" smtClean="0">
                <a:latin typeface="Times New Roman" pitchFamily="18" charset="0"/>
              </a:rPr>
              <a:t>Технология. 5 класс: учебник / С.А. </a:t>
            </a:r>
            <a:r>
              <a:rPr lang="ru-RU" sz="1600" dirty="0" err="1" smtClean="0">
                <a:latin typeface="Times New Roman" pitchFamily="18" charset="0"/>
              </a:rPr>
              <a:t>Бешенков</a:t>
            </a:r>
            <a:r>
              <a:rPr lang="ru-RU" sz="1600" dirty="0" smtClean="0">
                <a:latin typeface="Times New Roman" pitchFamily="18" charset="0"/>
              </a:rPr>
              <a:t>, В.Б. Лабутин, Э.В. </a:t>
            </a:r>
            <a:r>
              <a:rPr lang="ru-RU" sz="1600" dirty="0" err="1" smtClean="0">
                <a:latin typeface="Times New Roman" pitchFamily="18" charset="0"/>
              </a:rPr>
              <a:t>Миндзаева</a:t>
            </a:r>
            <a:r>
              <a:rPr lang="ru-RU" sz="1600" dirty="0" smtClean="0">
                <a:latin typeface="Times New Roman" pitchFamily="18" charset="0"/>
              </a:rPr>
              <a:t> и др.</a:t>
            </a:r>
            <a:br>
              <a:rPr lang="ru-RU" sz="1600" dirty="0" smtClean="0">
                <a:latin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</a:rPr>
              <a:t>УЧЕБНОЕ ПОСОБИЕ</a:t>
            </a:r>
            <a:endParaRPr lang="ru-RU" sz="16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</a:rPr>
              <a:t>      Инструкции по выполнению </a:t>
            </a:r>
            <a:r>
              <a:rPr lang="ru-RU" sz="2000" dirty="0" err="1" smtClean="0">
                <a:latin typeface="Times New Roman" pitchFamily="18" charset="0"/>
              </a:rPr>
              <a:t>робото</a:t>
            </a:r>
            <a:r>
              <a:rPr lang="ru-RU" sz="2000" dirty="0" smtClean="0">
                <a:latin typeface="Times New Roman" pitchFamily="18" charset="0"/>
              </a:rPr>
              <a:t>- технических проектов размещены в авторской </a:t>
            </a:r>
            <a:r>
              <a:rPr lang="ru-RU" sz="2000" dirty="0" smtClean="0">
                <a:latin typeface="Times New Roman" pitchFamily="18" charset="0"/>
              </a:rPr>
              <a:t>мастерской </a:t>
            </a:r>
            <a:r>
              <a:rPr lang="ru-RU" sz="2000" dirty="0" smtClean="0">
                <a:latin typeface="Times New Roman" pitchFamily="18" charset="0"/>
              </a:rPr>
              <a:t>С. А. </a:t>
            </a:r>
            <a:r>
              <a:rPr lang="ru-RU" sz="2000" dirty="0" err="1" smtClean="0">
                <a:latin typeface="Times New Roman" pitchFamily="18" charset="0"/>
              </a:rPr>
              <a:t>Бешенкова</a:t>
            </a:r>
            <a:r>
              <a:rPr lang="ru-RU" sz="2000" dirty="0" smtClean="0">
                <a:latin typeface="Times New Roman" pitchFamily="18" charset="0"/>
              </a:rPr>
              <a:t> на сайте </a:t>
            </a:r>
            <a:r>
              <a:rPr lang="ru-RU" sz="2000" dirty="0" err="1" smtClean="0">
                <a:latin typeface="Times New Roman" pitchFamily="18" charset="0"/>
              </a:rPr>
              <a:t>www.metodist.Lbz.ru</a:t>
            </a:r>
            <a:r>
              <a:rPr lang="ru-RU" sz="2000" dirty="0" smtClean="0">
                <a:latin typeface="Times New Roman" pitchFamily="18" charset="0"/>
              </a:rPr>
              <a:t> </a:t>
            </a: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8" descr="Технология. 5 класс: учебник / С.А. Бешенков, В.Б. Лабутин, Э.В. Миндзаева и др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3033712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1" y="116632"/>
            <a:ext cx="2962672" cy="259228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r>
              <a:rPr lang="ru-RU" dirty="0" smtClean="0">
                <a:latin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</a:rPr>
              <a:t>Глозман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</a:rPr>
              <a:t>Е.С., </a:t>
            </a:r>
            <a:r>
              <a:rPr lang="ru-RU" dirty="0" err="1" smtClean="0">
                <a:latin typeface="Times New Roman" pitchFamily="18" charset="0"/>
              </a:rPr>
              <a:t>Кудакова</a:t>
            </a:r>
            <a:r>
              <a:rPr lang="ru-RU" dirty="0" smtClean="0">
                <a:latin typeface="Times New Roman" pitchFamily="18" charset="0"/>
              </a:rPr>
              <a:t> (Филимонова) Е.Н., </a:t>
            </a:r>
            <a:r>
              <a:rPr lang="ru-RU" dirty="0" err="1" smtClean="0">
                <a:latin typeface="Times New Roman" pitchFamily="18" charset="0"/>
              </a:rPr>
              <a:t>Хотунцев</a:t>
            </a:r>
            <a:r>
              <a:rPr lang="ru-RU" dirty="0" smtClean="0">
                <a:latin typeface="Times New Roman" pitchFamily="18" charset="0"/>
              </a:rPr>
              <a:t> Ю.Л., Кожина О.А., Воронин И.В., Воронина В.В., </a:t>
            </a:r>
            <a:r>
              <a:rPr lang="ru-RU" dirty="0" err="1" smtClean="0">
                <a:latin typeface="Times New Roman" pitchFamily="18" charset="0"/>
              </a:rPr>
              <a:t>Глозман</a:t>
            </a:r>
            <a:r>
              <a:rPr lang="ru-RU" dirty="0" smtClean="0">
                <a:latin typeface="Times New Roman" pitchFamily="18" charset="0"/>
              </a:rPr>
              <a:t> А.Е. </a:t>
            </a:r>
            <a:r>
              <a:rPr lang="en-US" dirty="0" smtClean="0">
                <a:latin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</a:rPr>
            </a:br>
            <a:r>
              <a:rPr lang="ru-RU" dirty="0" smtClean="0">
                <a:latin typeface="Times New Roman" pitchFamily="18" charset="0"/>
              </a:rPr>
              <a:t>УЧЕБНОЕ </a:t>
            </a:r>
            <a:r>
              <a:rPr lang="ru-RU" dirty="0" smtClean="0">
                <a:latin typeface="Times New Roman" pitchFamily="18" charset="0"/>
              </a:rPr>
              <a:t>ПОСОБИЕ</a:t>
            </a:r>
            <a:br>
              <a:rPr lang="ru-RU" dirty="0" smtClean="0"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Вся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информация по УМК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https://rosuchebnik.ru/kompleks/umk-liniya-umk-glozmana-koginoy-tehnologiya-5-9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2708920"/>
            <a:ext cx="3008313" cy="341724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7" name="Picture 13" descr="Апробация: Технология. 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3568" y="2780928"/>
            <a:ext cx="2352675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49"/>
            <a:ext cx="3034680" cy="196777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0" dirty="0" smtClean="0">
                <a:latin typeface="Times New Roman" pitchFamily="18" charset="0"/>
              </a:rPr>
              <a:t>Семенова, Казакевич, Пичугина: Технология. 5 класс. УЧЕБНОЕ ПОСОБИЕ. </a:t>
            </a:r>
            <a:endParaRPr lang="ru-RU" sz="24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>
              <a:buNone/>
            </a:pPr>
            <a:r>
              <a:rPr lang="en-US" sz="2800" dirty="0" smtClean="0">
                <a:latin typeface="Times New Roman" pitchFamily="18" charset="0"/>
              </a:rPr>
              <a:t>   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Вся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информация по УМК </a:t>
            </a:r>
            <a:r>
              <a:rPr lang="ru-RU" sz="2800" dirty="0" smtClean="0">
                <a:latin typeface="Times New Roman" pitchFamily="18" charset="0"/>
                <a:hlinkClick r:id="rId2"/>
              </a:rPr>
              <a:t>http://</a:t>
            </a:r>
            <a:r>
              <a:rPr lang="ru-RU" sz="2800" dirty="0" smtClean="0">
                <a:latin typeface="Times New Roman" pitchFamily="18" charset="0"/>
                <a:hlinkClick r:id="rId2"/>
              </a:rPr>
              <a:t>technology.prosv.ru/umk/3.html</a:t>
            </a:r>
            <a:r>
              <a:rPr lang="en-US" sz="2800" dirty="0" smtClean="0">
                <a:latin typeface="Times New Roman" pitchFamily="18" charset="0"/>
              </a:rPr>
              <a:t> </a:t>
            </a:r>
            <a:endParaRPr lang="ru-RU" sz="2800" dirty="0" smtClean="0">
              <a:latin typeface="Times New Roman" pitchFamily="18" charset="0"/>
            </a:endParaRPr>
          </a:p>
          <a:p>
            <a:endParaRPr lang="ru-RU" sz="28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2276872"/>
            <a:ext cx="3034679" cy="384929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Picture 7" descr="d70afd37-f160-11e3-91da-0050569c7d18"/>
          <p:cNvPicPr>
            <a:picLocks noGrp="1"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7" y="2420888"/>
            <a:ext cx="2448272" cy="3564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Учебные пособия Копосов Д.Г. Робототехника 5,6,7,8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rmAutofit fontScale="55000" lnSpcReduction="20000"/>
          </a:bodyPr>
          <a:lstStyle/>
          <a:p>
            <a:pPr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     Пособие дополняет учебник «Технология. класс»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С.А.Бешенкова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, В.Б.Лабутина,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Э.В.Миндзаевой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С.Н.Рягина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М.И.Шутиковой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. Оно может использоваться и с другими учебниками по технологии, а также в рамках внеурочной деятельности. Пособие предназначено для формирования практических умений при реализации содержания параграфов учебников, посвященных вопросам робототехники. Учебные занятия с использованием данного пособия способствуют развитию всех видов универсальных учебных действий, помогают выстроить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межпредметные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связи, обеспечивают вовлечение учащихся в научно-техническое творчество. Пособие также содержит описание актуальных социальных, научных и технических задач и проблем, находящихся в фазе активного поиска решений, и позволяет учащимся почувствовать себя исследователями, конструкторами и изобретателями технических устройств.</a:t>
            </a:r>
          </a:p>
          <a:p>
            <a:pPr>
              <a:buNone/>
            </a:pP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588" y="1556792"/>
            <a:ext cx="2960687" cy="45365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Электронные образовательные ресурсы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rmAutofit fontScale="47500" lnSpcReduction="20000"/>
          </a:bodyPr>
          <a:lstStyle/>
          <a:p>
            <a:pPr>
              <a:lnSpc>
                <a:spcPct val="95000"/>
              </a:lnSpc>
              <a:spcAft>
                <a:spcPts val="1000"/>
              </a:spcAft>
            </a:pPr>
            <a:r>
              <a:rPr lang="ru-RU" altLang="ru-RU" sz="3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http://resh.edu.ru. «Российская электронная школа»</a:t>
            </a:r>
          </a:p>
          <a:p>
            <a:pPr>
              <a:lnSpc>
                <a:spcPct val="95000"/>
              </a:lnSpc>
              <a:spcAft>
                <a:spcPts val="1000"/>
              </a:spcAft>
            </a:pPr>
            <a:r>
              <a:rPr lang="ru-RU" altLang="ru-RU" sz="3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http://fcior.edu.ru/ Федеральный центр информационно-образовательных ресурсов, который обеспечивает каталогизацию электронных образовательных ресурсов различного типа за счет использования единой информационной модели метаданных.</a:t>
            </a:r>
          </a:p>
          <a:p>
            <a:pPr>
              <a:lnSpc>
                <a:spcPct val="95000"/>
              </a:lnSpc>
              <a:spcAft>
                <a:spcPts val="1000"/>
              </a:spcAft>
            </a:pPr>
            <a:r>
              <a:rPr lang="ru-RU" altLang="ru-RU" sz="3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3400" u="sng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https://info.olimpiada.ru/activity/92/tasks/2016</a:t>
            </a:r>
            <a:r>
              <a:rPr lang="ru-RU" altLang="ru-RU" sz="3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Подготовка школьников к олимпиаде, задания прошлых лет</a:t>
            </a:r>
            <a:endParaRPr lang="en-US" altLang="ru-RU" sz="3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95000"/>
              </a:lnSpc>
              <a:spcAft>
                <a:spcPts val="1000"/>
              </a:spcAft>
            </a:pPr>
            <a:r>
              <a:rPr lang="en-US" altLang="ru-RU" sz="34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vos@olimpiada.ru</a:t>
            </a:r>
            <a:r>
              <a:rPr lang="en-US" altLang="ru-RU" sz="3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3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</a:t>
            </a:r>
            <a:r>
              <a:rPr lang="ru-RU" altLang="ru-RU" sz="3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ероссийские олимпиады школьников</a:t>
            </a:r>
            <a:endParaRPr lang="ru-RU" altLang="ru-RU" sz="3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95000"/>
              </a:lnSpc>
              <a:spcAft>
                <a:spcPts val="1000"/>
              </a:spcAft>
            </a:pPr>
            <a:r>
              <a:rPr lang="ru-RU" altLang="ru-RU" sz="3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3400" u="sng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http://fgosreestr.ru/</a:t>
            </a:r>
            <a:r>
              <a:rPr lang="ru-RU" altLang="ru-RU" sz="3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Примерные адаптированные образовательные программы</a:t>
            </a:r>
            <a:endParaRPr lang="en-US" altLang="ru-RU" sz="3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lnSpc>
                <a:spcPct val="95000"/>
              </a:lnSpc>
              <a:spcAft>
                <a:spcPts val="1000"/>
              </a:spcAft>
              <a:buFont typeface="Arial" charset="0"/>
              <a:buNone/>
            </a:pPr>
            <a:r>
              <a:rPr lang="ru-RU" altLang="ru-RU" sz="3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Образовательная платформа </a:t>
            </a:r>
            <a:r>
              <a:rPr lang="en-US" altLang="ru-RU" sz="3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LECTA</a:t>
            </a:r>
            <a:endParaRPr lang="ru-RU" altLang="ru-RU" sz="3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95000"/>
              </a:lnSpc>
              <a:spcAft>
                <a:spcPts val="1000"/>
              </a:spcAft>
            </a:pPr>
            <a:r>
              <a:rPr lang="ru-RU" altLang="ru-RU" sz="3400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https://lecta.ru/help/web_registration</a:t>
            </a:r>
            <a:r>
              <a:rPr lang="ru-RU" altLang="ru-RU" sz="3400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3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РЕГИСТРАЦИЯ</a:t>
            </a:r>
          </a:p>
          <a:p>
            <a:pPr>
              <a:lnSpc>
                <a:spcPct val="95000"/>
              </a:lnSpc>
              <a:spcAft>
                <a:spcPts val="1000"/>
              </a:spcAft>
            </a:pPr>
            <a:r>
              <a:rPr lang="ru-RU" altLang="ru-RU" sz="3400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https://lecta.ru/news/dostup-k-elektronnym-uchebnikam-mozhno-poluchit-besplatno</a:t>
            </a:r>
            <a:r>
              <a:rPr lang="ru-RU" altLang="ru-RU" sz="3400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3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ПОДАРОК </a:t>
            </a:r>
            <a:r>
              <a:rPr lang="ru-RU" altLang="ru-RU" sz="3400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 ЭФУ</a:t>
            </a:r>
          </a:p>
          <a:p>
            <a:pPr>
              <a:lnSpc>
                <a:spcPct val="80000"/>
              </a:lnSpc>
            </a:pPr>
            <a:r>
              <a:rPr lang="ru-RU" altLang="ru-RU" sz="3400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7"/>
              </a:rPr>
              <a:t>https://lecta.ru/classwork</a:t>
            </a:r>
            <a:r>
              <a:rPr lang="ru-RU" altLang="ru-RU" sz="3400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lang="ru-RU" altLang="ru-RU" sz="3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БЕСПЛАТНЫЕ МАТЕРИАЛЫ ДЛЯ УЧИТЕЛЯ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6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Протопопова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Анна Павловна</a:t>
            </a: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Protopopova.A@kims.ms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Нормативные акты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Закон РФ от 29.12.2012 № 273 ФЗ «Об образовании в Российской Федерации», статьи 8, 18, 28, 35, 47, 79, 108</a:t>
            </a:r>
          </a:p>
          <a:p>
            <a:pPr>
              <a:defRPr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Порядок формирования Федерального перечня учебников, рекомендуемых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образования, утвержденный приказом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России от 18.07.2016 № 870 )</a:t>
            </a:r>
          </a:p>
          <a:p>
            <a:pPr>
              <a:defRPr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России от 31.03.2014 № 253 «Об утверждении федерального перечня учебников рекомендуемых к использованию при реализации имеющих государственную аккредитацию программ  начального общего, основного общего, среднего общего образования» с внесенными изменениями</a:t>
            </a:r>
          </a:p>
          <a:p>
            <a:pPr>
              <a:defRPr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от 09.06.2016 № 699 «Об утверждении перечня организаций, осуществляющих выпуск учебных пособий, которые допускаются к использованию при реализации имеющих государственную аккредитацию образовательных программ НОО, ООО, СОО</a:t>
            </a:r>
          </a:p>
          <a:p>
            <a:pPr>
              <a:defRPr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ФЗ от 05.04.2013 № 44-ФЗ «О контрактной системе закупа учебников»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Информационные документы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Письмо 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России от 29.04.2014 N 08-548</a:t>
            </a:r>
            <a:b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«О федеральном перечне учебников» (учебники , которые не вошли в ФП 2014 года, но были включены в ФП 2013/14 учебного  года  могут школами использоваться в течение 5 лет до 2019 года) </a:t>
            </a:r>
          </a:p>
          <a:p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Письмо 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России от 08.12.2011 № МД-1634/03 «Об использовании учебников в образовательном процессе» (учебник может при хорошем физическом состоянии использоваться в период действия образовательного стандарта) </a:t>
            </a:r>
          </a:p>
          <a:p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Письмо 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России от 02.02.2015 N НТ-136/08</a:t>
            </a:r>
            <a:b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«О федеральном перечне учебников»</a:t>
            </a:r>
          </a:p>
          <a:p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Письмо 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России от 31.01.2017 N ОВ-83/7</a:t>
            </a:r>
            <a:b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«Об обеспечении учебными изданиями (учебниками и учебными пособиями) обучающихся с ОВЗ»</a:t>
            </a:r>
          </a:p>
          <a:p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Письмо 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Рособрнадзора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от 11.08.2016 N 05-455</a:t>
            </a:r>
            <a:b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«Об использовании учебников»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Приказы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России об изменении ФП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Font typeface="Arial" charset="0"/>
              <a:buNone/>
            </a:pPr>
            <a:r>
              <a:rPr lang="ru-RU" altLang="ru-RU" sz="2000" dirty="0" smtClean="0"/>
              <a:t>         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Приказы 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России:</a:t>
            </a:r>
          </a:p>
          <a:p>
            <a:pPr>
              <a:buFont typeface="Arial" charset="0"/>
              <a:buNone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2000" b="1" u="sng" dirty="0" smtClean="0">
                <a:latin typeface="Times New Roman" pitchFamily="18" charset="0"/>
                <a:cs typeface="Times New Roman" pitchFamily="18" charset="0"/>
              </a:rPr>
              <a:t>от 08.06.2015 N 576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– об исключении 98 учебников (вся История России,  начальная школа «Дрофа», учебники по татарскому языку) и включении 14 учебников (История России по ИКС ), использование возможно до 2020 года</a:t>
            </a:r>
          </a:p>
          <a:p>
            <a:pPr>
              <a:buFont typeface="Arial" charset="0"/>
              <a:buNone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2000" b="1" u="sng" dirty="0" smtClean="0">
                <a:latin typeface="Times New Roman" pitchFamily="18" charset="0"/>
                <a:cs typeface="Times New Roman" pitchFamily="18" charset="0"/>
              </a:rPr>
              <a:t>от 28.12.2015 N 1529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– об исключении 12 учебников (окружающий мир издательства «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Академкнига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/учебник и математика издательства «БИНОМ»), использование возможно до 2020 года</a:t>
            </a:r>
          </a:p>
          <a:p>
            <a:pPr>
              <a:buFont typeface="Arial" charset="0"/>
              <a:buNone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2000" b="1" u="sng" dirty="0" smtClean="0">
                <a:latin typeface="Times New Roman" pitchFamily="18" charset="0"/>
                <a:cs typeface="Times New Roman" pitchFamily="18" charset="0"/>
              </a:rPr>
              <a:t>от 26.01.2016 N 38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– об исключении 89 учебников (УМК «Гармония» издательства «Ассоциация 21 век» и учебники издательства «Мнемозина») и включении 4 учебников для национальных школ, использование возможно до 2021 года</a:t>
            </a:r>
          </a:p>
          <a:p>
            <a:pPr>
              <a:buFont typeface="Arial" charset="0"/>
              <a:buNone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2000" b="1" u="sng" dirty="0" smtClean="0">
                <a:latin typeface="Times New Roman" pitchFamily="18" charset="0"/>
                <a:cs typeface="Times New Roman" pitchFamily="18" charset="0"/>
              </a:rPr>
              <a:t>от 05.07.2017 N 629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– об исключении  3 учебников (география для 9 классов издательств «Дрофа» и «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Вентана-Граф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включении 14  учебников для детей с ОВЗ, приказом </a:t>
            </a:r>
            <a:r>
              <a:rPr lang="ru-RU" altLang="ru-RU" sz="2000" u="sng" dirty="0" smtClean="0">
                <a:latin typeface="Times New Roman" pitchFamily="18" charset="0"/>
                <a:cs typeface="Times New Roman" pitchFamily="18" charset="0"/>
              </a:rPr>
              <a:t>сроки использования не оговорены</a:t>
            </a:r>
          </a:p>
          <a:p>
            <a:pPr>
              <a:buFont typeface="Arial" charset="0"/>
              <a:buNone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        Приказом № 629 исключены учебники издательства «Дрофа»  для 9 класса Дронов, Баринова, Ром География: География России. Хозяйство и географические районы, 9 класс; Дронов, Ром География России: Население и хозяйство. 9 класс, издательство 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Вентана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Граф авторы 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Таможняя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Толкунова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Геграфия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России. Хозяйство. Регионы.  9 класс, под ред. Дронова;</a:t>
            </a:r>
          </a:p>
          <a:p>
            <a:pPr>
              <a:buFont typeface="Arial" charset="0"/>
              <a:buNone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Учебники из ФП 2014 года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>
              <a:buNone/>
            </a:pPr>
            <a:r>
              <a:rPr lang="ru-RU" altLang="ru-RU" sz="3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altLang="ru-RU" sz="3000" dirty="0" smtClean="0">
                <a:latin typeface="Times New Roman" pitchFamily="18" charset="0"/>
                <a:cs typeface="Times New Roman" pitchFamily="18" charset="0"/>
              </a:rPr>
              <a:t>Данные учебники в настоящий момент не в полной мере соответствуют ПООП ООО (в части содержания образования и планируемых результатов освоения предмета «Технология»)</a:t>
            </a:r>
          </a:p>
          <a:p>
            <a:pPr>
              <a:buNone/>
            </a:pPr>
            <a:endParaRPr lang="ru-RU" sz="30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850" y="1484784"/>
            <a:ext cx="3041030" cy="4611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УМК по технологии ФП 2014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7142" y="1600200"/>
            <a:ext cx="6689716" cy="50172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УМК по технологии ФП 2014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1138" y="1600200"/>
            <a:ext cx="6761724" cy="507129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УМК по технологии ФП 2014 издательства «Дрофа»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- Технология. Обслуживающий труд. 5-8 классы.  УМК под редакцией О. А. Кожиной </a:t>
            </a:r>
          </a:p>
          <a:p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- Технология. Технический труд. 5-8 классы. Рабочая программа к линии УМК под редакцией В. М. Казакевича и Г. А. Молевой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7544" y="1484784"/>
            <a:ext cx="3024336" cy="46085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Предстоящие  возможные изменения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645024"/>
            <a:ext cx="3638361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99592" y="1700809"/>
            <a:ext cx="511256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настоящее время разрабатываются новые ФГОС</a:t>
            </a:r>
          </a:p>
          <a:p>
            <a:pPr>
              <a:defRPr/>
            </a:pP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 их утверждения будут разрабатываться новые учебники</a:t>
            </a:r>
          </a:p>
          <a:p>
            <a:pPr>
              <a:defRPr/>
            </a:pP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Предполагается, что будет</a:t>
            </a:r>
          </a:p>
          <a:p>
            <a:pPr>
              <a:defRPr/>
            </a:pP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2-3 линейки учебников по</a:t>
            </a:r>
          </a:p>
          <a:p>
            <a:pPr>
              <a:defRPr/>
            </a:pP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каждому предмету:</a:t>
            </a:r>
          </a:p>
          <a:p>
            <a:pPr>
              <a:defRPr/>
            </a:pP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базовый, углубленный, </a:t>
            </a:r>
          </a:p>
          <a:p>
            <a:pPr>
              <a:defRPr/>
            </a:pP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детей с ОВЗ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521</Words>
  <Application>Microsoft Office PowerPoint</Application>
  <PresentationFormat>Экран (4:3)</PresentationFormat>
  <Paragraphs>58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Обзор действующих учебников и учебно-методических комплектов, разработка издательствами новых УМК и пособий, включая новые образовательные ресурсы</vt:lpstr>
      <vt:lpstr>Нормативные акты</vt:lpstr>
      <vt:lpstr>Информационные документы</vt:lpstr>
      <vt:lpstr>Приказы Минобрнауки России об изменении ФП</vt:lpstr>
      <vt:lpstr>Учебники из ФП 2014 года</vt:lpstr>
      <vt:lpstr>УМК по технологии ФП 2014</vt:lpstr>
      <vt:lpstr>УМК по технологии ФП 2014</vt:lpstr>
      <vt:lpstr>УМК по технологии ФП 2014 издательства «Дрофа»</vt:lpstr>
      <vt:lpstr>Предстоящие  возможные изменения</vt:lpstr>
      <vt:lpstr>Технология. 5 класс: учебник / С.А. Бешенков, В.Б. Лабутин, Э.В. Миндзаева и др. УЧЕБНОЕ ПОСОБИЕ</vt:lpstr>
      <vt:lpstr> Глозман Е.С., Кудакова (Филимонова) Е.Н., Хотунцев Ю.Л., Кожина О.А., Воронин И.В., Воронина В.В., Глозман А.Е.  УЧЕБНОЕ ПОСОБИЕ </vt:lpstr>
      <vt:lpstr>Семенова, Казакевич, Пичугина: Технология. 5 класс. УЧЕБНОЕ ПОСОБИЕ. </vt:lpstr>
      <vt:lpstr>Учебные пособия Копосов Д.Г. Робототехника 5,6,7,8</vt:lpstr>
      <vt:lpstr>Электронные образовательные ресурсы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Обзор действующих учебников и учебно-методических комплектов, разработка издательствами новых УМК и пособий, включая новые образовательные ресурсы.</dc:title>
  <dc:creator>User</dc:creator>
  <cp:lastModifiedBy>Татьяна Копылова</cp:lastModifiedBy>
  <cp:revision>34</cp:revision>
  <dcterms:created xsi:type="dcterms:W3CDTF">2018-11-10T09:30:02Z</dcterms:created>
  <dcterms:modified xsi:type="dcterms:W3CDTF">2018-11-12T06:34:51Z</dcterms:modified>
</cp:coreProperties>
</file>