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sldIdLst>
    <p:sldId id="285" r:id="rId2"/>
    <p:sldId id="257" r:id="rId3"/>
    <p:sldId id="258" r:id="rId4"/>
    <p:sldId id="264" r:id="rId5"/>
    <p:sldId id="277" r:id="rId6"/>
    <p:sldId id="262" r:id="rId7"/>
    <p:sldId id="265" r:id="rId8"/>
    <p:sldId id="266" r:id="rId9"/>
    <p:sldId id="268" r:id="rId10"/>
    <p:sldId id="267" r:id="rId11"/>
    <p:sldId id="27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9" r:id="rId20"/>
    <p:sldId id="280" r:id="rId21"/>
    <p:sldId id="282" r:id="rId22"/>
    <p:sldId id="284" r:id="rId23"/>
    <p:sldId id="283" r:id="rId24"/>
    <p:sldId id="286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62" autoAdjust="0"/>
    <p:restoredTop sz="89065" autoAdjust="0"/>
  </p:normalViewPr>
  <p:slideViewPr>
    <p:cSldViewPr>
      <p:cViewPr>
        <p:scale>
          <a:sx n="75" d="100"/>
          <a:sy n="75" d="100"/>
        </p:scale>
        <p:origin x="-1290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C23269E-E8DD-4FFC-BEC3-DAA12F2B60B6}" type="datetimeFigureOut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31C6F5-075E-4153-8366-FE52FE002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6077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5122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23554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25602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27650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29698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31746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33794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35842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37890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39938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41986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7170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44034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46082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48130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50178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52226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9218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11266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13314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15362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17410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19458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9750" y="2924175"/>
            <a:ext cx="5873750" cy="6219825"/>
          </a:xfrm>
        </p:spPr>
        <p:txBody>
          <a:bodyPr wrap="square" numCol="2" spcCol="18288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21506" name="Slide Image Placeholder 5"/>
          <p:cNvSpPr>
            <a:spLocks noGrp="1" noRot="1" noChangeAspect="1"/>
          </p:cNvSpPr>
          <p:nvPr>
            <p:ph type="sldImg"/>
          </p:nvPr>
        </p:nvSpPr>
        <p:spPr bwMode="auto">
          <a:xfrm>
            <a:off x="554038" y="498475"/>
            <a:ext cx="3114675" cy="2335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9948-2E59-4760-9D18-3F6CF862D948}" type="datetimeFigureOut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50215-59EB-4563-97CB-B3FC4DA8F3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D19F83-DCF7-4409-8D16-A997376635A3}" type="datetimeFigureOut">
              <a:rPr lang="en-US"/>
              <a:pPr>
                <a:defRPr/>
              </a:pPr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9D8A9C-8355-4A95-9569-D25A027804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ransition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Diagonal Corner Rectangle 11"/>
          <p:cNvSpPr/>
          <p:nvPr/>
        </p:nvSpPr>
        <p:spPr>
          <a:xfrm>
            <a:off x="785813" y="714375"/>
            <a:ext cx="7696200" cy="5715000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4099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4100" name="TextBox 16"/>
          <p:cNvSpPr txBox="1">
            <a:spLocks noChangeArrowheads="1"/>
          </p:cNvSpPr>
          <p:nvPr/>
        </p:nvSpPr>
        <p:spPr bwMode="auto">
          <a:xfrm>
            <a:off x="1643063" y="1500188"/>
            <a:ext cx="32861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FFFF"/>
                </a:solidFill>
                <a:latin typeface="Calibri" pitchFamily="34" charset="0"/>
              </a:rPr>
              <a:t>Здравствуйте ребята! Меня зовут Вася. Я решил стать путешественником. Своё путешествие я решил начать с Красноярского Края. На своём пути я буду встречать разные препятствия, и надеюсь вы поможете мне их достойно преодолеть.</a:t>
            </a:r>
            <a:endParaRPr lang="en-US" sz="240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9" name="Рисунок 18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1000125"/>
            <a:ext cx="2928938" cy="488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27088" y="7651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531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</a:rPr>
              <a:t>Ребята, вы такие молодцы, сейчас я расскажу рабочим как измерить силу упругости. И работа снова восстановится.</a:t>
            </a:r>
            <a:endParaRPr lang="en-US">
              <a:solidFill>
                <a:srgbClr val="FFFFFF"/>
              </a:solidFill>
            </a:endParaRPr>
          </a:p>
        </p:txBody>
      </p:sp>
      <p:pic>
        <p:nvPicPr>
          <p:cNvPr id="22532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22533" name="Рисунок 5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2060575"/>
            <a:ext cx="1857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7" descr="подъемный-кран-620x46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636838"/>
            <a:ext cx="3286125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Ребята, вы такие молодцы, теперь рабочие могут снова продолжать свою работу, а я  путешествовать 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4580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6" name="Рисунок 5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2071688"/>
            <a:ext cx="1857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а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857375"/>
            <a:ext cx="24923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627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Ничего себе! Что это за город - по какой улице не пойду, всё памятники архитектуры, а соборы какие красивые!.. Ммм…. Душа поёт, под звуки их колоколов.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6628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7" name="Рисунок 6" descr="210_1403453377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3857625"/>
            <a:ext cx="2643188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212_1403876384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8" y="2071688"/>
            <a:ext cx="25003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98_1393148741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38" y="2071688"/>
            <a:ext cx="24130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скачанные файлы (1)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0" y="4000500"/>
            <a:ext cx="25241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8675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А что там происходит? Это же старинная русская забава, перетягивание каната. 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8676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28677" name="Рисунок 5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2143125"/>
            <a:ext cx="1857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2-masl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1857375"/>
            <a:ext cx="47148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0723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7" name="Рисунок 6" descr="12-mas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857250"/>
            <a:ext cx="6572250" cy="527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1285875" y="1143000"/>
            <a:ext cx="2643188" cy="271462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>
                <a:solidFill>
                  <a:srgbClr val="FFFFFF"/>
                </a:solidFill>
                <a:cs typeface="Arial" charset="0"/>
              </a:rPr>
              <a:t>Ва</a:t>
            </a:r>
            <a:r>
              <a:rPr lang="ru-RU">
                <a:solidFill>
                  <a:srgbClr val="FFFFFF"/>
                </a:solidFill>
                <a:latin typeface="Arial" charset="0"/>
                <a:cs typeface="Arial" charset="0"/>
              </a:rPr>
              <a:t>с</a:t>
            </a:r>
            <a:r>
              <a:rPr lang="ru-RU">
                <a:solidFill>
                  <a:srgbClr val="FFFFFF"/>
                </a:solidFill>
                <a:cs typeface="Arial" charset="0"/>
              </a:rPr>
              <a:t>я, ты нам случайно не поможешь?  Не могу понять, кто  выиграл. Посчитай пожалуйста равнодействующую сил, с одной и другой стороны каната.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1214438" y="785813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2771" name="TextBox 15"/>
          <p:cNvSpPr txBox="1">
            <a:spLocks noChangeArrowheads="1"/>
          </p:cNvSpPr>
          <p:nvPr/>
        </p:nvSpPr>
        <p:spPr bwMode="auto">
          <a:xfrm>
            <a:off x="1714500" y="1071563"/>
            <a:ext cx="6286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Ребята, ну что поможете мне посчитать равнодействующую сил одной и второй команды?.  Вы ещё это не изучали? О горе мне!!!!! 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2772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32773" name="Рисунок 5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2143125"/>
            <a:ext cx="1857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Box 6"/>
          <p:cNvSpPr txBox="1">
            <a:spLocks noChangeArrowheads="1"/>
          </p:cNvSpPr>
          <p:nvPr/>
        </p:nvSpPr>
        <p:spPr bwMode="auto">
          <a:xfrm>
            <a:off x="3500438" y="2500313"/>
            <a:ext cx="5286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Равнодействующая сил.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819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В большинстве случаев на тело действует не одна, а сразу несколько сил. 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4820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34821" name="Рисунок 6" descr="p-03d-6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1700213"/>
            <a:ext cx="5643563" cy="437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верх 8"/>
          <p:cNvSpPr/>
          <p:nvPr/>
        </p:nvSpPr>
        <p:spPr>
          <a:xfrm flipH="1">
            <a:off x="3203575" y="3716338"/>
            <a:ext cx="357188" cy="10001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084888" y="3429000"/>
            <a:ext cx="285750" cy="785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6867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Когда на тело действуют несколько сил, их можно заменить одной силой, равноценной по своему действию этим силам.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6868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00188" y="2428875"/>
            <a:ext cx="65008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Равнодействующая сил - сила, которая производит на тело такое же действие, как несколько одновременно действующих сил.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8915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Равнодействующая сил, направленных по одной прямой в одну сторону, направлена в ту же сторону, а её модуль равен сумме модулей составляющих сил.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8916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89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89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891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892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892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28875" y="2857500"/>
            <a:ext cx="514350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R=F</a:t>
            </a:r>
            <a:r>
              <a:rPr lang="en-US" sz="9600" baseline="-25000">
                <a:latin typeface="Calibri" pitchFamily="34" charset="0"/>
              </a:rPr>
              <a:t>1</a:t>
            </a:r>
            <a:r>
              <a:rPr lang="en-US" sz="9600">
                <a:latin typeface="Calibri" pitchFamily="34" charset="0"/>
              </a:rPr>
              <a:t>+F</a:t>
            </a:r>
            <a:r>
              <a:rPr lang="en-US" sz="9600" baseline="-25000">
                <a:latin typeface="Calibri" pitchFamily="34" charset="0"/>
              </a:rPr>
              <a:t>2</a:t>
            </a:r>
            <a:endParaRPr lang="ru-RU" sz="96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0963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Равнодействующая сил, направленных по одной прямой в противоположные стороны , направлена в сторону большей по модулю силы, а её модуль равен разности модулей составляющих сил.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0964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409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09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096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09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09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28875" y="2857500"/>
            <a:ext cx="514350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R=F</a:t>
            </a:r>
            <a:r>
              <a:rPr lang="en-US" sz="9600" baseline="-25000">
                <a:latin typeface="Calibri" pitchFamily="34" charset="0"/>
              </a:rPr>
              <a:t>2</a:t>
            </a:r>
            <a:r>
              <a:rPr lang="en-US" sz="9600">
                <a:latin typeface="Calibri" pitchFamily="34" charset="0"/>
              </a:rPr>
              <a:t>-F</a:t>
            </a:r>
            <a:r>
              <a:rPr lang="en-US" sz="9600" baseline="-25000">
                <a:latin typeface="Calibri" pitchFamily="34" charset="0"/>
              </a:rPr>
              <a:t>1</a:t>
            </a:r>
            <a:endParaRPr lang="ru-RU" sz="96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Diagonal Corner Rectangle 11"/>
          <p:cNvSpPr/>
          <p:nvPr/>
        </p:nvSpPr>
        <p:spPr>
          <a:xfrm>
            <a:off x="723900" y="1071563"/>
            <a:ext cx="7696200" cy="5072062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147" name="TextBox 14"/>
          <p:cNvSpPr txBox="1">
            <a:spLocks noChangeArrowheads="1"/>
          </p:cNvSpPr>
          <p:nvPr/>
        </p:nvSpPr>
        <p:spPr bwMode="auto">
          <a:xfrm>
            <a:off x="1214438" y="1428750"/>
            <a:ext cx="2971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А какое путешествие может быть без карты? На нашей карте флажками отмечены места где меня ждут определённые испытания. Но я, ничего не боюсь, ведь со мной вы - мои юные друзья!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6148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9" name="Рисунок 18" descr="Вася.JPG"/>
          <p:cNvPicPr>
            <a:picLocks noChangeAspect="1"/>
          </p:cNvPicPr>
          <p:nvPr/>
        </p:nvPicPr>
        <p:blipFill>
          <a:blip r:embed="rId4"/>
          <a:srcRect r="-394" b="44768"/>
          <a:stretch>
            <a:fillRect/>
          </a:stretch>
        </p:blipFill>
        <p:spPr bwMode="auto">
          <a:xfrm>
            <a:off x="1857375" y="3857625"/>
            <a:ext cx="192881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карт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1214438"/>
            <a:ext cx="308451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3011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А как вы думаете, чему будет равна равнодействующая двух сил равных по модулю и противоположных по направлению?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3012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430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30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301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30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301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R=F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1100">
                <a:latin typeface="Calibri" pitchFamily="34" charset="0"/>
                <a:ea typeface="Calibri" pitchFamily="34" charset="0"/>
                <a:cs typeface="Times New Roman" pitchFamily="18" charset="0"/>
              </a:rPr>
              <a:t>+F</a:t>
            </a:r>
            <a:r>
              <a:rPr lang="en-US" sz="1100" baseline="-30000"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lang="en-US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28875" y="2857500"/>
            <a:ext cx="514350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   R=0</a:t>
            </a:r>
            <a:endParaRPr lang="ru-RU" sz="96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5059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Найти равнодействующую сил в следующих примерах.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5060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grpSp>
        <p:nvGrpSpPr>
          <p:cNvPr id="45061" name="Группа 10"/>
          <p:cNvGrpSpPr>
            <a:grpSpLocks/>
          </p:cNvGrpSpPr>
          <p:nvPr/>
        </p:nvGrpSpPr>
        <p:grpSpPr bwMode="auto">
          <a:xfrm>
            <a:off x="2643188" y="2500313"/>
            <a:ext cx="4143375" cy="1500187"/>
            <a:chOff x="2643174" y="2500306"/>
            <a:chExt cx="4143404" cy="1500198"/>
          </a:xfrm>
        </p:grpSpPr>
        <p:grpSp>
          <p:nvGrpSpPr>
            <p:cNvPr id="45062" name="Группа 9"/>
            <p:cNvGrpSpPr>
              <a:grpSpLocks/>
            </p:cNvGrpSpPr>
            <p:nvPr/>
          </p:nvGrpSpPr>
          <p:grpSpPr bwMode="auto">
            <a:xfrm>
              <a:off x="2643174" y="2500306"/>
              <a:ext cx="4143404" cy="1500198"/>
              <a:chOff x="3786182" y="2571744"/>
              <a:chExt cx="4143404" cy="1500198"/>
            </a:xfrm>
          </p:grpSpPr>
          <p:sp>
            <p:nvSpPr>
              <p:cNvPr id="5" name="Овал 4"/>
              <p:cNvSpPr/>
              <p:nvPr/>
            </p:nvSpPr>
            <p:spPr>
              <a:xfrm>
                <a:off x="3786182" y="2571744"/>
                <a:ext cx="1643073" cy="1500198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" name="Стрелка влево 6"/>
              <p:cNvSpPr/>
              <p:nvPr/>
            </p:nvSpPr>
            <p:spPr>
              <a:xfrm rot="10800000">
                <a:off x="4643438" y="3071810"/>
                <a:ext cx="3286148" cy="571504"/>
              </a:xfrm>
              <a:prstGeom prst="leftArrow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" name="Стрелка вправо 5"/>
              <p:cNvSpPr/>
              <p:nvPr/>
            </p:nvSpPr>
            <p:spPr>
              <a:xfrm>
                <a:off x="4643438" y="3071810"/>
                <a:ext cx="2500329" cy="571504"/>
              </a:xfrm>
              <a:prstGeom prst="right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45063" name="TextBox 7"/>
            <p:cNvSpPr txBox="1">
              <a:spLocks noChangeArrowheads="1"/>
            </p:cNvSpPr>
            <p:nvPr/>
          </p:nvSpPr>
          <p:spPr bwMode="auto">
            <a:xfrm>
              <a:off x="4929190" y="2786058"/>
              <a:ext cx="50006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Calibri" pitchFamily="34" charset="0"/>
                </a:rPr>
                <a:t>3Н</a:t>
              </a:r>
            </a:p>
          </p:txBody>
        </p:sp>
        <p:sp>
          <p:nvSpPr>
            <p:cNvPr id="45064" name="TextBox 8"/>
            <p:cNvSpPr txBox="1">
              <a:spLocks noChangeArrowheads="1"/>
            </p:cNvSpPr>
            <p:nvPr/>
          </p:nvSpPr>
          <p:spPr bwMode="auto">
            <a:xfrm>
              <a:off x="5857884" y="2786058"/>
              <a:ext cx="5715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Calibri" pitchFamily="34" charset="0"/>
                </a:rPr>
                <a:t>4Н</a:t>
              </a: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7107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Найти равнодействующую сил в следующих примерах.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7108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grpSp>
        <p:nvGrpSpPr>
          <p:cNvPr id="47109" name="Группа 11"/>
          <p:cNvGrpSpPr>
            <a:grpSpLocks/>
          </p:cNvGrpSpPr>
          <p:nvPr/>
        </p:nvGrpSpPr>
        <p:grpSpPr bwMode="auto">
          <a:xfrm>
            <a:off x="1428750" y="2643188"/>
            <a:ext cx="5786438" cy="1500187"/>
            <a:chOff x="1428728" y="2643182"/>
            <a:chExt cx="5786478" cy="1500198"/>
          </a:xfrm>
        </p:grpSpPr>
        <p:sp>
          <p:nvSpPr>
            <p:cNvPr id="5" name="Овал 4"/>
            <p:cNvSpPr/>
            <p:nvPr/>
          </p:nvSpPr>
          <p:spPr>
            <a:xfrm>
              <a:off x="3857620" y="2643182"/>
              <a:ext cx="1643074" cy="150019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Стрелка влево 6"/>
            <p:cNvSpPr/>
            <p:nvPr/>
          </p:nvSpPr>
          <p:spPr>
            <a:xfrm>
              <a:off x="1428728" y="3071810"/>
              <a:ext cx="3286148" cy="571504"/>
            </a:xfrm>
            <a:prstGeom prst="lef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Стрелка вправо 5"/>
            <p:cNvSpPr/>
            <p:nvPr/>
          </p:nvSpPr>
          <p:spPr>
            <a:xfrm>
              <a:off x="4714876" y="3071810"/>
              <a:ext cx="2500330" cy="571504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113" name="TextBox 7"/>
            <p:cNvSpPr txBox="1">
              <a:spLocks noChangeArrowheads="1"/>
            </p:cNvSpPr>
            <p:nvPr/>
          </p:nvSpPr>
          <p:spPr bwMode="auto">
            <a:xfrm>
              <a:off x="6072198" y="2857496"/>
              <a:ext cx="50006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Calibri" pitchFamily="34" charset="0"/>
                </a:rPr>
                <a:t>3Н</a:t>
              </a:r>
            </a:p>
          </p:txBody>
        </p:sp>
        <p:sp>
          <p:nvSpPr>
            <p:cNvPr id="47114" name="TextBox 8"/>
            <p:cNvSpPr txBox="1">
              <a:spLocks noChangeArrowheads="1"/>
            </p:cNvSpPr>
            <p:nvPr/>
          </p:nvSpPr>
          <p:spPr bwMode="auto">
            <a:xfrm>
              <a:off x="2285984" y="2857496"/>
              <a:ext cx="5715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latin typeface="Calibri" pitchFamily="34" charset="0"/>
                </a:rPr>
                <a:t>4Н</a:t>
              </a: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9155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Найти равнодействующую сил в следующих примерах.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9156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49157" name="Рисунок 11" descr="depositphotos_4133144-Tug-of-Wa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1714500"/>
            <a:ext cx="7215188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трелка влево 13"/>
          <p:cNvSpPr/>
          <p:nvPr/>
        </p:nvSpPr>
        <p:spPr>
          <a:xfrm>
            <a:off x="3071813" y="3500438"/>
            <a:ext cx="714375" cy="21431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>
            <a:off x="2214563" y="3643313"/>
            <a:ext cx="500062" cy="21431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>
            <a:off x="1428750" y="3857625"/>
            <a:ext cx="500063" cy="2143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5786438" y="3500438"/>
            <a:ext cx="500062" cy="21431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6572250" y="3643313"/>
            <a:ext cx="714375" cy="21431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7358063" y="3857625"/>
            <a:ext cx="500062" cy="214313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164" name="TextBox 21"/>
          <p:cNvSpPr txBox="1">
            <a:spLocks noChangeArrowheads="1"/>
          </p:cNvSpPr>
          <p:nvPr/>
        </p:nvSpPr>
        <p:spPr bwMode="auto">
          <a:xfrm>
            <a:off x="3429000" y="3643313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2Н</a:t>
            </a:r>
          </a:p>
        </p:txBody>
      </p:sp>
      <p:sp>
        <p:nvSpPr>
          <p:cNvPr id="49165" name="TextBox 22"/>
          <p:cNvSpPr txBox="1">
            <a:spLocks noChangeArrowheads="1"/>
          </p:cNvSpPr>
          <p:nvPr/>
        </p:nvSpPr>
        <p:spPr bwMode="auto">
          <a:xfrm>
            <a:off x="2286000" y="378618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1Н</a:t>
            </a:r>
          </a:p>
        </p:txBody>
      </p:sp>
      <p:sp>
        <p:nvSpPr>
          <p:cNvPr id="49166" name="TextBox 23"/>
          <p:cNvSpPr txBox="1">
            <a:spLocks noChangeArrowheads="1"/>
          </p:cNvSpPr>
          <p:nvPr/>
        </p:nvSpPr>
        <p:spPr bwMode="auto">
          <a:xfrm>
            <a:off x="1428750" y="4000500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1Н</a:t>
            </a:r>
          </a:p>
        </p:txBody>
      </p:sp>
      <p:sp>
        <p:nvSpPr>
          <p:cNvPr id="49167" name="TextBox 24"/>
          <p:cNvSpPr txBox="1">
            <a:spLocks noChangeArrowheads="1"/>
          </p:cNvSpPr>
          <p:nvPr/>
        </p:nvSpPr>
        <p:spPr bwMode="auto">
          <a:xfrm>
            <a:off x="5715000" y="3714750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1Н</a:t>
            </a:r>
          </a:p>
        </p:txBody>
      </p:sp>
      <p:sp>
        <p:nvSpPr>
          <p:cNvPr id="49168" name="TextBox 25"/>
          <p:cNvSpPr txBox="1">
            <a:spLocks noChangeArrowheads="1"/>
          </p:cNvSpPr>
          <p:nvPr/>
        </p:nvSpPr>
        <p:spPr bwMode="auto">
          <a:xfrm>
            <a:off x="7286625" y="4000500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1Н</a:t>
            </a:r>
          </a:p>
        </p:txBody>
      </p:sp>
      <p:sp>
        <p:nvSpPr>
          <p:cNvPr id="49169" name="TextBox 26"/>
          <p:cNvSpPr txBox="1">
            <a:spLocks noChangeArrowheads="1"/>
          </p:cNvSpPr>
          <p:nvPr/>
        </p:nvSpPr>
        <p:spPr bwMode="auto">
          <a:xfrm>
            <a:off x="6572250" y="378618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alibri" pitchFamily="34" charset="0"/>
              </a:rPr>
              <a:t>2Н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1214438" y="785813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1203" name="TextBox 15"/>
          <p:cNvSpPr txBox="1">
            <a:spLocks noChangeArrowheads="1"/>
          </p:cNvSpPr>
          <p:nvPr/>
        </p:nvSpPr>
        <p:spPr bwMode="auto">
          <a:xfrm>
            <a:off x="1714500" y="1071563"/>
            <a:ext cx="6286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Ребята, вы такие молодцы! Вот я уже и подхожу к городу Красноярску… 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51204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51205" name="Рисунок 5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936" y="1584326"/>
            <a:ext cx="28082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72390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195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Смотрите, вот какой Енисей-батюшка!!! А вот и моё первое препятствие!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8196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7" name="Рисунок 16" descr="97688044_101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25" y="1857375"/>
            <a:ext cx="5519738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Вася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38" y="2428875"/>
            <a:ext cx="12096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72390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243" name="TextBox 15"/>
          <p:cNvSpPr txBox="1">
            <a:spLocks noChangeArrowheads="1"/>
          </p:cNvSpPr>
          <p:nvPr/>
        </p:nvSpPr>
        <p:spPr bwMode="auto">
          <a:xfrm>
            <a:off x="1357313" y="714375"/>
            <a:ext cx="6286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На берегу Енисея, стоят три лодки, в какую из них мне надо сесть, чтоб переплыть на тот берег реки? На лодках ещё написаны какие-то непонятные знаки, может вы мне сможете помочь?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244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grpSp>
        <p:nvGrpSpPr>
          <p:cNvPr id="10245" name="Группа 10"/>
          <p:cNvGrpSpPr>
            <a:grpSpLocks/>
          </p:cNvGrpSpPr>
          <p:nvPr/>
        </p:nvGrpSpPr>
        <p:grpSpPr bwMode="auto">
          <a:xfrm>
            <a:off x="1143000" y="1928813"/>
            <a:ext cx="3143250" cy="2428875"/>
            <a:chOff x="1071538" y="1928802"/>
            <a:chExt cx="3143272" cy="2428892"/>
          </a:xfrm>
        </p:grpSpPr>
        <p:pic>
          <p:nvPicPr>
            <p:cNvPr id="10253" name="Рисунок 5" descr="3491761170454ea996c6069b724dfe0f36fc35fa08_b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71538" y="1928802"/>
              <a:ext cx="3143272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2214546" y="2928934"/>
              <a:ext cx="1143008" cy="36989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Р≤160Н</a:t>
              </a:r>
            </a:p>
          </p:txBody>
        </p:sp>
      </p:grpSp>
      <p:grpSp>
        <p:nvGrpSpPr>
          <p:cNvPr id="10246" name="Группа 11"/>
          <p:cNvGrpSpPr>
            <a:grpSpLocks/>
          </p:cNvGrpSpPr>
          <p:nvPr/>
        </p:nvGrpSpPr>
        <p:grpSpPr bwMode="auto">
          <a:xfrm>
            <a:off x="3929063" y="1643063"/>
            <a:ext cx="3500437" cy="2071687"/>
            <a:chOff x="4357686" y="1571612"/>
            <a:chExt cx="3500462" cy="2071702"/>
          </a:xfrm>
        </p:grpSpPr>
        <p:pic>
          <p:nvPicPr>
            <p:cNvPr id="10251" name="Рисунок 6" descr="3491761170454ea996c6069b724dfe0f36fc35fa08_b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57686" y="1571612"/>
              <a:ext cx="3500462" cy="2071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5643570" y="2357430"/>
              <a:ext cx="1143008" cy="36989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Р≤360Н</a:t>
              </a:r>
            </a:p>
          </p:txBody>
        </p:sp>
      </p:grpSp>
      <p:grpSp>
        <p:nvGrpSpPr>
          <p:cNvPr id="10247" name="Группа 14"/>
          <p:cNvGrpSpPr>
            <a:grpSpLocks/>
          </p:cNvGrpSpPr>
          <p:nvPr/>
        </p:nvGrpSpPr>
        <p:grpSpPr bwMode="auto">
          <a:xfrm>
            <a:off x="4786313" y="3429000"/>
            <a:ext cx="3500437" cy="2143125"/>
            <a:chOff x="3714744" y="3429000"/>
            <a:chExt cx="3500462" cy="2143140"/>
          </a:xfrm>
        </p:grpSpPr>
        <p:pic>
          <p:nvPicPr>
            <p:cNvPr id="10249" name="Рисунок 7" descr="3491761170454ea996c6069b724dfe0f36fc35fa08_b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14744" y="3429000"/>
              <a:ext cx="3500462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4929190" y="4214819"/>
              <a:ext cx="1143008" cy="36989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Р≤500Н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143000" y="4429125"/>
            <a:ext cx="357187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white"/>
                </a:solidFill>
                <a:latin typeface="+mn-lt"/>
                <a:cs typeface="+mn-cs"/>
              </a:rPr>
              <a:t>Для того чтобы решить это задание нам нужно ответить на вопросы: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dirty="0">
                <a:solidFill>
                  <a:prstClr val="white"/>
                </a:solidFill>
                <a:latin typeface="+mn-lt"/>
                <a:cs typeface="+mn-cs"/>
              </a:rPr>
              <a:t>Запишем формулу по которой будем считать вес.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600" dirty="0">
                <a:solidFill>
                  <a:prstClr val="white"/>
                </a:solidFill>
                <a:latin typeface="+mn-lt"/>
                <a:cs typeface="+mn-cs"/>
              </a:rPr>
              <a:t>Давайте рассчитаем вес Васи и  укажем ему на нужную лодку.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1600" dirty="0">
              <a:solidFill>
                <a:prstClr val="white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white"/>
                </a:solidFill>
                <a:latin typeface="+mn-lt"/>
                <a:cs typeface="+mn-cs"/>
              </a:rPr>
              <a:t>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prstClr val="white"/>
                </a:solidFill>
                <a:latin typeface="+mn-lt"/>
                <a:cs typeface="+mn-cs"/>
              </a:rPr>
              <a:t>    </a:t>
            </a:r>
            <a:endParaRPr lang="en-US" sz="1600" dirty="0">
              <a:solidFill>
                <a:prstClr val="white"/>
              </a:solidFill>
              <a:latin typeface="+mn-lt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714375" y="642938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291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Давайте проверим правильно ли мы с вами всё рассчитали?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2292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1000125" y="1643063"/>
            <a:ext cx="3143250" cy="2428875"/>
            <a:chOff x="1000100" y="1643050"/>
            <a:chExt cx="3143272" cy="2428892"/>
          </a:xfrm>
        </p:grpSpPr>
        <p:pic>
          <p:nvPicPr>
            <p:cNvPr id="12300" name="Рисунок 5" descr="3491761170454ea996c6069b724dfe0f36fc35fa08_b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00100" y="1643050"/>
              <a:ext cx="3143272" cy="2428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2071671" y="2571743"/>
              <a:ext cx="1143008" cy="36989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Р≤160Н</a:t>
              </a:r>
            </a:p>
          </p:txBody>
        </p:sp>
      </p:grp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4429125" y="1643063"/>
            <a:ext cx="3500438" cy="2071687"/>
            <a:chOff x="4429124" y="1714488"/>
            <a:chExt cx="3500462" cy="2071702"/>
          </a:xfrm>
        </p:grpSpPr>
        <p:pic>
          <p:nvPicPr>
            <p:cNvPr id="12298" name="Рисунок 6" descr="3491761170454ea996c6069b724dfe0f36fc35fa08_b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29124" y="1714488"/>
              <a:ext cx="3500462" cy="2071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5643570" y="2500306"/>
              <a:ext cx="1143008" cy="36989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Р≤360Н</a:t>
              </a:r>
            </a:p>
          </p:txBody>
        </p:sp>
      </p:grpSp>
      <p:grpSp>
        <p:nvGrpSpPr>
          <p:cNvPr id="15" name="Группа 14"/>
          <p:cNvGrpSpPr>
            <a:grpSpLocks/>
          </p:cNvGrpSpPr>
          <p:nvPr/>
        </p:nvGrpSpPr>
        <p:grpSpPr bwMode="auto">
          <a:xfrm>
            <a:off x="2786063" y="3429000"/>
            <a:ext cx="3500437" cy="2143125"/>
            <a:chOff x="3714744" y="3786190"/>
            <a:chExt cx="3500462" cy="2143140"/>
          </a:xfrm>
        </p:grpSpPr>
        <p:pic>
          <p:nvPicPr>
            <p:cNvPr id="12296" name="Рисунок 7" descr="3491761170454ea996c6069b724dfe0f36fc35fa08_b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14744" y="3786190"/>
              <a:ext cx="3500462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4929190" y="4643446"/>
              <a:ext cx="1143008" cy="36989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/>
                <a:t>Р≤500Н</a:t>
              </a:r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339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Ребята, вы такие молодцы, теперь я могу путешествовать дальше.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4340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4341" name="Рисунок 5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1928813"/>
            <a:ext cx="1857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а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1571625"/>
            <a:ext cx="292893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387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А вот и второе препятствие. Что это за город. Его и не видно  из-за смога?!? Ого, вижу очертания огромных промышленных комплексов. Мне нужен Норильск. Как вы думаете, это он?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6388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6389" name="Рисунок 5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2000250"/>
            <a:ext cx="1857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качанные файлы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8" y="2000250"/>
            <a:ext cx="45672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381625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8435" name="TextBox 15"/>
          <p:cNvSpPr txBox="1">
            <a:spLocks noChangeArrowheads="1"/>
          </p:cNvSpPr>
          <p:nvPr/>
        </p:nvSpPr>
        <p:spPr bwMode="auto">
          <a:xfrm>
            <a:off x="1357313" y="1071563"/>
            <a:ext cx="62865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FF"/>
                </a:solidFill>
                <a:latin typeface="Calibri" pitchFamily="34" charset="0"/>
              </a:rPr>
              <a:t>Да это Норильск. Ого, на одном из цехов встала работа, . Рабочие </a:t>
            </a:r>
            <a:r>
              <a:rPr lang="ru-RU">
                <a:solidFill>
                  <a:srgbClr val="FFFFFF"/>
                </a:solidFill>
              </a:rPr>
              <a:t>с помощью троса поднимают груз и не могут посчитать силу упругости возникающую в тросе, все спорят, кричат, ругаются. Давайте расскажем Васе и рабочим как можно найти силу упругости. </a:t>
            </a:r>
            <a:r>
              <a:rPr lang="ru-RU">
                <a:solidFill>
                  <a:srgbClr val="FFFFFF"/>
                </a:solidFill>
                <a:latin typeface="Calibri" pitchFamily="34" charset="0"/>
              </a:rPr>
              <a:t> Поможете мне?</a:t>
            </a: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8436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8437" name="Рисунок 5" descr="Вася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2786063"/>
            <a:ext cx="1357313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94-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63" y="2714625"/>
            <a:ext cx="4762500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lumMod val="60000"/>
                <a:lumOff val="40000"/>
              </a:schemeClr>
            </a:gs>
            <a:gs pos="100000">
              <a:schemeClr val="bg2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Diagonal Corner Rectangle 12"/>
          <p:cNvSpPr/>
          <p:nvPr/>
        </p:nvSpPr>
        <p:spPr>
          <a:xfrm>
            <a:off x="857250" y="714375"/>
            <a:ext cx="7696200" cy="5429250"/>
          </a:xfrm>
          <a:prstGeom prst="snip2Diag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bg1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/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Этапы выполнения задания: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Какая сила называется силой упругости?</a:t>
            </a:r>
          </a:p>
          <a:p>
            <a:pPr marL="342900" indent="-342900"/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    Направление силы упругости?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Нарисуем рисунок, на</a:t>
            </a:r>
            <a:r>
              <a:rPr lang="ru-RU" sz="2400">
                <a:solidFill>
                  <a:srgbClr val="FFFFFF"/>
                </a:solidFill>
                <a:cs typeface="Arial" charset="0"/>
              </a:rPr>
              <a:t> котором изобразим силы действующие на груз и на пружину.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FFFFFF"/>
                </a:solidFill>
                <a:cs typeface="Arial" charset="0"/>
              </a:rPr>
              <a:t>Запишем формулу по которой будем считать </a:t>
            </a: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силу упругости.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Чего нам не хватаем, чтобы рассчитать силу упругости, исходя из нашей формулы?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Коэффициент жесткости вашей пружины равен 0.35 Н</a:t>
            </a:r>
            <a:r>
              <a:rPr lang="en-US" sz="2400">
                <a:solidFill>
                  <a:srgbClr val="FFFFFF"/>
                </a:solidFill>
                <a:latin typeface="Arial" charset="0"/>
                <a:cs typeface="Arial" charset="0"/>
              </a:rPr>
              <a:t>/</a:t>
            </a: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м.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Найдем удлинение пружины.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solidFill>
                  <a:srgbClr val="FFFFFF"/>
                </a:solidFill>
                <a:cs typeface="Arial" charset="0"/>
              </a:rPr>
              <a:t>Рассчитаем </a:t>
            </a: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 силу упругости.</a:t>
            </a:r>
            <a:endParaRPr lang="ru-RU" sz="2400">
              <a:solidFill>
                <a:srgbClr val="FFFFFF"/>
              </a:solidFill>
              <a:cs typeface="Arial" charset="0"/>
            </a:endParaRPr>
          </a:p>
          <a:p>
            <a:pPr marL="342900" indent="-342900"/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0483" name="Picture 17" descr="2691833216_c73e6c9db0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0" y="0"/>
            <a:ext cx="9144000" cy="6858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10188143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TS101881431</Template>
  <TotalTime>0</TotalTime>
  <Words>687</Words>
  <Application>Microsoft Office PowerPoint</Application>
  <PresentationFormat>Экран (4:3)</PresentationFormat>
  <Paragraphs>74</Paragraphs>
  <Slides>24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TS101881431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keywords/>
  <cp:lastModifiedBy/>
  <cp:revision>6</cp:revision>
  <dcterms:created xsi:type="dcterms:W3CDTF">2014-12-16T14:42:40Z</dcterms:created>
  <dcterms:modified xsi:type="dcterms:W3CDTF">2014-11-17T06:37:29Z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TC018814319991</vt:lpwstr>
  </property>
</Properties>
</file>