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7"/>
  </p:notesMasterIdLst>
  <p:sldIdLst>
    <p:sldId id="256" r:id="rId2"/>
    <p:sldId id="310" r:id="rId3"/>
    <p:sldId id="319" r:id="rId4"/>
    <p:sldId id="371" r:id="rId5"/>
    <p:sldId id="372" r:id="rId6"/>
    <p:sldId id="373" r:id="rId7"/>
    <p:sldId id="378" r:id="rId8"/>
    <p:sldId id="380" r:id="rId9"/>
    <p:sldId id="382" r:id="rId10"/>
    <p:sldId id="348" r:id="rId11"/>
    <p:sldId id="391" r:id="rId12"/>
    <p:sldId id="400" r:id="rId13"/>
    <p:sldId id="40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402" r:id="rId22"/>
    <p:sldId id="403" r:id="rId23"/>
    <p:sldId id="404" r:id="rId24"/>
    <p:sldId id="405" r:id="rId25"/>
    <p:sldId id="406" r:id="rId26"/>
    <p:sldId id="407" r:id="rId27"/>
    <p:sldId id="323" r:id="rId28"/>
    <p:sldId id="324" r:id="rId29"/>
    <p:sldId id="411" r:id="rId30"/>
    <p:sldId id="412" r:id="rId31"/>
    <p:sldId id="355" r:id="rId32"/>
    <p:sldId id="356" r:id="rId33"/>
    <p:sldId id="337" r:id="rId34"/>
    <p:sldId id="340" r:id="rId35"/>
    <p:sldId id="341" r:id="rId36"/>
    <p:sldId id="364" r:id="rId37"/>
    <p:sldId id="365" r:id="rId38"/>
    <p:sldId id="366" r:id="rId39"/>
    <p:sldId id="367" r:id="rId40"/>
    <p:sldId id="368" r:id="rId41"/>
    <p:sldId id="409" r:id="rId42"/>
    <p:sldId id="410" r:id="rId43"/>
    <p:sldId id="387" r:id="rId44"/>
    <p:sldId id="388" r:id="rId45"/>
    <p:sldId id="389" r:id="rId46"/>
    <p:sldId id="390" r:id="rId47"/>
    <p:sldId id="331" r:id="rId48"/>
    <p:sldId id="386" r:id="rId49"/>
    <p:sldId id="332" r:id="rId50"/>
    <p:sldId id="350" r:id="rId51"/>
    <p:sldId id="351" r:id="rId52"/>
    <p:sldId id="413" r:id="rId53"/>
    <p:sldId id="414" r:id="rId54"/>
    <p:sldId id="305" r:id="rId55"/>
    <p:sldId id="260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16">
          <p15:clr>
            <a:srgbClr val="A4A3A4"/>
          </p15:clr>
        </p15:guide>
        <p15:guide id="2" orient="horz" pos="3815">
          <p15:clr>
            <a:srgbClr val="A4A3A4"/>
          </p15:clr>
        </p15:guide>
        <p15:guide id="3" orient="horz" pos="1027">
          <p15:clr>
            <a:srgbClr val="A4A3A4"/>
          </p15:clr>
        </p15:guide>
        <p15:guide id="4" orient="horz" pos="4016">
          <p15:clr>
            <a:srgbClr val="A4A3A4"/>
          </p15:clr>
        </p15:guide>
        <p15:guide id="5" pos="2872">
          <p15:clr>
            <a:srgbClr val="A4A3A4"/>
          </p15:clr>
        </p15:guide>
        <p15:guide id="6" pos="5459">
          <p15:clr>
            <a:srgbClr val="A4A3A4"/>
          </p15:clr>
        </p15:guide>
        <p15:guide id="7" pos="80">
          <p15:clr>
            <a:srgbClr val="A4A3A4"/>
          </p15:clr>
        </p15:guide>
        <p15:guide id="8" pos="2031">
          <p15:clr>
            <a:srgbClr val="A4A3A4"/>
          </p15:clr>
        </p15:guide>
        <p15:guide id="9" pos="2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5C738E"/>
    <a:srgbClr val="D53819"/>
    <a:srgbClr val="EF8975"/>
    <a:srgbClr val="A4B8D0"/>
    <a:srgbClr val="CE3618"/>
    <a:srgbClr val="769F33"/>
    <a:srgbClr val="FF9900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882" autoAdjust="0"/>
  </p:normalViewPr>
  <p:slideViewPr>
    <p:cSldViewPr snapToGrid="0">
      <p:cViewPr varScale="1">
        <p:scale>
          <a:sx n="90" d="100"/>
          <a:sy n="90" d="100"/>
        </p:scale>
        <p:origin x="-930" y="-96"/>
      </p:cViewPr>
      <p:guideLst>
        <p:guide orient="horz" pos="2516"/>
        <p:guide orient="horz" pos="3815"/>
        <p:guide orient="horz" pos="1027"/>
        <p:guide orient="horz" pos="4016"/>
        <p:guide pos="2872"/>
        <p:guide pos="5459"/>
        <p:guide pos="80"/>
        <p:guide pos="2031"/>
        <p:guide pos="2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206" y="5640814"/>
            <a:ext cx="7036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Олег Анатольевич Хасанов, старший преподаватель </a:t>
            </a:r>
            <a:br>
              <a:rPr lang="ru-RU" sz="2400" dirty="0" smtClean="0">
                <a:solidFill>
                  <a:srgbClr val="5C738E"/>
                </a:solidFill>
                <a:latin typeface="+mn-lt"/>
              </a:rPr>
            </a:br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кафедры дисциплин гуманитарного цикла </a:t>
            </a:r>
            <a:br>
              <a:rPr lang="ru-RU" sz="2400" dirty="0" smtClean="0">
                <a:solidFill>
                  <a:srgbClr val="5C738E"/>
                </a:solidFill>
                <a:latin typeface="+mn-lt"/>
              </a:rPr>
            </a:br>
            <a:r>
              <a:rPr lang="ru-RU" sz="2400" dirty="0" smtClean="0">
                <a:solidFill>
                  <a:srgbClr val="5C738E"/>
                </a:solidFill>
                <a:latin typeface="+mn-lt"/>
              </a:rPr>
              <a:t>и методик их преподавания КК ИПК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18420" y="5563261"/>
            <a:ext cx="716400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59404" y="3741856"/>
            <a:ext cx="22577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cap="all" dirty="0" smtClean="0">
                <a:ea typeface="+mj-ea"/>
              </a:rPr>
              <a:t>27 августа года</a:t>
            </a:r>
          </a:p>
        </p:txBody>
      </p:sp>
      <p:sp>
        <p:nvSpPr>
          <p:cNvPr id="8" name="Заголовок 5"/>
          <p:cNvSpPr>
            <a:spLocks noGrp="1"/>
          </p:cNvSpPr>
          <p:nvPr/>
        </p:nvSpPr>
        <p:spPr bwMode="auto">
          <a:xfrm>
            <a:off x="2223656" y="3938145"/>
            <a:ext cx="6996612" cy="13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rgbClr val="E95E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endParaRPr lang="ru-RU" sz="2500" dirty="0" smtClean="0">
              <a:solidFill>
                <a:srgbClr val="D53819"/>
              </a:solidFill>
            </a:endParaRPr>
          </a:p>
          <a:p>
            <a:pPr algn="ctr"/>
            <a:r>
              <a:rPr lang="ru-RU" sz="2000" dirty="0" err="1" smtClean="0">
                <a:solidFill>
                  <a:srgbClr val="D53819"/>
                </a:solidFill>
              </a:rPr>
              <a:t>Системно-деятельностный</a:t>
            </a:r>
            <a:r>
              <a:rPr lang="ru-RU" sz="2000" dirty="0" smtClean="0">
                <a:solidFill>
                  <a:srgbClr val="D53819"/>
                </a:solidFill>
              </a:rPr>
              <a:t> подход</a:t>
            </a:r>
          </a:p>
          <a:p>
            <a:pPr algn="ctr"/>
            <a:r>
              <a:rPr lang="ru-RU" sz="2000" dirty="0" smtClean="0">
                <a:solidFill>
                  <a:srgbClr val="D53819"/>
                </a:solidFill>
              </a:rPr>
              <a:t> и </a:t>
            </a:r>
            <a:r>
              <a:rPr lang="ru-RU" sz="2000" dirty="0" err="1" smtClean="0">
                <a:solidFill>
                  <a:srgbClr val="D53819"/>
                </a:solidFill>
              </a:rPr>
              <a:t>межпредметная</a:t>
            </a:r>
            <a:r>
              <a:rPr lang="ru-RU" sz="2000" dirty="0" smtClean="0">
                <a:solidFill>
                  <a:srgbClr val="D53819"/>
                </a:solidFill>
              </a:rPr>
              <a:t> интеграция</a:t>
            </a:r>
          </a:p>
          <a:p>
            <a:pPr algn="ctr"/>
            <a:r>
              <a:rPr lang="ru-RU" sz="2000" dirty="0" smtClean="0">
                <a:solidFill>
                  <a:srgbClr val="D53819"/>
                </a:solidFill>
              </a:rPr>
              <a:t> в работе учителя искусства</a:t>
            </a:r>
            <a:endParaRPr lang="ru-RU" sz="2000" dirty="0">
              <a:solidFill>
                <a:srgbClr val="5C738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КАКИЕ ПОНЯТИЯ </a:t>
            </a:r>
            <a:r>
              <a:rPr lang="ru-RU" b="1" dirty="0" smtClean="0"/>
              <a:t>ОБЩИЕ</a:t>
            </a:r>
            <a:r>
              <a:rPr lang="ru-RU" dirty="0" smtClean="0"/>
              <a:t> ДЛЯ ВСЕХ</a:t>
            </a:r>
            <a:br>
              <a:rPr lang="ru-RU" dirty="0" smtClean="0"/>
            </a:br>
            <a:r>
              <a:rPr lang="ru-RU" dirty="0" smtClean="0"/>
              <a:t> ВИДОВ ИСКУССТВА?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ЖАНР</a:t>
            </a:r>
          </a:p>
          <a:p>
            <a:r>
              <a:rPr lang="ru-RU" dirty="0" smtClean="0"/>
              <a:t>СТИЛЬ</a:t>
            </a:r>
          </a:p>
          <a:p>
            <a:r>
              <a:rPr lang="ru-RU" dirty="0" smtClean="0"/>
              <a:t>РИТМ</a:t>
            </a:r>
          </a:p>
          <a:p>
            <a:r>
              <a:rPr lang="ru-RU" dirty="0" smtClean="0"/>
              <a:t>КОМПОЗИЦИЯ</a:t>
            </a:r>
          </a:p>
          <a:p>
            <a:r>
              <a:rPr lang="ru-RU" dirty="0" smtClean="0"/>
              <a:t>СОДЕРЖАНИЕ (ПРОИЗВЕДЕНИЯ ИСКУССТВА)</a:t>
            </a:r>
          </a:p>
          <a:p>
            <a:r>
              <a:rPr lang="ru-RU" dirty="0" smtClean="0"/>
              <a:t>МИРОВОЗЗРЕНИЕ (АВТОРА) и др.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5871811" y="2071895"/>
            <a:ext cx="3104204" cy="2471379"/>
            <a:chOff x="2221405" y="1403350"/>
            <a:chExt cx="4420695" cy="3519488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2221405" y="2852738"/>
              <a:ext cx="1049338" cy="485775"/>
            </a:xfrm>
            <a:prstGeom prst="leftArrow">
              <a:avLst>
                <a:gd name="adj1" fmla="val 50000"/>
                <a:gd name="adj2" fmla="val 5400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041650" y="1403350"/>
              <a:ext cx="3600450" cy="3519488"/>
              <a:chOff x="1927" y="890"/>
              <a:chExt cx="2268" cy="2217"/>
            </a:xfrm>
          </p:grpSpPr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1927" y="890"/>
                <a:ext cx="2268" cy="2217"/>
              </a:xfrm>
              <a:prstGeom prst="ellipse">
                <a:avLst/>
              </a:prstGeom>
              <a:solidFill>
                <a:srgbClr val="5C738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2835" y="1207"/>
                <a:ext cx="908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6000" b="1" dirty="0">
                    <a:solidFill>
                      <a:schemeClr val="bg1"/>
                    </a:solidFill>
                  </a:rPr>
                  <a:t>Я</a:t>
                </a:r>
              </a:p>
            </p:txBody>
          </p:sp>
          <p:sp>
            <p:nvSpPr>
              <p:cNvPr id="1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1979"/>
                <a:ext cx="2041" cy="7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Читатель, зритель, слушатель</a:t>
                </a:r>
              </a:p>
            </p:txBody>
          </p:sp>
        </p:grpSp>
      </p:grpSp>
      <p:grpSp>
        <p:nvGrpSpPr>
          <p:cNvPr id="4" name="Группа 20"/>
          <p:cNvGrpSpPr/>
          <p:nvPr/>
        </p:nvGrpSpPr>
        <p:grpSpPr>
          <a:xfrm>
            <a:off x="3277932" y="2071895"/>
            <a:ext cx="2528231" cy="2471379"/>
            <a:chOff x="2989533" y="1827019"/>
            <a:chExt cx="2734617" cy="2673124"/>
          </a:xfrm>
        </p:grpSpPr>
        <p:sp>
          <p:nvSpPr>
            <p:cNvPr id="4102" name="Oval 2"/>
            <p:cNvSpPr>
              <a:spLocks noChangeArrowheads="1"/>
            </p:cNvSpPr>
            <p:nvPr/>
          </p:nvSpPr>
          <p:spPr bwMode="auto">
            <a:xfrm>
              <a:off x="2989533" y="1827019"/>
              <a:ext cx="2734617" cy="2673124"/>
            </a:xfrm>
            <a:prstGeom prst="ellipse">
              <a:avLst/>
            </a:prstGeom>
            <a:solidFill>
              <a:srgbClr val="5C73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24213" y="2935511"/>
              <a:ext cx="2392187" cy="10586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Художественный образ</a:t>
              </a:r>
            </a:p>
          </p:txBody>
        </p:sp>
      </p:grpSp>
      <p:grpSp>
        <p:nvGrpSpPr>
          <p:cNvPr id="5" name="Группа 7"/>
          <p:cNvGrpSpPr/>
          <p:nvPr/>
        </p:nvGrpSpPr>
        <p:grpSpPr>
          <a:xfrm flipH="1">
            <a:off x="108080" y="2071895"/>
            <a:ext cx="3104204" cy="2471379"/>
            <a:chOff x="2221405" y="1414707"/>
            <a:chExt cx="4420695" cy="3519488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2221405" y="2852738"/>
              <a:ext cx="1049338" cy="485775"/>
            </a:xfrm>
            <a:prstGeom prst="leftArrow">
              <a:avLst>
                <a:gd name="adj1" fmla="val 50000"/>
                <a:gd name="adj2" fmla="val 5400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3041648" y="1414707"/>
              <a:ext cx="3600452" cy="3519488"/>
            </a:xfrm>
            <a:prstGeom prst="ellipse">
              <a:avLst/>
            </a:prstGeom>
            <a:solidFill>
              <a:srgbClr val="5C73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>
            <a:off x="477059" y="3041286"/>
            <a:ext cx="1757180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Автор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232643" y="4556596"/>
            <a:ext cx="2286269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 его время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6650696" y="4556596"/>
            <a:ext cx="2286269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 моё время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59" y="-387940"/>
            <a:ext cx="7384473" cy="1162050"/>
          </a:xfrm>
        </p:spPr>
        <p:txBody>
          <a:bodyPr/>
          <a:lstStyle/>
          <a:p>
            <a:pPr algn="ctr"/>
            <a:r>
              <a:rPr lang="ru-RU" sz="2800" b="0" dirty="0" smtClean="0"/>
              <a:t>АВТОР И ЕГО ВРЕМЯ</a:t>
            </a:r>
            <a:endParaRPr lang="ru-RU" sz="28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185710"/>
            <a:ext cx="3214255" cy="4691063"/>
          </a:xfrm>
        </p:spPr>
        <p:txBody>
          <a:bodyPr/>
          <a:lstStyle/>
          <a:p>
            <a:pPr fontAlgn="t"/>
            <a:r>
              <a:rPr lang="ru-RU" sz="2000" b="1" i="1" dirty="0" smtClean="0"/>
              <a:t>Я сразу смазал карту </a:t>
            </a:r>
            <a:r>
              <a:rPr lang="ru-RU" sz="2000" b="1" i="1" dirty="0" err="1" smtClean="0"/>
              <a:t>будня</a:t>
            </a:r>
            <a:r>
              <a:rPr lang="ru-RU" sz="2000" b="1" i="1" dirty="0" smtClean="0"/>
              <a:t>,</a:t>
            </a:r>
          </a:p>
          <a:p>
            <a:pPr fontAlgn="t"/>
            <a:r>
              <a:rPr lang="ru-RU" sz="2000" b="1" i="1" dirty="0" smtClean="0"/>
              <a:t>плеснувши краску из стакана;</a:t>
            </a:r>
          </a:p>
          <a:p>
            <a:pPr fontAlgn="t"/>
            <a:r>
              <a:rPr lang="ru-RU" sz="2000" b="1" i="1" dirty="0" smtClean="0"/>
              <a:t>я показал на блюде студня</a:t>
            </a:r>
          </a:p>
          <a:p>
            <a:pPr fontAlgn="t"/>
            <a:r>
              <a:rPr lang="ru-RU" sz="2000" b="1" i="1" dirty="0" smtClean="0"/>
              <a:t>косые скулы океана.</a:t>
            </a:r>
          </a:p>
          <a:p>
            <a:pPr fontAlgn="t"/>
            <a:r>
              <a:rPr lang="ru-RU" sz="2000" b="1" i="1" dirty="0" smtClean="0"/>
              <a:t>На чешуе жестяной рыбы</a:t>
            </a:r>
          </a:p>
          <a:p>
            <a:pPr fontAlgn="t"/>
            <a:r>
              <a:rPr lang="ru-RU" sz="2000" b="1" i="1" dirty="0" smtClean="0"/>
              <a:t>прочел я зовы новых губ.</a:t>
            </a:r>
          </a:p>
          <a:p>
            <a:pPr fontAlgn="t"/>
            <a:r>
              <a:rPr lang="ru-RU" sz="2000" b="1" i="1" dirty="0" smtClean="0"/>
              <a:t>А вы</a:t>
            </a:r>
          </a:p>
          <a:p>
            <a:pPr fontAlgn="t"/>
            <a:r>
              <a:rPr lang="ru-RU" sz="2000" b="1" i="1" dirty="0" smtClean="0"/>
              <a:t>ноктюрн сыграть</a:t>
            </a:r>
          </a:p>
          <a:p>
            <a:pPr fontAlgn="t"/>
            <a:r>
              <a:rPr lang="ru-RU" sz="2000" b="1" i="1" dirty="0" smtClean="0"/>
              <a:t>могли бы</a:t>
            </a:r>
          </a:p>
          <a:p>
            <a:pPr fontAlgn="t"/>
            <a:r>
              <a:rPr lang="ru-RU" sz="2000" b="1" i="1" dirty="0" smtClean="0"/>
              <a:t>на флейте водосточных труб?</a:t>
            </a:r>
          </a:p>
          <a:p>
            <a:endParaRPr lang="ru-RU" dirty="0"/>
          </a:p>
        </p:txBody>
      </p:sp>
      <p:pic>
        <p:nvPicPr>
          <p:cNvPr id="5122" name="Picture 2" descr="C:\Users\khasanov\Pictures\Футуризм\Энрико Прамполин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905" y="1103401"/>
            <a:ext cx="5111750" cy="51345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454" y="-391990"/>
            <a:ext cx="6788727" cy="1162050"/>
          </a:xfrm>
        </p:spPr>
        <p:txBody>
          <a:bodyPr/>
          <a:lstStyle/>
          <a:p>
            <a:pPr algn="ctr"/>
            <a:r>
              <a:rPr lang="ru-RU" sz="2800" dirty="0" smtClean="0"/>
              <a:t>АВТОР И ЕГО ВРЕМЯ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15" y="1324260"/>
            <a:ext cx="3008313" cy="4691063"/>
          </a:xfrm>
        </p:spPr>
        <p:txBody>
          <a:bodyPr/>
          <a:lstStyle/>
          <a:p>
            <a:r>
              <a:rPr lang="ru-RU" sz="2000" b="1" i="1" dirty="0" smtClean="0"/>
              <a:t>Я сразу смазал карту </a:t>
            </a:r>
            <a:r>
              <a:rPr lang="ru-RU" sz="2000" b="1" i="1" dirty="0" err="1" smtClean="0"/>
              <a:t>будня</a:t>
            </a:r>
            <a:r>
              <a:rPr lang="ru-RU" sz="2000" b="1" i="1" dirty="0" smtClean="0"/>
              <a:t>,</a:t>
            </a:r>
            <a:br>
              <a:rPr lang="ru-RU" sz="2000" b="1" i="1" dirty="0" smtClean="0"/>
            </a:br>
            <a:r>
              <a:rPr lang="ru-RU" sz="2000" b="1" i="1" dirty="0" smtClean="0"/>
              <a:t>плеснувши краску из стакана;</a:t>
            </a:r>
            <a:br>
              <a:rPr lang="ru-RU" sz="2000" b="1" i="1" dirty="0" smtClean="0"/>
            </a:br>
            <a:r>
              <a:rPr lang="ru-RU" sz="2000" b="1" i="1" dirty="0" smtClean="0"/>
              <a:t>я показал на блюде студня</a:t>
            </a:r>
            <a:br>
              <a:rPr lang="ru-RU" sz="2000" b="1" i="1" dirty="0" smtClean="0"/>
            </a:br>
            <a:r>
              <a:rPr lang="ru-RU" sz="2000" b="1" i="1" dirty="0" smtClean="0"/>
              <a:t>косые скулы океана…</a:t>
            </a:r>
            <a:endParaRPr lang="ru-RU" sz="2000" b="1" i="1" dirty="0"/>
          </a:p>
        </p:txBody>
      </p:sp>
      <p:pic>
        <p:nvPicPr>
          <p:cNvPr id="3074" name="Picture 2" descr="C:\Users\khasanov\Pictures\Маяковский\Маяковский и Мейерхоль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628" y="1314811"/>
            <a:ext cx="4105561" cy="2315080"/>
          </a:xfrm>
          <a:prstGeom prst="rect">
            <a:avLst/>
          </a:prstGeom>
          <a:noFill/>
        </p:spPr>
      </p:pic>
      <p:pic>
        <p:nvPicPr>
          <p:cNvPr id="3075" name="Picture 3" descr="C:\Users\khasanov\Pictures\Маяковский\Эскиз декорации к трагедии Владимир Маяковски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5" y="3810785"/>
            <a:ext cx="3962399" cy="2681223"/>
          </a:xfrm>
          <a:prstGeom prst="rect">
            <a:avLst/>
          </a:prstGeom>
          <a:noFill/>
        </p:spPr>
      </p:pic>
      <p:pic>
        <p:nvPicPr>
          <p:cNvPr id="3076" name="Picture 4" descr="C:\Users\khasanov\Pictures\Маяковский\Картина Маяковского Рулет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48" y="3796147"/>
            <a:ext cx="2202387" cy="2670896"/>
          </a:xfrm>
          <a:prstGeom prst="rect">
            <a:avLst/>
          </a:prstGeom>
          <a:noFill/>
        </p:spPr>
      </p:pic>
      <p:pic>
        <p:nvPicPr>
          <p:cNvPr id="3077" name="Picture 5" descr="C:\Users\khasanov\Pictures\Маяковский\Декорация к Мистерии Буфф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469" y="3809999"/>
            <a:ext cx="1688028" cy="26600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44" y="44450"/>
            <a:ext cx="6990459" cy="912679"/>
          </a:xfrm>
        </p:spPr>
        <p:txBody>
          <a:bodyPr/>
          <a:lstStyle/>
          <a:p>
            <a:pPr algn="ctr"/>
            <a:r>
              <a:rPr lang="ru-RU" dirty="0" smtClean="0"/>
              <a:t>СТИЛЬ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49" y="1177066"/>
            <a:ext cx="3754577" cy="22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66" y="3538828"/>
            <a:ext cx="3748659" cy="278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752" y="1488237"/>
            <a:ext cx="3562777" cy="409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20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6955" y="1138728"/>
            <a:ext cx="412865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/>
              <a:t>…Открылась бездна звезд полна;</a:t>
            </a:r>
            <a:br>
              <a:rPr lang="ru-RU" sz="2200" b="1" i="1" dirty="0" smtClean="0"/>
            </a:br>
            <a:r>
              <a:rPr lang="ru-RU" sz="2200" b="1" i="1" dirty="0" smtClean="0"/>
              <a:t>Звездам числа нет, бездне дна.</a:t>
            </a:r>
          </a:p>
          <a:p>
            <a:r>
              <a:rPr lang="ru-RU" sz="2200" b="1" i="1" dirty="0" smtClean="0"/>
              <a:t>Песчинка как в морских волнах,</a:t>
            </a:r>
            <a:br>
              <a:rPr lang="ru-RU" sz="2200" b="1" i="1" dirty="0" smtClean="0"/>
            </a:br>
            <a:r>
              <a:rPr lang="ru-RU" sz="2200" b="1" i="1" dirty="0" smtClean="0"/>
              <a:t>Как мала искра в вечном льде,</a:t>
            </a:r>
            <a:br>
              <a:rPr lang="ru-RU" sz="2200" b="1" i="1" dirty="0" smtClean="0"/>
            </a:br>
            <a:r>
              <a:rPr lang="ru-RU" sz="2200" b="1" i="1" dirty="0" smtClean="0"/>
              <a:t>Как в сильном вихре тонкой прах,</a:t>
            </a:r>
            <a:br>
              <a:rPr lang="ru-RU" sz="2200" b="1" i="1" dirty="0" smtClean="0"/>
            </a:br>
            <a:r>
              <a:rPr lang="ru-RU" sz="2200" b="1" i="1" dirty="0" smtClean="0"/>
              <a:t>В свирепом как перо огне,</a:t>
            </a:r>
            <a:br>
              <a:rPr lang="ru-RU" sz="2200" b="1" i="1" dirty="0" smtClean="0"/>
            </a:br>
            <a:r>
              <a:rPr lang="ru-RU" sz="2200" b="1" i="1" dirty="0" smtClean="0"/>
              <a:t>Так </a:t>
            </a:r>
            <a:r>
              <a:rPr lang="ru-RU" sz="2200" b="1" i="1" dirty="0" smtClean="0">
                <a:solidFill>
                  <a:srgbClr val="FF0000"/>
                </a:solidFill>
              </a:rPr>
              <a:t>я</a:t>
            </a:r>
            <a:r>
              <a:rPr lang="ru-RU" sz="2200" b="1" i="1" dirty="0" smtClean="0"/>
              <a:t>, в сей бездне углублен,</a:t>
            </a:r>
            <a:br>
              <a:rPr lang="ru-RU" sz="2200" b="1" i="1" dirty="0" smtClean="0"/>
            </a:br>
            <a:r>
              <a:rPr lang="ru-RU" sz="2200" b="1" i="1" dirty="0" smtClean="0">
                <a:solidFill>
                  <a:srgbClr val="FF0000"/>
                </a:solidFill>
              </a:rPr>
              <a:t>Теряюсь</a:t>
            </a:r>
            <a:r>
              <a:rPr lang="ru-RU" sz="2200" b="1" i="1" dirty="0" smtClean="0"/>
              <a:t>, </a:t>
            </a:r>
            <a:r>
              <a:rPr lang="ru-RU" sz="2200" b="1" i="1" dirty="0" err="1" smtClean="0"/>
              <a:t>мысльми</a:t>
            </a:r>
            <a:r>
              <a:rPr lang="ru-RU" sz="2200" b="1" i="1" dirty="0" smtClean="0"/>
              <a:t> утомлен!</a:t>
            </a:r>
            <a:endParaRPr lang="ru-RU" sz="2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20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6955" y="1623653"/>
            <a:ext cx="41286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…Открылась бездна звезд полна;</a:t>
            </a:r>
            <a:br>
              <a:rPr lang="ru-RU" sz="2000" b="1" i="1" dirty="0" smtClean="0"/>
            </a:br>
            <a:r>
              <a:rPr lang="ru-RU" sz="2000" b="1" i="1" dirty="0" smtClean="0"/>
              <a:t>Звездам числа нет, бездне дна.</a:t>
            </a:r>
          </a:p>
          <a:p>
            <a:r>
              <a:rPr lang="ru-RU" sz="2000" b="1" i="1" dirty="0" smtClean="0"/>
              <a:t>Песчинка как в морских волнах,</a:t>
            </a:r>
            <a:br>
              <a:rPr lang="ru-RU" sz="2000" b="1" i="1" dirty="0" smtClean="0"/>
            </a:br>
            <a:r>
              <a:rPr lang="ru-RU" sz="2000" b="1" i="1" dirty="0" smtClean="0"/>
              <a:t>Как мала искра в вечном льде,</a:t>
            </a:r>
            <a:br>
              <a:rPr lang="ru-RU" sz="2000" b="1" i="1" dirty="0" smtClean="0"/>
            </a:br>
            <a:r>
              <a:rPr lang="ru-RU" sz="2000" b="1" i="1" dirty="0" smtClean="0"/>
              <a:t>Как в сильном вихре тонкой прах,</a:t>
            </a:r>
            <a:br>
              <a:rPr lang="ru-RU" sz="2000" b="1" i="1" dirty="0" smtClean="0"/>
            </a:br>
            <a:r>
              <a:rPr lang="ru-RU" sz="2000" b="1" i="1" dirty="0" smtClean="0"/>
              <a:t>В свирепом как перо огне,</a:t>
            </a:r>
            <a:br>
              <a:rPr lang="ru-RU" sz="2000" b="1" i="1" dirty="0" smtClean="0"/>
            </a:br>
            <a:r>
              <a:rPr lang="ru-RU" sz="2000" b="1" i="1" dirty="0" smtClean="0"/>
              <a:t>Так </a:t>
            </a:r>
            <a:r>
              <a:rPr lang="ru-RU" sz="2000" b="1" i="1" dirty="0" smtClean="0">
                <a:solidFill>
                  <a:srgbClr val="FF0000"/>
                </a:solidFill>
              </a:rPr>
              <a:t>я</a:t>
            </a:r>
            <a:r>
              <a:rPr lang="ru-RU" sz="2000" b="1" i="1" dirty="0" smtClean="0"/>
              <a:t>, в сей бездне углублен,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FF0000"/>
                </a:solidFill>
              </a:rPr>
              <a:t>Теряюсь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мысльми</a:t>
            </a:r>
            <a:r>
              <a:rPr lang="ru-RU" sz="2000" b="1" i="1" dirty="0" smtClean="0"/>
              <a:t> утомлен!</a:t>
            </a:r>
            <a:endParaRPr lang="ru-RU" sz="2000" b="1" i="1" dirty="0"/>
          </a:p>
        </p:txBody>
      </p:sp>
      <p:pic>
        <p:nvPicPr>
          <p:cNvPr id="3075" name="Picture 3" descr="C:\Users\khasanov\Pictures\Барокко\Бах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09" y="1052945"/>
            <a:ext cx="2205649" cy="2757061"/>
          </a:xfrm>
          <a:prstGeom prst="rect">
            <a:avLst/>
          </a:prstGeom>
          <a:noFill/>
        </p:spPr>
      </p:pic>
      <p:pic>
        <p:nvPicPr>
          <p:cNvPr id="3076" name="Picture 4" descr="C:\Users\khasanov\Pictures\Барокко\Ломон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527" y="3585804"/>
            <a:ext cx="2195946" cy="2819794"/>
          </a:xfrm>
          <a:prstGeom prst="rect">
            <a:avLst/>
          </a:prstGeom>
          <a:noFill/>
        </p:spPr>
      </p:pic>
      <p:pic>
        <p:nvPicPr>
          <p:cNvPr id="3077" name="Picture 5" descr="C:\Users\khasanov\Pictures\Барокко\Бартоломео Растрелли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437" y="1096823"/>
            <a:ext cx="1983212" cy="2352963"/>
          </a:xfrm>
          <a:prstGeom prst="rect">
            <a:avLst/>
          </a:prstGeom>
          <a:noFill/>
        </p:spPr>
      </p:pic>
      <p:pic>
        <p:nvPicPr>
          <p:cNvPr id="3078" name="Picture 6" descr="C:\Users\khasanov\Pictures\Барокко\Рубенс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08" y="3913908"/>
            <a:ext cx="1969944" cy="2479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20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pic>
        <p:nvPicPr>
          <p:cNvPr id="3075" name="Picture 3" descr="C:\Users\khasanov\Pictures\Барокко\Бах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09" y="1052945"/>
            <a:ext cx="2205649" cy="2757061"/>
          </a:xfrm>
          <a:prstGeom prst="rect">
            <a:avLst/>
          </a:prstGeom>
          <a:noFill/>
        </p:spPr>
      </p:pic>
      <p:pic>
        <p:nvPicPr>
          <p:cNvPr id="3076" name="Picture 4" descr="C:\Users\khasanov\Pictures\Барокко\Ломонос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527" y="3585804"/>
            <a:ext cx="2195946" cy="2819794"/>
          </a:xfrm>
          <a:prstGeom prst="rect">
            <a:avLst/>
          </a:prstGeom>
          <a:noFill/>
        </p:spPr>
      </p:pic>
      <p:pic>
        <p:nvPicPr>
          <p:cNvPr id="3077" name="Picture 5" descr="C:\Users\khasanov\Pictures\Барокко\Бартоломео Растрелли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9437" y="1096823"/>
            <a:ext cx="1983212" cy="2352963"/>
          </a:xfrm>
          <a:prstGeom prst="rect">
            <a:avLst/>
          </a:prstGeom>
          <a:noFill/>
        </p:spPr>
      </p:pic>
      <p:pic>
        <p:nvPicPr>
          <p:cNvPr id="3078" name="Picture 6" descr="C:\Users\khasanov\Pictures\Барокко\Рубенс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08" y="3913908"/>
            <a:ext cx="1969944" cy="2479031"/>
          </a:xfrm>
          <a:prstGeom prst="rect">
            <a:avLst/>
          </a:prstGeom>
          <a:noFill/>
        </p:spPr>
      </p:pic>
      <p:pic>
        <p:nvPicPr>
          <p:cNvPr id="4098" name="Picture 2" descr="C:\Users\khasanov\Pictures\Барокко\Растрелли Смольный собо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0445" y="1283855"/>
            <a:ext cx="3861704" cy="50753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2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27565" y="105585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Шёпот, робкое дыханье,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Трели соловья,</a:t>
            </a:r>
            <a:br>
              <a:rPr lang="ru-RU" sz="2400" b="1" i="1" dirty="0" smtClean="0"/>
            </a:br>
            <a:r>
              <a:rPr lang="ru-RU" sz="2400" b="1" i="1" dirty="0" smtClean="0"/>
              <a:t>Серебро и колыханье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Сонного ручья,</a:t>
            </a:r>
            <a:br>
              <a:rPr lang="ru-RU" sz="2400" b="1" i="1" dirty="0" smtClean="0"/>
            </a:br>
            <a:r>
              <a:rPr lang="ru-RU" sz="2400" b="1" i="1" dirty="0" smtClean="0"/>
              <a:t>Свет ночной, ночные тени,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Тени без конца,</a:t>
            </a:r>
            <a:br>
              <a:rPr lang="ru-RU" sz="2400" b="1" i="1" dirty="0" smtClean="0"/>
            </a:br>
            <a:r>
              <a:rPr lang="ru-RU" sz="2400" b="1" i="1" dirty="0" smtClean="0"/>
              <a:t>Ряд волшебных изменений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Милого лица,</a:t>
            </a:r>
            <a:br>
              <a:rPr lang="ru-RU" sz="2400" b="1" i="1" dirty="0" smtClean="0"/>
            </a:br>
            <a:r>
              <a:rPr lang="ru-RU" sz="2400" b="1" i="1" dirty="0" smtClean="0"/>
              <a:t>В дымных тучках пурпур розы,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Отблеск янтаря,</a:t>
            </a:r>
            <a:br>
              <a:rPr lang="ru-RU" sz="2400" b="1" i="1" dirty="0" smtClean="0"/>
            </a:br>
            <a:r>
              <a:rPr lang="ru-RU" sz="2400" b="1" i="1" dirty="0" smtClean="0"/>
              <a:t>И лобзания, и слезы,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И заря, заря!..</a:t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        (1850)</a:t>
            </a:r>
            <a:endParaRPr lang="ru-RU" sz="2400" b="1" i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2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pic>
        <p:nvPicPr>
          <p:cNvPr id="2050" name="Picture 2" descr="C:\Users\khasanov\Pictures\Импрессионизм\Иван Бун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55" y="3746016"/>
            <a:ext cx="1804935" cy="2516239"/>
          </a:xfrm>
          <a:prstGeom prst="rect">
            <a:avLst/>
          </a:prstGeom>
          <a:noFill/>
        </p:spPr>
      </p:pic>
      <p:pic>
        <p:nvPicPr>
          <p:cNvPr id="2051" name="Picture 3" descr="C:\Users\khasanov\Pictures\Импрессионизм\Claude-Achille-Debuss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42" y="3615604"/>
            <a:ext cx="1882486" cy="2240159"/>
          </a:xfrm>
          <a:prstGeom prst="rect">
            <a:avLst/>
          </a:prstGeom>
          <a:noFill/>
        </p:spPr>
      </p:pic>
      <p:pic>
        <p:nvPicPr>
          <p:cNvPr id="2053" name="Picture 5" descr="C:\Users\khasanov\Pictures\Импрессионизм\Фе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500" y="1130444"/>
            <a:ext cx="1806718" cy="2326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27565" y="105585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Шёпот, робкое дыханье,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Трели соловья,</a:t>
            </a:r>
            <a:br>
              <a:rPr lang="ru-RU" sz="2400" b="1" i="1" dirty="0" smtClean="0"/>
            </a:br>
            <a:r>
              <a:rPr lang="ru-RU" sz="2400" b="1" i="1" dirty="0" smtClean="0"/>
              <a:t>Серебро и колыханье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Сонного ручья,</a:t>
            </a:r>
            <a:br>
              <a:rPr lang="ru-RU" sz="2400" b="1" i="1" dirty="0" smtClean="0"/>
            </a:br>
            <a:r>
              <a:rPr lang="ru-RU" sz="2400" b="1" i="1" dirty="0" smtClean="0"/>
              <a:t>Свет ночной, ночные тени,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Тени без конца,</a:t>
            </a:r>
            <a:br>
              <a:rPr lang="ru-RU" sz="2400" b="1" i="1" dirty="0" smtClean="0"/>
            </a:br>
            <a:r>
              <a:rPr lang="ru-RU" sz="2400" b="1" i="1" dirty="0" smtClean="0"/>
              <a:t>Ряд волшебных изменений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Милого лица,</a:t>
            </a:r>
            <a:br>
              <a:rPr lang="ru-RU" sz="2400" b="1" i="1" dirty="0" smtClean="0"/>
            </a:br>
            <a:r>
              <a:rPr lang="ru-RU" sz="2400" b="1" i="1" dirty="0" smtClean="0"/>
              <a:t>В дымных тучках пурпур розы,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Отблеск янтаря,</a:t>
            </a:r>
            <a:br>
              <a:rPr lang="ru-RU" sz="2400" b="1" i="1" dirty="0" smtClean="0"/>
            </a:br>
            <a:r>
              <a:rPr lang="ru-RU" sz="2400" b="1" i="1" dirty="0" smtClean="0"/>
              <a:t>И лобзания, и слезы,</a:t>
            </a:r>
            <a:br>
              <a:rPr lang="ru-RU" sz="2400" b="1" i="1" dirty="0" smtClean="0"/>
            </a:br>
            <a:r>
              <a:rPr lang="ru-RU" sz="2400" b="1" i="1" dirty="0" smtClean="0"/>
              <a:t>        И заря, заря!..</a:t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        (1850)</a:t>
            </a:r>
            <a:endParaRPr lang="ru-RU" sz="2400" b="1" i="1" dirty="0"/>
          </a:p>
        </p:txBody>
      </p:sp>
      <p:pic>
        <p:nvPicPr>
          <p:cNvPr id="9" name="Picture 2" descr="C:\Users\khasanov\Documents\Августовский педсовет 2018\Выступление 27.08.2018 ПЕДСОВЕТ\mone_f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09" y="1111395"/>
            <a:ext cx="1856509" cy="23453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СИСТЕМНО-ДЕЯТЕЛЬНОСТНЫЙ ПОДХОД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993185"/>
            <a:ext cx="8672946" cy="4640163"/>
          </a:xfrm>
        </p:spPr>
        <p:txBody>
          <a:bodyPr/>
          <a:lstStyle/>
          <a:p>
            <a:pPr algn="just">
              <a:buNone/>
            </a:pPr>
            <a:r>
              <a:rPr lang="ru-RU" sz="2000" dirty="0" err="1" smtClean="0"/>
              <a:t>Системно-деятельностный</a:t>
            </a:r>
            <a:r>
              <a:rPr lang="ru-RU" sz="2000" dirty="0" smtClean="0"/>
              <a:t> подход - методологическая основа стандартов общего образования нового поколения (ФГОС). </a:t>
            </a:r>
          </a:p>
          <a:p>
            <a:pPr algn="just"/>
            <a:r>
              <a:rPr lang="ru-RU" sz="2000" dirty="0" smtClean="0"/>
              <a:t>Современное образование предполагает </a:t>
            </a:r>
            <a:r>
              <a:rPr lang="ru-RU" sz="2000" b="1" dirty="0" smtClean="0"/>
              <a:t>перенос акцента</a:t>
            </a:r>
            <a:r>
              <a:rPr lang="ru-RU" sz="2000" dirty="0" smtClean="0"/>
              <a:t> с предметных знаний, умений и навыков как основной цели обучения на формирование универсальных учебных действий (УУД), на развитие самостоятельности учебных действий.</a:t>
            </a:r>
            <a:endParaRPr lang="en-US" sz="2000" dirty="0" smtClean="0"/>
          </a:p>
          <a:p>
            <a:r>
              <a:rPr lang="ru-RU" sz="2000" b="1" i="1" dirty="0" smtClean="0"/>
              <a:t>Основными дидактическими принципами СДП являются: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i="1" dirty="0" smtClean="0"/>
              <a:t>Принцип деятельности</a:t>
            </a:r>
            <a:r>
              <a:rPr lang="ru-RU" sz="2000" dirty="0" smtClean="0"/>
              <a:t> заключается в том, что ученик получает знания не в готовом виде, а добывает их сам.</a:t>
            </a:r>
          </a:p>
          <a:p>
            <a:pPr>
              <a:buNone/>
            </a:pPr>
            <a:r>
              <a:rPr lang="ru-RU" sz="2000" dirty="0" smtClean="0"/>
              <a:t>2</a:t>
            </a:r>
            <a:r>
              <a:rPr lang="ru-RU" sz="2000" i="1" dirty="0" smtClean="0"/>
              <a:t>. Принцип целостного представления о мире</a:t>
            </a:r>
            <a:r>
              <a:rPr lang="ru-RU" sz="2000" dirty="0" smtClean="0"/>
              <a:t> означает, что у ребенка должно быть сформировано целостное представление о мире (</a:t>
            </a:r>
            <a:r>
              <a:rPr lang="ru-RU" sz="2000" dirty="0" err="1" smtClean="0"/>
              <a:t>природе-обществе-самом</a:t>
            </a:r>
            <a:r>
              <a:rPr lang="ru-RU" sz="2000" dirty="0" smtClean="0"/>
              <a:t> себе), о роли и месте искусства в современном мире.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i="1" dirty="0" smtClean="0"/>
              <a:t>Принцип непрерывности </a:t>
            </a:r>
            <a:r>
              <a:rPr lang="ru-RU" sz="2000" dirty="0" smtClean="0"/>
              <a:t>означает такую организацию обучения, когда результат деятельности на каждом предыдущем этапе обеспечивает начало следующего этапа.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889" y="44450"/>
            <a:ext cx="6990459" cy="912679"/>
          </a:xfrm>
        </p:spPr>
        <p:txBody>
          <a:bodyPr/>
          <a:lstStyle/>
          <a:p>
            <a:pPr algn="ctr"/>
            <a:r>
              <a:rPr lang="ru-RU" sz="3600" dirty="0" smtClean="0"/>
              <a:t>СТИЛЬ</a:t>
            </a:r>
            <a:endParaRPr lang="ru-RU" sz="3600" dirty="0"/>
          </a:p>
        </p:txBody>
      </p:sp>
      <p:pic>
        <p:nvPicPr>
          <p:cNvPr id="2050" name="Picture 2" descr="C:\Users\khasanov\Pictures\Импрессионизм\Иван Бун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255" y="3746016"/>
            <a:ext cx="1804935" cy="2516239"/>
          </a:xfrm>
          <a:prstGeom prst="rect">
            <a:avLst/>
          </a:prstGeom>
          <a:noFill/>
        </p:spPr>
      </p:pic>
      <p:pic>
        <p:nvPicPr>
          <p:cNvPr id="2051" name="Picture 3" descr="C:\Users\khasanov\Pictures\Импрессионизм\Claude-Achille-Debuss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242" y="3615604"/>
            <a:ext cx="1882486" cy="2240159"/>
          </a:xfrm>
          <a:prstGeom prst="rect">
            <a:avLst/>
          </a:prstGeom>
          <a:noFill/>
        </p:spPr>
      </p:pic>
      <p:pic>
        <p:nvPicPr>
          <p:cNvPr id="2053" name="Picture 5" descr="C:\Users\khasanov\Pictures\Импрессионизм\Фе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500" y="1130444"/>
            <a:ext cx="1806718" cy="2326014"/>
          </a:xfrm>
          <a:prstGeom prst="rect">
            <a:avLst/>
          </a:prstGeom>
          <a:noFill/>
        </p:spPr>
      </p:pic>
      <p:pic>
        <p:nvPicPr>
          <p:cNvPr id="9" name="Picture 2" descr="C:\Users\khasanov\Documents\Августовский педсовет 2018\Выступление 27.08.2018 ПЕДСОВЕТ\mone_f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09" y="1111395"/>
            <a:ext cx="1856509" cy="2345390"/>
          </a:xfrm>
          <a:prstGeom prst="rect">
            <a:avLst/>
          </a:prstGeom>
          <a:noFill/>
        </p:spPr>
      </p:pic>
      <p:pic>
        <p:nvPicPr>
          <p:cNvPr id="1026" name="Picture 2" descr="C:\Users\khasanov\Documents\Августовский педсовет 2018\Выступление 27.08.2018 ПЕДСОВЕТ\Клод Мон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752" y="1776846"/>
            <a:ext cx="4526539" cy="3665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7157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ЖАНР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75861" y="858976"/>
            <a:ext cx="3915497" cy="1953491"/>
          </a:xfrm>
        </p:spPr>
        <p:txBody>
          <a:bodyPr/>
          <a:lstStyle/>
          <a:p>
            <a:r>
              <a:rPr lang="ru-RU" sz="2000" i="1" dirty="0" smtClean="0"/>
              <a:t>Её глаза — как два тумана,</a:t>
            </a:r>
            <a:br>
              <a:rPr lang="ru-RU" sz="2000" i="1" dirty="0" smtClean="0"/>
            </a:br>
            <a:r>
              <a:rPr lang="ru-RU" sz="2000" i="1" dirty="0" smtClean="0"/>
              <a:t>Полуулыбка, </a:t>
            </a:r>
            <a:r>
              <a:rPr lang="ru-RU" sz="2000" i="1" dirty="0" err="1" smtClean="0"/>
              <a:t>полуплач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Её глаза — как два обмана,</a:t>
            </a:r>
            <a:br>
              <a:rPr lang="ru-RU" sz="2000" i="1" dirty="0" smtClean="0"/>
            </a:br>
            <a:r>
              <a:rPr lang="ru-RU" sz="2000" i="1" dirty="0" smtClean="0"/>
              <a:t>Покрытых мглою неудач.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2850" y="2588093"/>
            <a:ext cx="4041775" cy="639762"/>
          </a:xfrm>
        </p:spPr>
        <p:txBody>
          <a:bodyPr/>
          <a:lstStyle/>
          <a:p>
            <a:r>
              <a:rPr lang="ru-RU" sz="2000" i="1" dirty="0" err="1" smtClean="0"/>
              <a:t>Бобэоби</a:t>
            </a:r>
            <a:r>
              <a:rPr lang="ru-RU" sz="2000" i="1" dirty="0" smtClean="0"/>
              <a:t> пелись губы,</a:t>
            </a:r>
            <a:br>
              <a:rPr lang="ru-RU" sz="2000" i="1" dirty="0" smtClean="0"/>
            </a:br>
            <a:r>
              <a:rPr lang="ru-RU" sz="2000" i="1" dirty="0" err="1" smtClean="0"/>
              <a:t>Вээоми</a:t>
            </a:r>
            <a:r>
              <a:rPr lang="ru-RU" sz="2000" i="1" dirty="0" smtClean="0"/>
              <a:t> пелись взоры,</a:t>
            </a:r>
            <a:br>
              <a:rPr lang="ru-RU" sz="2000" i="1" dirty="0" smtClean="0"/>
            </a:br>
            <a:r>
              <a:rPr lang="ru-RU" sz="2000" i="1" dirty="0" err="1" smtClean="0"/>
              <a:t>Пиээо</a:t>
            </a:r>
            <a:r>
              <a:rPr lang="ru-RU" sz="2000" i="1" dirty="0" smtClean="0"/>
              <a:t> пелись брови,</a:t>
            </a:r>
            <a:br>
              <a:rPr lang="ru-RU" sz="2000" i="1" dirty="0" smtClean="0"/>
            </a:br>
            <a:r>
              <a:rPr lang="ru-RU" sz="2000" i="1" dirty="0" err="1" smtClean="0"/>
              <a:t>Лиэээй</a:t>
            </a:r>
            <a:r>
              <a:rPr lang="ru-RU" sz="2000" i="1" dirty="0" smtClean="0"/>
              <a:t> — пелся облик,</a:t>
            </a:r>
            <a:br>
              <a:rPr lang="ru-RU" sz="2000" i="1" dirty="0" smtClean="0"/>
            </a:br>
            <a:r>
              <a:rPr lang="ru-RU" sz="2000" i="1" dirty="0" err="1" smtClean="0"/>
              <a:t>Гзи-гзи-гзэо</a:t>
            </a:r>
            <a:r>
              <a:rPr lang="ru-RU" sz="2000" i="1" dirty="0" smtClean="0"/>
              <a:t> пелась цепь.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khasanov\Pictures\Портрет\Портрет Струйск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45" y="2549235"/>
            <a:ext cx="2942739" cy="382892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7157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ЖАНР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75861" y="858976"/>
            <a:ext cx="3915497" cy="1953491"/>
          </a:xfrm>
        </p:spPr>
        <p:txBody>
          <a:bodyPr/>
          <a:lstStyle/>
          <a:p>
            <a:r>
              <a:rPr lang="ru-RU" sz="2000" i="1" dirty="0" smtClean="0"/>
              <a:t>Её глаза — как два тумана,</a:t>
            </a:r>
            <a:br>
              <a:rPr lang="ru-RU" sz="2000" i="1" dirty="0" smtClean="0"/>
            </a:br>
            <a:r>
              <a:rPr lang="ru-RU" sz="2000" i="1" dirty="0" smtClean="0"/>
              <a:t>Полуулыбка, </a:t>
            </a:r>
            <a:r>
              <a:rPr lang="ru-RU" sz="2000" i="1" dirty="0" err="1" smtClean="0"/>
              <a:t>полуплач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Её глаза — как два обмана,</a:t>
            </a:r>
            <a:br>
              <a:rPr lang="ru-RU" sz="2000" i="1" dirty="0" smtClean="0"/>
            </a:br>
            <a:r>
              <a:rPr lang="ru-RU" sz="2000" i="1" dirty="0" smtClean="0"/>
              <a:t>Покрытых мглою неудач.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2850" y="2588093"/>
            <a:ext cx="4041775" cy="639762"/>
          </a:xfrm>
        </p:spPr>
        <p:txBody>
          <a:bodyPr/>
          <a:lstStyle/>
          <a:p>
            <a:r>
              <a:rPr lang="ru-RU" sz="2000" i="1" dirty="0" err="1" smtClean="0"/>
              <a:t>Бобэоби</a:t>
            </a:r>
            <a:r>
              <a:rPr lang="ru-RU" sz="2000" i="1" dirty="0" smtClean="0"/>
              <a:t> пелись губы,</a:t>
            </a:r>
            <a:br>
              <a:rPr lang="ru-RU" sz="2000" i="1" dirty="0" smtClean="0"/>
            </a:br>
            <a:r>
              <a:rPr lang="ru-RU" sz="2000" i="1" dirty="0" err="1" smtClean="0"/>
              <a:t>Вээоми</a:t>
            </a:r>
            <a:r>
              <a:rPr lang="ru-RU" sz="2000" i="1" dirty="0" smtClean="0"/>
              <a:t> пелись взоры,</a:t>
            </a:r>
            <a:br>
              <a:rPr lang="ru-RU" sz="2000" i="1" dirty="0" smtClean="0"/>
            </a:br>
            <a:r>
              <a:rPr lang="ru-RU" sz="2000" i="1" dirty="0" err="1" smtClean="0"/>
              <a:t>Пиээо</a:t>
            </a:r>
            <a:r>
              <a:rPr lang="ru-RU" sz="2000" i="1" dirty="0" smtClean="0"/>
              <a:t> пелись брови,</a:t>
            </a:r>
            <a:br>
              <a:rPr lang="ru-RU" sz="2000" i="1" dirty="0" smtClean="0"/>
            </a:br>
            <a:r>
              <a:rPr lang="ru-RU" sz="2000" i="1" dirty="0" err="1" smtClean="0"/>
              <a:t>Лиэээй</a:t>
            </a:r>
            <a:r>
              <a:rPr lang="ru-RU" sz="2000" i="1" dirty="0" smtClean="0"/>
              <a:t> — пелся облик,</a:t>
            </a:r>
            <a:br>
              <a:rPr lang="ru-RU" sz="2000" i="1" dirty="0" smtClean="0"/>
            </a:br>
            <a:r>
              <a:rPr lang="ru-RU" sz="2000" i="1" dirty="0" err="1" smtClean="0"/>
              <a:t>Гзи-гзи-гзэо</a:t>
            </a:r>
            <a:r>
              <a:rPr lang="ru-RU" sz="2000" i="1" dirty="0" smtClean="0"/>
              <a:t> пелась цепь.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khasanov\Pictures\Портрет\Портрет Струйск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45" y="2549235"/>
            <a:ext cx="2942739" cy="3828926"/>
          </a:xfrm>
          <a:prstGeom prst="rect">
            <a:avLst/>
          </a:prstGeom>
          <a:noFill/>
        </p:spPr>
      </p:pic>
      <p:pic>
        <p:nvPicPr>
          <p:cNvPr id="6148" name="Picture 4" descr="C:\Users\khasanov\Pictures\Кубизм\Модилья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3588" y="3134108"/>
            <a:ext cx="4691787" cy="293418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7157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ЖАНР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60786" y="858976"/>
            <a:ext cx="3915497" cy="1953491"/>
          </a:xfrm>
        </p:spPr>
        <p:txBody>
          <a:bodyPr/>
          <a:lstStyle/>
          <a:p>
            <a:r>
              <a:rPr lang="ru-RU" sz="2000" i="1" dirty="0" smtClean="0"/>
              <a:t>Её глаза — как два тумана,</a:t>
            </a:r>
            <a:br>
              <a:rPr lang="ru-RU" sz="2000" i="1" dirty="0" smtClean="0"/>
            </a:br>
            <a:r>
              <a:rPr lang="ru-RU" sz="2000" i="1" dirty="0" smtClean="0"/>
              <a:t>Полуулыбка, </a:t>
            </a:r>
            <a:r>
              <a:rPr lang="ru-RU" sz="2000" i="1" dirty="0" err="1" smtClean="0"/>
              <a:t>полуплач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Её глаза — как два обмана,</a:t>
            </a:r>
            <a:br>
              <a:rPr lang="ru-RU" sz="2000" i="1" dirty="0" smtClean="0"/>
            </a:br>
            <a:r>
              <a:rPr lang="ru-RU" sz="2000" i="1" dirty="0" smtClean="0"/>
              <a:t>Покрытых мглою неудач.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48615" y="2394123"/>
            <a:ext cx="4041775" cy="639762"/>
          </a:xfrm>
        </p:spPr>
        <p:txBody>
          <a:bodyPr/>
          <a:lstStyle/>
          <a:p>
            <a:r>
              <a:rPr lang="ru-RU" sz="2000" i="1" dirty="0" err="1" smtClean="0"/>
              <a:t>Бобэоби</a:t>
            </a:r>
            <a:r>
              <a:rPr lang="ru-RU" sz="2000" i="1" dirty="0" smtClean="0"/>
              <a:t> пелись губы,</a:t>
            </a:r>
            <a:br>
              <a:rPr lang="ru-RU" sz="2000" i="1" dirty="0" smtClean="0"/>
            </a:br>
            <a:r>
              <a:rPr lang="ru-RU" sz="2000" i="1" dirty="0" err="1" smtClean="0"/>
              <a:t>Вээоми</a:t>
            </a:r>
            <a:r>
              <a:rPr lang="ru-RU" sz="2000" i="1" dirty="0" smtClean="0"/>
              <a:t> пелись взоры,</a:t>
            </a:r>
            <a:br>
              <a:rPr lang="ru-RU" sz="2000" i="1" dirty="0" smtClean="0"/>
            </a:br>
            <a:r>
              <a:rPr lang="ru-RU" sz="2000" i="1" dirty="0" err="1" smtClean="0"/>
              <a:t>Пиээо</a:t>
            </a:r>
            <a:r>
              <a:rPr lang="ru-RU" sz="2000" i="1" dirty="0" smtClean="0"/>
              <a:t> пелись брови,</a:t>
            </a:r>
            <a:br>
              <a:rPr lang="ru-RU" sz="2000" i="1" dirty="0" smtClean="0"/>
            </a:br>
            <a:r>
              <a:rPr lang="ru-RU" sz="2000" i="1" dirty="0" err="1" smtClean="0"/>
              <a:t>Лиэээй</a:t>
            </a:r>
            <a:r>
              <a:rPr lang="ru-RU" sz="2000" i="1" dirty="0" smtClean="0"/>
              <a:t> — пелся облик,</a:t>
            </a:r>
            <a:br>
              <a:rPr lang="ru-RU" sz="2000" i="1" dirty="0" smtClean="0"/>
            </a:br>
            <a:r>
              <a:rPr lang="ru-RU" sz="2000" i="1" dirty="0" err="1" smtClean="0"/>
              <a:t>Гзи-гзи-гзэо</a:t>
            </a:r>
            <a:r>
              <a:rPr lang="ru-RU" sz="2000" i="1" dirty="0" smtClean="0"/>
              <a:t> пелась цепь.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khasanov\Pictures\Портрет\Портрет Струйск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320" y="2549235"/>
            <a:ext cx="2942739" cy="3828926"/>
          </a:xfrm>
          <a:prstGeom prst="rect">
            <a:avLst/>
          </a:prstGeom>
          <a:noFill/>
        </p:spPr>
      </p:pic>
      <p:pic>
        <p:nvPicPr>
          <p:cNvPr id="1026" name="Picture 2" descr="C:\Users\khasanov\Pictures\Тамара де Лемпицка\Лемпицка 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123" y="2905866"/>
            <a:ext cx="2618495" cy="34006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2983" y="1062460"/>
            <a:ext cx="8512176" cy="46401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      Александр Сергеевич Пушкин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                         </a:t>
            </a:r>
            <a:r>
              <a:rPr lang="ru-RU" sz="2000" b="1" dirty="0" smtClean="0"/>
              <a:t>Узник</a:t>
            </a:r>
            <a:r>
              <a:rPr lang="ru-RU" sz="2000" b="1" i="1" dirty="0" smtClean="0"/>
              <a:t> </a:t>
            </a:r>
          </a:p>
          <a:p>
            <a:r>
              <a:rPr lang="ru-RU" sz="2000" dirty="0" smtClean="0"/>
              <a:t>Сижу за решёткой в темнице сырой.</a:t>
            </a:r>
            <a:br>
              <a:rPr lang="ru-RU" sz="2000" dirty="0" smtClean="0"/>
            </a:br>
            <a:r>
              <a:rPr lang="ru-RU" sz="2000" dirty="0" smtClean="0"/>
              <a:t>Вскормлённый в неволе орёл молодой,</a:t>
            </a:r>
            <a:br>
              <a:rPr lang="ru-RU" sz="2000" dirty="0" smtClean="0"/>
            </a:br>
            <a:r>
              <a:rPr lang="ru-RU" sz="2000" dirty="0" smtClean="0"/>
              <a:t>Мой грустный товарищ, махая крылом,</a:t>
            </a:r>
            <a:br>
              <a:rPr lang="ru-RU" sz="2000" dirty="0" smtClean="0"/>
            </a:br>
            <a:r>
              <a:rPr lang="ru-RU" sz="2000" dirty="0" smtClean="0"/>
              <a:t>Кровавую пищу клюёт под окном,</a:t>
            </a:r>
          </a:p>
          <a:p>
            <a:r>
              <a:rPr lang="ru-RU" sz="2000" dirty="0" smtClean="0"/>
              <a:t>Клюет, и бросает, и смотрит в окно,</a:t>
            </a:r>
            <a:br>
              <a:rPr lang="ru-RU" sz="2000" dirty="0" smtClean="0"/>
            </a:br>
            <a:r>
              <a:rPr lang="ru-RU" sz="2000" dirty="0" smtClean="0"/>
              <a:t>Как будто со мною задумал одно;</a:t>
            </a:r>
            <a:br>
              <a:rPr lang="ru-RU" sz="2000" dirty="0" smtClean="0"/>
            </a:br>
            <a:r>
              <a:rPr lang="ru-RU" sz="2000" dirty="0" smtClean="0"/>
              <a:t>Зовет меня взглядом и криком своим</a:t>
            </a:r>
            <a:br>
              <a:rPr lang="ru-RU" sz="2000" dirty="0" smtClean="0"/>
            </a:br>
            <a:r>
              <a:rPr lang="ru-RU" sz="2000" dirty="0" smtClean="0"/>
              <a:t>И вымолвить хочет: «Давай улетим!</a:t>
            </a:r>
          </a:p>
          <a:p>
            <a:r>
              <a:rPr lang="ru-RU" sz="2000" dirty="0" smtClean="0"/>
              <a:t>Мы вольные птицы; пора, брат, пора!</a:t>
            </a:r>
            <a:br>
              <a:rPr lang="ru-RU" sz="2000" dirty="0" smtClean="0"/>
            </a:br>
            <a:r>
              <a:rPr lang="ru-RU" sz="2000" dirty="0" smtClean="0"/>
              <a:t>Туда, где за тучей белеет гора,</a:t>
            </a:r>
            <a:br>
              <a:rPr lang="ru-RU" sz="2000" dirty="0" smtClean="0"/>
            </a:br>
            <a:r>
              <a:rPr lang="ru-RU" sz="2000" dirty="0" smtClean="0"/>
              <a:t>Туда, где синеют морские края,</a:t>
            </a:r>
            <a:br>
              <a:rPr lang="ru-RU" sz="2000" dirty="0" smtClean="0"/>
            </a:br>
            <a:r>
              <a:rPr lang="ru-RU" sz="2000" dirty="0" smtClean="0"/>
              <a:t>Туда, где гуляем лишь ветер… да я!..»</a:t>
            </a:r>
          </a:p>
          <a:p>
            <a:pPr>
              <a:buNone/>
            </a:pPr>
            <a:r>
              <a:rPr lang="ru-RU" sz="2000" i="1" dirty="0" smtClean="0"/>
              <a:t>                                              1822 год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2050" name="Picture 2" descr="C:\Users\khasanov\Documents\Смысловое чтение\Тропинин Василий Андреевич 1827 Портрет Пуш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26" y="1852550"/>
            <a:ext cx="3060929" cy="36991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ЗВУКОПИСЬ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2983" y="1062460"/>
            <a:ext cx="8512176" cy="4640163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      Александр Сергеевич Пушкин</a:t>
            </a: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                         </a:t>
            </a:r>
            <a:r>
              <a:rPr lang="ru-RU" sz="2000" b="1" dirty="0" smtClean="0"/>
              <a:t>Узник</a:t>
            </a:r>
            <a:r>
              <a:rPr lang="ru-RU" sz="2000" b="1" i="1" dirty="0" smtClean="0"/>
              <a:t> </a:t>
            </a:r>
          </a:p>
          <a:p>
            <a:pPr>
              <a:buNone/>
            </a:pPr>
            <a:endParaRPr lang="ru-RU" sz="2000" b="1" i="1" dirty="0" smtClean="0"/>
          </a:p>
          <a:p>
            <a:r>
              <a:rPr lang="ru-RU" sz="2000" dirty="0" smtClean="0"/>
              <a:t>Сижу за </a:t>
            </a:r>
            <a:r>
              <a:rPr lang="ru-RU" sz="2000" dirty="0" err="1" smtClean="0"/>
              <a:t>реш</a:t>
            </a:r>
            <a:r>
              <a:rPr lang="ru-RU" sz="2000" b="1" dirty="0" err="1" smtClean="0"/>
              <a:t>Ё</a:t>
            </a:r>
            <a:r>
              <a:rPr lang="ru-RU" sz="2000" dirty="0" err="1" smtClean="0"/>
              <a:t>ткой</a:t>
            </a:r>
            <a:r>
              <a:rPr lang="ru-RU" sz="2000" dirty="0" smtClean="0"/>
              <a:t> в темнице </a:t>
            </a:r>
            <a:r>
              <a:rPr lang="ru-RU" sz="2000" dirty="0" err="1" smtClean="0"/>
              <a:t>сыр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Вскормл</a:t>
            </a:r>
            <a:r>
              <a:rPr lang="ru-RU" sz="2000" b="1" dirty="0" err="1" smtClean="0"/>
              <a:t>Ё</a:t>
            </a:r>
            <a:r>
              <a:rPr lang="ru-RU" sz="2000" dirty="0" err="1" smtClean="0"/>
              <a:t>нный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нев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ле</a:t>
            </a:r>
            <a:r>
              <a:rPr lang="ru-RU" sz="2000" dirty="0" smtClean="0"/>
              <a:t> </a:t>
            </a:r>
            <a:r>
              <a:rPr lang="ru-RU" sz="2000" dirty="0" err="1" smtClean="0"/>
              <a:t>ор</a:t>
            </a:r>
            <a:r>
              <a:rPr lang="ru-RU" sz="2000" b="1" dirty="0" err="1" smtClean="0"/>
              <a:t>Ё</a:t>
            </a:r>
            <a:r>
              <a:rPr lang="ru-RU" sz="2000" dirty="0" err="1" smtClean="0"/>
              <a:t>л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й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Мой грустный товарищ, махая </a:t>
            </a:r>
            <a:r>
              <a:rPr lang="ru-RU" sz="2000" dirty="0" err="1" smtClean="0"/>
              <a:t>крыл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м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Кровавую пищу </a:t>
            </a:r>
            <a:r>
              <a:rPr lang="ru-RU" sz="2000" dirty="0" err="1" smtClean="0"/>
              <a:t>клю</a:t>
            </a:r>
            <a:r>
              <a:rPr lang="ru-RU" sz="2000" b="1" dirty="0" err="1" smtClean="0"/>
              <a:t>Ё</a:t>
            </a:r>
            <a:r>
              <a:rPr lang="ru-RU" sz="2000" dirty="0" err="1" smtClean="0"/>
              <a:t>т</a:t>
            </a:r>
            <a:r>
              <a:rPr lang="ru-RU" sz="2000" dirty="0" smtClean="0"/>
              <a:t> под </a:t>
            </a:r>
            <a:r>
              <a:rPr lang="ru-RU" sz="2000" dirty="0" err="1" smtClean="0"/>
              <a:t>окн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м</a:t>
            </a:r>
            <a:r>
              <a:rPr lang="ru-RU" sz="2000" dirty="0" smtClean="0"/>
              <a:t>…</a:t>
            </a:r>
          </a:p>
          <a:p>
            <a:pPr>
              <a:buNone/>
            </a:pPr>
            <a:r>
              <a:rPr lang="ru-RU" sz="2000" dirty="0" smtClean="0"/>
              <a:t>      &lt;…&gt;</a:t>
            </a:r>
          </a:p>
          <a:p>
            <a:r>
              <a:rPr lang="ru-RU" sz="2000" dirty="0" smtClean="0"/>
              <a:t>Мы вольные птицы; </a:t>
            </a:r>
            <a:r>
              <a:rPr lang="ru-RU" sz="2000" dirty="0" err="1" smtClean="0"/>
              <a:t>пор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, брат, </a:t>
            </a:r>
            <a:r>
              <a:rPr lang="ru-RU" sz="2000" dirty="0" err="1" smtClean="0"/>
              <a:t>пор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err="1" smtClean="0"/>
              <a:t>Туд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, где за тучей белеет </a:t>
            </a:r>
            <a:r>
              <a:rPr lang="ru-RU" sz="2000" dirty="0" err="1" smtClean="0"/>
              <a:t>гор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Туд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, где синеют морские </a:t>
            </a:r>
            <a:r>
              <a:rPr lang="ru-RU" sz="2000" dirty="0" err="1" smtClean="0"/>
              <a:t>кра</a:t>
            </a:r>
            <a:r>
              <a:rPr lang="ru-RU" sz="2000" b="1" dirty="0" err="1" smtClean="0">
                <a:solidFill>
                  <a:srgbClr val="C00000"/>
                </a:solidFill>
              </a:rPr>
              <a:t>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err="1" smtClean="0"/>
              <a:t>Туд</a:t>
            </a:r>
            <a:r>
              <a:rPr lang="ru-RU" sz="2000" b="1" dirty="0" err="1" smtClean="0">
                <a:solidFill>
                  <a:srgbClr val="C00000"/>
                </a:solidFill>
              </a:rPr>
              <a:t>А</a:t>
            </a:r>
            <a:r>
              <a:rPr lang="ru-RU" sz="2000" dirty="0" smtClean="0"/>
              <a:t>, где </a:t>
            </a:r>
            <a:r>
              <a:rPr lang="ru-RU" sz="2000" dirty="0" err="1" smtClean="0"/>
              <a:t>гул</a:t>
            </a:r>
            <a:r>
              <a:rPr lang="ru-RU" sz="2000" b="1" dirty="0" err="1" smtClean="0">
                <a:solidFill>
                  <a:srgbClr val="C00000"/>
                </a:solidFill>
              </a:rPr>
              <a:t>Я</a:t>
            </a:r>
            <a:r>
              <a:rPr lang="ru-RU" sz="2000" dirty="0" err="1" smtClean="0"/>
              <a:t>ем</a:t>
            </a:r>
            <a:r>
              <a:rPr lang="ru-RU" sz="2000" dirty="0" smtClean="0"/>
              <a:t> лишь ветер… да </a:t>
            </a:r>
            <a:r>
              <a:rPr lang="ru-RU" sz="2000" b="1" dirty="0" smtClean="0">
                <a:solidFill>
                  <a:srgbClr val="C00000"/>
                </a:solidFill>
              </a:rPr>
              <a:t>Я</a:t>
            </a:r>
            <a:r>
              <a:rPr lang="ru-RU" sz="2000" dirty="0" smtClean="0"/>
              <a:t>!..»</a:t>
            </a:r>
          </a:p>
          <a:p>
            <a:pPr>
              <a:buNone/>
            </a:pPr>
            <a:r>
              <a:rPr lang="ru-RU" sz="2000" i="1" dirty="0" smtClean="0"/>
              <a:t>                                              </a:t>
            </a:r>
          </a:p>
          <a:p>
            <a:pPr>
              <a:buNone/>
            </a:pPr>
            <a:r>
              <a:rPr lang="ru-RU" sz="2000" i="1" dirty="0" smtClean="0"/>
              <a:t>                                                1822 год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3074" name="Picture 2" descr="C:\Users\khasanov\Documents\Смысловое чтение\Кипренский Орест Адамович 1827 Портрет Пуш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47" y="2024137"/>
            <a:ext cx="3091965" cy="37235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72144" y="-85592"/>
            <a:ext cx="6608620" cy="11430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742938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/>
              <a:t>Тропинин</a:t>
            </a:r>
            <a:endParaRPr lang="ru-RU" dirty="0" smtClean="0"/>
          </a:p>
          <a:p>
            <a:pPr algn="ctr"/>
            <a:r>
              <a:rPr lang="ru-RU" dirty="0" smtClean="0"/>
              <a:t> Василий Андреевич</a:t>
            </a:r>
          </a:p>
          <a:p>
            <a:pPr algn="ctr"/>
            <a:r>
              <a:rPr lang="ru-RU" dirty="0" smtClean="0"/>
              <a:t>1776 - 1857</a:t>
            </a:r>
            <a:endParaRPr lang="ru-RU" dirty="0"/>
          </a:p>
        </p:txBody>
      </p:sp>
      <p:pic>
        <p:nvPicPr>
          <p:cNvPr id="4098" name="Picture 2" descr="C:\Users\khasanov\Documents\Смысловое чтение\Тропинин Василий Андреевич 1827 Портрет Пушк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442" y="2520869"/>
            <a:ext cx="2964522" cy="3582656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72908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Кипренский</a:t>
            </a:r>
          </a:p>
          <a:p>
            <a:pPr algn="ctr"/>
            <a:r>
              <a:rPr lang="ru-RU" dirty="0" smtClean="0"/>
              <a:t> Орест Адамович</a:t>
            </a:r>
          </a:p>
          <a:p>
            <a:pPr algn="ctr"/>
            <a:r>
              <a:rPr lang="ru-RU" dirty="0" smtClean="0"/>
              <a:t>1782 - 1836</a:t>
            </a:r>
            <a:endParaRPr lang="ru-RU" dirty="0"/>
          </a:p>
        </p:txBody>
      </p:sp>
      <p:pic>
        <p:nvPicPr>
          <p:cNvPr id="4099" name="Picture 3" descr="C:\Users\khasanov\Documents\Смысловое чтение\Кипренский Орест Адамович 1827 Портрет Пушк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640" y="2553341"/>
            <a:ext cx="2941777" cy="35426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2249" y="742350"/>
            <a:ext cx="6428515" cy="4691063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2000" b="1" i="1" dirty="0" smtClean="0"/>
              <a:t>Люблю грозу в начале мая,</a:t>
            </a:r>
            <a:br>
              <a:rPr lang="ru-RU" sz="2000" b="1" i="1" dirty="0" smtClean="0"/>
            </a:br>
            <a:r>
              <a:rPr lang="ru-RU" sz="2000" b="1" i="1" dirty="0" smtClean="0"/>
              <a:t>Когда весенний, первый гром,</a:t>
            </a:r>
            <a:br>
              <a:rPr lang="ru-RU" sz="2000" b="1" i="1" dirty="0" smtClean="0"/>
            </a:br>
            <a:r>
              <a:rPr lang="ru-RU" sz="2000" b="1" i="1" dirty="0" smtClean="0"/>
              <a:t>как бы </a:t>
            </a:r>
            <a:r>
              <a:rPr lang="ru-RU" sz="2000" b="1" i="1" dirty="0" err="1" smtClean="0"/>
              <a:t>резвяся</a:t>
            </a:r>
            <a:r>
              <a:rPr lang="ru-RU" sz="2000" b="1" i="1" dirty="0" smtClean="0"/>
              <a:t> и играя,</a:t>
            </a:r>
            <a:br>
              <a:rPr lang="ru-RU" sz="2000" b="1" i="1" dirty="0" smtClean="0"/>
            </a:br>
            <a:r>
              <a:rPr lang="ru-RU" sz="2000" b="1" i="1" dirty="0" smtClean="0"/>
              <a:t>Грохочет в небе голубом.</a:t>
            </a:r>
          </a:p>
          <a:p>
            <a:r>
              <a:rPr lang="ru-RU" sz="2000" b="1" i="1" dirty="0" smtClean="0"/>
              <a:t>Гремят раскаты молодые,</a:t>
            </a:r>
            <a:br>
              <a:rPr lang="ru-RU" sz="2000" b="1" i="1" dirty="0" smtClean="0"/>
            </a:br>
            <a:r>
              <a:rPr lang="ru-RU" sz="2000" b="1" i="1" dirty="0" smtClean="0"/>
              <a:t>Вот дождик брызнул, пыль летит,</a:t>
            </a:r>
            <a:br>
              <a:rPr lang="ru-RU" sz="2000" b="1" i="1" dirty="0" smtClean="0"/>
            </a:br>
            <a:r>
              <a:rPr lang="ru-RU" sz="2000" b="1" i="1" dirty="0" smtClean="0"/>
              <a:t>Повисли перлы дождевые,</a:t>
            </a:r>
            <a:br>
              <a:rPr lang="ru-RU" sz="2000" b="1" i="1" dirty="0" smtClean="0"/>
            </a:br>
            <a:r>
              <a:rPr lang="ru-RU" sz="2000" b="1" i="1" dirty="0" smtClean="0"/>
              <a:t>И солнце нити золотит.</a:t>
            </a:r>
          </a:p>
          <a:p>
            <a:r>
              <a:rPr lang="ru-RU" sz="2000" b="1" i="1" dirty="0" smtClean="0"/>
              <a:t>С горы бежит поток проворный,</a:t>
            </a:r>
            <a:br>
              <a:rPr lang="ru-RU" sz="2000" b="1" i="1" dirty="0" smtClean="0"/>
            </a:br>
            <a:r>
              <a:rPr lang="ru-RU" sz="2000" b="1" i="1" dirty="0" smtClean="0"/>
              <a:t>В лесу не молкнет птичий гам,</a:t>
            </a:r>
            <a:br>
              <a:rPr lang="ru-RU" sz="2000" b="1" i="1" dirty="0" smtClean="0"/>
            </a:br>
            <a:r>
              <a:rPr lang="ru-RU" sz="2000" b="1" i="1" dirty="0" smtClean="0"/>
              <a:t>И гам лесной и шум нагорный —</a:t>
            </a:r>
            <a:br>
              <a:rPr lang="ru-RU" sz="2000" b="1" i="1" dirty="0" smtClean="0"/>
            </a:br>
            <a:r>
              <a:rPr lang="ru-RU" sz="2000" b="1" i="1" dirty="0" smtClean="0"/>
              <a:t>Всё вторит весело громам.</a:t>
            </a:r>
          </a:p>
          <a:p>
            <a:r>
              <a:rPr lang="ru-RU" sz="2000" b="1" i="1" dirty="0" smtClean="0"/>
              <a:t>Ты скажешь: ветреная Геба,</a:t>
            </a:r>
            <a:br>
              <a:rPr lang="ru-RU" sz="2000" b="1" i="1" dirty="0" smtClean="0"/>
            </a:br>
            <a:r>
              <a:rPr lang="ru-RU" sz="2000" b="1" i="1" dirty="0" smtClean="0"/>
              <a:t>Кормя </a:t>
            </a:r>
            <a:r>
              <a:rPr lang="ru-RU" sz="2000" b="1" i="1" dirty="0" err="1" smtClean="0"/>
              <a:t>Зевесова</a:t>
            </a:r>
            <a:r>
              <a:rPr lang="ru-RU" sz="2000" b="1" i="1" dirty="0" smtClean="0"/>
              <a:t> орла,</a:t>
            </a:r>
            <a:br>
              <a:rPr lang="ru-RU" sz="2000" b="1" i="1" dirty="0" smtClean="0"/>
            </a:br>
            <a:r>
              <a:rPr lang="ru-RU" sz="2000" b="1" i="1" dirty="0" smtClean="0"/>
              <a:t>Громокипящий кубок с неба,</a:t>
            </a:r>
            <a:br>
              <a:rPr lang="ru-RU" sz="2000" b="1" i="1" dirty="0" smtClean="0"/>
            </a:br>
            <a:r>
              <a:rPr lang="ru-RU" sz="2000" b="1" i="1" dirty="0" smtClean="0"/>
              <a:t>Смеясь, на землю пролила.</a:t>
            </a:r>
          </a:p>
          <a:p>
            <a:endParaRPr lang="ru-RU" sz="2800" b="1" i="1" dirty="0" smtClean="0"/>
          </a:p>
          <a:p>
            <a:endParaRPr lang="ru-RU" dirty="0"/>
          </a:p>
        </p:txBody>
      </p:sp>
      <p:pic>
        <p:nvPicPr>
          <p:cNvPr id="5122" name="Picture 2" descr="C:\Users\khasanov\Documents\Смысловое чтение\Тютчев Фёдор Ив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94" y="1163824"/>
            <a:ext cx="3969624" cy="50612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230" y="1435100"/>
            <a:ext cx="3008313" cy="4691063"/>
          </a:xfrm>
        </p:spPr>
        <p:txBody>
          <a:bodyPr/>
          <a:lstStyle/>
          <a:p>
            <a:r>
              <a:rPr lang="ru-RU" sz="2800" b="1" i="1" dirty="0" smtClean="0"/>
              <a:t>…Ты скажешь: ветреная Геба,</a:t>
            </a:r>
            <a:br>
              <a:rPr lang="ru-RU" sz="2800" b="1" i="1" dirty="0" smtClean="0"/>
            </a:br>
            <a:r>
              <a:rPr lang="ru-RU" sz="2800" b="1" i="1" dirty="0" smtClean="0"/>
              <a:t>Кормя </a:t>
            </a:r>
            <a:r>
              <a:rPr lang="ru-RU" sz="2800" b="1" i="1" dirty="0" err="1" smtClean="0"/>
              <a:t>Зевесова</a:t>
            </a:r>
            <a:r>
              <a:rPr lang="ru-RU" sz="2800" b="1" i="1" dirty="0" smtClean="0"/>
              <a:t> орла,</a:t>
            </a:r>
            <a:br>
              <a:rPr lang="ru-RU" sz="2800" b="1" i="1" dirty="0" smtClean="0"/>
            </a:br>
            <a:r>
              <a:rPr lang="ru-RU" sz="2800" b="1" i="1" dirty="0" smtClean="0"/>
              <a:t>Громокипящий кубок с неба,</a:t>
            </a:r>
            <a:br>
              <a:rPr lang="ru-RU" sz="2800" b="1" i="1" dirty="0" smtClean="0"/>
            </a:br>
            <a:r>
              <a:rPr lang="ru-RU" sz="2800" b="1" i="1" dirty="0" smtClean="0"/>
              <a:t>Смеясь, на землю пролила.</a:t>
            </a:r>
          </a:p>
          <a:p>
            <a:endParaRPr lang="ru-RU" dirty="0"/>
          </a:p>
        </p:txBody>
      </p:sp>
      <p:pic>
        <p:nvPicPr>
          <p:cNvPr id="2050" name="Picture 2" descr="C:\Users\khasanov\Pictures\Богиня Геба\Геб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668" y="1233054"/>
            <a:ext cx="2273150" cy="4506806"/>
          </a:xfrm>
          <a:prstGeom prst="rect">
            <a:avLst/>
          </a:prstGeom>
          <a:noFill/>
        </p:spPr>
      </p:pic>
      <p:pic>
        <p:nvPicPr>
          <p:cNvPr id="2052" name="Picture 4" descr="C:\Users\khasanov\Pictures\Богиня Геба\Геба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894" y="1246908"/>
            <a:ext cx="3204142" cy="45038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02196" y="1274618"/>
            <a:ext cx="5472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… Но выдаёт себя снаружи тайный план:</a:t>
            </a:r>
            <a:br>
              <a:rPr lang="ru-RU" b="1" i="1" dirty="0" smtClean="0"/>
            </a:br>
            <a:r>
              <a:rPr lang="ru-RU" b="1" i="1" dirty="0" smtClean="0"/>
              <a:t>Здесь позаботилась подпружных арок сила,</a:t>
            </a:r>
            <a:br>
              <a:rPr lang="ru-RU" b="1" i="1" dirty="0" smtClean="0"/>
            </a:br>
            <a:r>
              <a:rPr lang="ru-RU" b="1" i="1" dirty="0" smtClean="0"/>
              <a:t>Чтоб масса грузная стены не сокрушила,</a:t>
            </a:r>
            <a:br>
              <a:rPr lang="ru-RU" b="1" i="1" dirty="0" smtClean="0"/>
            </a:br>
            <a:r>
              <a:rPr lang="ru-RU" b="1" i="1" dirty="0" smtClean="0"/>
              <a:t>И свода дерзкого бездействует таран.</a:t>
            </a:r>
          </a:p>
          <a:p>
            <a:endParaRPr lang="ru-RU" b="1" i="1" dirty="0" smtClean="0"/>
          </a:p>
          <a:p>
            <a:r>
              <a:rPr lang="ru-RU" b="1" i="1" dirty="0" smtClean="0"/>
              <a:t>Стихийный лабиринт, непостижимый лес,</a:t>
            </a:r>
            <a:br>
              <a:rPr lang="ru-RU" b="1" i="1" dirty="0" smtClean="0"/>
            </a:br>
            <a:r>
              <a:rPr lang="ru-RU" b="1" i="1" dirty="0" smtClean="0"/>
              <a:t>Души готической рассудочная пропасть,</a:t>
            </a:r>
            <a:br>
              <a:rPr lang="ru-RU" b="1" i="1" dirty="0" smtClean="0"/>
            </a:br>
            <a:r>
              <a:rPr lang="ru-RU" b="1" i="1" dirty="0" smtClean="0"/>
              <a:t>Египетская мощь и христианства робость,</a:t>
            </a:r>
            <a:br>
              <a:rPr lang="ru-RU" b="1" i="1" dirty="0" smtClean="0"/>
            </a:br>
            <a:r>
              <a:rPr lang="ru-RU" b="1" i="1" dirty="0" smtClean="0"/>
              <a:t>С тростинкой рядом — дуб, и всюду царь — отвес.</a:t>
            </a:r>
          </a:p>
          <a:p>
            <a:endParaRPr lang="ru-RU" b="1" i="1" dirty="0" smtClean="0"/>
          </a:p>
          <a:p>
            <a:r>
              <a:rPr lang="ru-RU" b="1" i="1" dirty="0" smtClean="0"/>
              <a:t>Но чем внимательней, твердыня </a:t>
            </a:r>
            <a:r>
              <a:rPr lang="ru-RU" b="1" i="1" dirty="0" err="1" smtClean="0"/>
              <a:t>Notre</a:t>
            </a:r>
            <a:r>
              <a:rPr lang="ru-RU" b="1" i="1" dirty="0" smtClean="0"/>
              <a:t> </a:t>
            </a:r>
            <a:r>
              <a:rPr lang="ru-RU" b="1" i="1" dirty="0" err="1" smtClean="0"/>
              <a:t>Dame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Я изучал твои чудовищные рёбра,</a:t>
            </a:r>
            <a:br>
              <a:rPr lang="ru-RU" b="1" i="1" dirty="0" smtClean="0"/>
            </a:br>
            <a:r>
              <a:rPr lang="ru-RU" b="1" i="1" dirty="0" smtClean="0"/>
              <a:t>Тем чаще думал я: из тяжести недоброй</a:t>
            </a:r>
            <a:br>
              <a:rPr lang="ru-RU" b="1" i="1" dirty="0" smtClean="0"/>
            </a:br>
            <a:r>
              <a:rPr lang="ru-RU" b="1" i="1" dirty="0" smtClean="0"/>
              <a:t>И я когда-нибудь прекрасное создам.</a:t>
            </a:r>
            <a:endParaRPr lang="ru-RU" b="1" i="1" dirty="0"/>
          </a:p>
        </p:txBody>
      </p:sp>
      <p:pic>
        <p:nvPicPr>
          <p:cNvPr id="4098" name="Picture 2" descr="C:\Users\khasanov\Pictures\Мандельштам\Мандельшта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301" y="1044286"/>
            <a:ext cx="2381250" cy="2857500"/>
          </a:xfrm>
          <a:prstGeom prst="rect">
            <a:avLst/>
          </a:prstGeom>
          <a:noFill/>
        </p:spPr>
      </p:pic>
      <p:pic>
        <p:nvPicPr>
          <p:cNvPr id="4099" name="Picture 3" descr="C:\Users\khasanov\Pictures\Мандельштам\Контрфорсы и аркбутан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47" y="4267200"/>
            <a:ext cx="3118538" cy="19455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899" y="16740"/>
            <a:ext cx="6990459" cy="912679"/>
          </a:xfrm>
        </p:spPr>
        <p:txBody>
          <a:bodyPr/>
          <a:lstStyle/>
          <a:p>
            <a:pPr algn="ctr"/>
            <a:r>
              <a:rPr lang="ru-RU" sz="2400" dirty="0" smtClean="0"/>
              <a:t>Концепция преподавания</a:t>
            </a:r>
            <a:br>
              <a:rPr lang="ru-RU" sz="2400" dirty="0" smtClean="0"/>
            </a:br>
            <a:r>
              <a:rPr lang="ru-RU" sz="2400" dirty="0" smtClean="0"/>
              <a:t> предметной области «Искусство» в РФ 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 err="1" smtClean="0"/>
              <a:t>системно-деятельностный</a:t>
            </a:r>
            <a:r>
              <a:rPr lang="ru-RU" sz="2400" dirty="0" smtClean="0"/>
              <a:t> подход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6712" y="1256430"/>
            <a:ext cx="8512176" cy="46401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«В содержании образовательных программ предметной области </a:t>
            </a:r>
            <a:r>
              <a:rPr lang="en-US" sz="2000" dirty="0" smtClean="0"/>
              <a:t>“</a:t>
            </a:r>
            <a:r>
              <a:rPr lang="ru-RU" sz="2000" dirty="0" smtClean="0"/>
              <a:t>Искусство</a:t>
            </a:r>
            <a:r>
              <a:rPr lang="en-US" sz="2000" dirty="0" smtClean="0"/>
              <a:t>”</a:t>
            </a:r>
            <a:r>
              <a:rPr lang="ru-RU" sz="2000" dirty="0" smtClean="0"/>
              <a:t> недостаточное количество учебного времени уделяется практической творческой и проектной деятельности обучающихся в соответствии с возрастными особенностями </a:t>
            </a:r>
            <a:r>
              <a:rPr lang="ru-RU" sz="2000" b="1" dirty="0" smtClean="0">
                <a:solidFill>
                  <a:srgbClr val="FF0000"/>
                </a:solidFill>
              </a:rPr>
              <a:t>на основе </a:t>
            </a:r>
            <a:r>
              <a:rPr lang="ru-RU" sz="2000" b="1" dirty="0" err="1" smtClean="0">
                <a:solidFill>
                  <a:srgbClr val="FF0000"/>
                </a:solidFill>
              </a:rPr>
              <a:t>системно-деятельностного</a:t>
            </a:r>
            <a:r>
              <a:rPr lang="ru-RU" sz="2000" b="1" dirty="0" smtClean="0">
                <a:solidFill>
                  <a:srgbClr val="FF0000"/>
                </a:solidFill>
              </a:rPr>
              <a:t> подхода</a:t>
            </a:r>
            <a:r>
              <a:rPr lang="ru-RU" sz="2000" dirty="0" smtClean="0"/>
              <a:t> (музыкальная, художественная, интегрированная проектная деятельность), что снижает возможности повышения уровня индивидуального творческого развития обучающихся» </a:t>
            </a:r>
            <a:r>
              <a:rPr lang="en-US" sz="2000" dirty="0" smtClean="0"/>
              <a:t>(</a:t>
            </a:r>
            <a:r>
              <a:rPr lang="ru-RU" sz="2000" dirty="0" smtClean="0"/>
              <a:t>«Концепция…», </a:t>
            </a:r>
            <a:r>
              <a:rPr lang="en-US" sz="2000" dirty="0" smtClean="0"/>
              <a:t>IV</a:t>
            </a:r>
            <a:r>
              <a:rPr lang="ru-RU" sz="2000" dirty="0" smtClean="0"/>
              <a:t>, 2 </a:t>
            </a:r>
            <a:r>
              <a:rPr lang="en-US" sz="2000" dirty="0" smtClean="0"/>
              <a:t>“</a:t>
            </a:r>
            <a:r>
              <a:rPr lang="ru-RU" sz="2000" dirty="0" smtClean="0"/>
              <a:t>Проблемы содержательного характера</a:t>
            </a:r>
            <a:r>
              <a:rPr lang="en-US" sz="2000" dirty="0" smtClean="0"/>
              <a:t>”</a:t>
            </a:r>
            <a:r>
              <a:rPr lang="ru-RU" sz="2000" dirty="0" smtClean="0"/>
              <a:t>).</a:t>
            </a:r>
          </a:p>
          <a:p>
            <a:pPr algn="just">
              <a:buNone/>
            </a:pPr>
            <a:r>
              <a:rPr lang="ru-RU" sz="2000" dirty="0" smtClean="0"/>
              <a:t>«В настоящее время необходима модернизация содержания учебно-методических материалов в соответствии с вызовами современности: </a:t>
            </a:r>
            <a:r>
              <a:rPr lang="ru-RU" sz="2000" b="1" dirty="0" smtClean="0">
                <a:solidFill>
                  <a:srgbClr val="FF0000"/>
                </a:solidFill>
              </a:rPr>
              <a:t>усиление внимания к </a:t>
            </a:r>
            <a:r>
              <a:rPr lang="ru-RU" sz="2000" b="1" dirty="0" err="1" smtClean="0">
                <a:solidFill>
                  <a:srgbClr val="FF0000"/>
                </a:solidFill>
              </a:rPr>
              <a:t>системно-деятельностному</a:t>
            </a:r>
            <a:r>
              <a:rPr lang="ru-RU" sz="2000" b="1" dirty="0" smtClean="0">
                <a:solidFill>
                  <a:srgbClr val="FF0000"/>
                </a:solidFill>
              </a:rPr>
              <a:t> подходу</a:t>
            </a:r>
            <a:r>
              <a:rPr lang="ru-RU" sz="2000" dirty="0" smtClean="0"/>
              <a:t>, увеличение времени на индивидуальные проекты и творческую деятельность»</a:t>
            </a:r>
            <a:r>
              <a:rPr lang="en-US" sz="2000" dirty="0" smtClean="0"/>
              <a:t> (</a:t>
            </a:r>
            <a:r>
              <a:rPr lang="ru-RU" sz="2000" dirty="0" smtClean="0"/>
              <a:t>«Концепция…», </a:t>
            </a:r>
            <a:r>
              <a:rPr lang="en-US" sz="2000" dirty="0" smtClean="0"/>
              <a:t>IV</a:t>
            </a:r>
            <a:r>
              <a:rPr lang="ru-RU" sz="2000" dirty="0" smtClean="0"/>
              <a:t>, 3 </a:t>
            </a:r>
            <a:r>
              <a:rPr lang="en-US" sz="2000" dirty="0" smtClean="0"/>
              <a:t>“</a:t>
            </a:r>
            <a:r>
              <a:rPr lang="ru-RU" sz="2000" dirty="0" smtClean="0"/>
              <a:t>Проблемы методического характера</a:t>
            </a:r>
            <a:r>
              <a:rPr lang="en-US" sz="2000" dirty="0" smtClean="0"/>
              <a:t>”</a:t>
            </a:r>
            <a:r>
              <a:rPr lang="ru-RU" sz="2000" dirty="0" smtClean="0"/>
              <a:t>). </a:t>
            </a:r>
          </a:p>
          <a:p>
            <a:pPr algn="just">
              <a:buNone/>
            </a:pPr>
            <a:endParaRPr lang="ru-RU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L. van Beethoven. 2 Son. (op. 2, № 2).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sz="3200" b="1" i="1" dirty="0" smtClean="0"/>
              <a:t>Largo Appassionato</a:t>
            </a:r>
            <a:endParaRPr lang="ru-RU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554" y="1306181"/>
            <a:ext cx="2280082" cy="448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khasanov\Pictures\Литература и кинематограф\Обложка книги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755" y="1302336"/>
            <a:ext cx="2805545" cy="2805545"/>
          </a:xfrm>
          <a:prstGeom prst="rect">
            <a:avLst/>
          </a:prstGeom>
          <a:noFill/>
        </p:spPr>
      </p:pic>
      <p:pic>
        <p:nvPicPr>
          <p:cNvPr id="8196" name="Picture 4" descr="C:\Users\khasanov\Pictures\Литература и кинематограф\Вера Николаевна Шеина -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70" y="4221487"/>
            <a:ext cx="4135576" cy="2113739"/>
          </a:xfrm>
          <a:prstGeom prst="rect">
            <a:avLst/>
          </a:prstGeom>
          <a:noFill/>
        </p:spPr>
      </p:pic>
      <p:pic>
        <p:nvPicPr>
          <p:cNvPr id="8197" name="Picture 5" descr="C:\Users\khasanov\Pictures\Литература и кинематограф\bethoven_l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99" y="1156854"/>
            <a:ext cx="2180982" cy="32073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asanov\Pictures\Ритм, размер\Море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41" y="2493819"/>
            <a:ext cx="4154359" cy="325208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6618" y="-101035"/>
            <a:ext cx="7107382" cy="918449"/>
          </a:xfrm>
        </p:spPr>
        <p:txBody>
          <a:bodyPr/>
          <a:lstStyle/>
          <a:p>
            <a:pPr algn="ctr"/>
            <a:r>
              <a:rPr lang="ru-RU" sz="3600" b="0" dirty="0" smtClean="0"/>
              <a:t>КАКАЯ СВЯЗЬ?</a:t>
            </a:r>
            <a:endParaRPr lang="ru-RU" sz="3600" b="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36093" y="1039087"/>
            <a:ext cx="8174182" cy="4976236"/>
          </a:xfrm>
        </p:spPr>
        <p:txBody>
          <a:bodyPr/>
          <a:lstStyle/>
          <a:p>
            <a:pPr>
              <a:buNone/>
            </a:pPr>
            <a:endParaRPr lang="ru-RU" i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49600"/>
            <a:ext cx="8229600" cy="4691063"/>
          </a:xfrm>
        </p:spPr>
        <p:txBody>
          <a:bodyPr/>
          <a:lstStyle/>
          <a:p>
            <a:pPr algn="just"/>
            <a:endParaRPr lang="ru-RU" sz="1600" dirty="0"/>
          </a:p>
        </p:txBody>
      </p:sp>
      <p:pic>
        <p:nvPicPr>
          <p:cNvPr id="1026" name="Picture 2" descr="C:\Users\khasanov\Documents\Смысловое чтение\цветаева 2 цветн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255" y="1745673"/>
            <a:ext cx="4268586" cy="43226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hasanov\Pictures\Ритм, размер\Море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07" y="3325091"/>
            <a:ext cx="3863403" cy="3024321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6618" y="-101035"/>
            <a:ext cx="7107382" cy="918449"/>
          </a:xfrm>
        </p:spPr>
        <p:txBody>
          <a:bodyPr/>
          <a:lstStyle/>
          <a:p>
            <a:pPr algn="ctr"/>
            <a:r>
              <a:rPr lang="ru-RU" sz="3600" b="0" dirty="0" smtClean="0"/>
              <a:t>КАКАЯ СВЯЗЬ?</a:t>
            </a:r>
            <a:endParaRPr lang="ru-RU" sz="3600" b="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512618" y="1039087"/>
            <a:ext cx="8174182" cy="4976236"/>
          </a:xfrm>
        </p:spPr>
        <p:txBody>
          <a:bodyPr/>
          <a:lstStyle/>
          <a:p>
            <a:pPr>
              <a:buNone/>
            </a:pPr>
            <a:endParaRPr lang="ru-RU" i="1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2141705"/>
            <a:ext cx="8229600" cy="4691063"/>
          </a:xfrm>
        </p:spPr>
        <p:txBody>
          <a:bodyPr/>
          <a:lstStyle/>
          <a:p>
            <a:pPr algn="just"/>
            <a:endParaRPr lang="ru-RU" sz="1600" dirty="0"/>
          </a:p>
        </p:txBody>
      </p:sp>
      <p:pic>
        <p:nvPicPr>
          <p:cNvPr id="1026" name="Picture 2" descr="C:\Users\khasanov\Documents\Смысловое чтение\цветаева 2 цветн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628" y="3338947"/>
            <a:ext cx="2982538" cy="3020291"/>
          </a:xfrm>
          <a:prstGeom prst="rect">
            <a:avLst/>
          </a:prstGeom>
          <a:noFill/>
        </p:spPr>
      </p:pic>
      <p:pic>
        <p:nvPicPr>
          <p:cNvPr id="2051" name="Picture 3" descr="C:\Users\khasanov\Pictures\Цветаева Марина Ивановна\Николай Рубинштей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80" y="1056986"/>
            <a:ext cx="1756063" cy="2190645"/>
          </a:xfrm>
          <a:prstGeom prst="rect">
            <a:avLst/>
          </a:prstGeom>
          <a:noFill/>
        </p:spPr>
      </p:pic>
      <p:pic>
        <p:nvPicPr>
          <p:cNvPr id="2052" name="Picture 4" descr="C:\Users\khasanov\Pictures\Цветаева Марина Ивановна\28_headim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919" y="1119188"/>
            <a:ext cx="5843587" cy="21331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338115"/>
            <a:ext cx="3008313" cy="4691063"/>
          </a:xfrm>
        </p:spPr>
        <p:txBody>
          <a:bodyPr/>
          <a:lstStyle/>
          <a:p>
            <a:r>
              <a:rPr lang="ru-RU" sz="2000" b="1" i="1" dirty="0" smtClean="0"/>
              <a:t>Дрожат на люстрах огоньки... </a:t>
            </a:r>
            <a:br>
              <a:rPr lang="ru-RU" sz="2000" b="1" i="1" dirty="0" smtClean="0"/>
            </a:br>
            <a:r>
              <a:rPr lang="ru-RU" sz="2000" b="1" i="1" dirty="0" smtClean="0"/>
              <a:t>Как хорошо за книгой дома! </a:t>
            </a:r>
            <a:br>
              <a:rPr lang="ru-RU" sz="2000" b="1" i="1" dirty="0" smtClean="0"/>
            </a:br>
            <a:r>
              <a:rPr lang="ru-RU" sz="2000" b="1" i="1" dirty="0" smtClean="0"/>
              <a:t>Под Грига, Шумана и Кюи </a:t>
            </a:r>
            <a:br>
              <a:rPr lang="ru-RU" sz="2000" b="1" i="1" dirty="0" smtClean="0"/>
            </a:br>
            <a:r>
              <a:rPr lang="ru-RU" sz="2000" b="1" i="1" dirty="0" smtClean="0"/>
              <a:t>Я узнавала судьбы Тома. &lt;…&gt;</a:t>
            </a:r>
          </a:p>
          <a:p>
            <a:r>
              <a:rPr lang="ru-RU" sz="2000" b="1" i="1" dirty="0" smtClean="0"/>
              <a:t>О, золотые времена. </a:t>
            </a:r>
            <a:br>
              <a:rPr lang="ru-RU" sz="2000" b="1" i="1" dirty="0" smtClean="0"/>
            </a:br>
            <a:r>
              <a:rPr lang="ru-RU" sz="2000" b="1" i="1" dirty="0" smtClean="0"/>
              <a:t>Где взор смелей и сердце чище! </a:t>
            </a:r>
            <a:br>
              <a:rPr lang="ru-RU" sz="2000" b="1" i="1" dirty="0" smtClean="0"/>
            </a:br>
            <a:r>
              <a:rPr lang="ru-RU" sz="2000" b="1" i="1" dirty="0" smtClean="0"/>
              <a:t>О, золотые имена:</a:t>
            </a:r>
            <a:br>
              <a:rPr lang="ru-RU" sz="2000" b="1" i="1" dirty="0" smtClean="0"/>
            </a:br>
            <a:r>
              <a:rPr lang="ru-RU" sz="2000" b="1" i="1" dirty="0" smtClean="0"/>
              <a:t>Гек Финн, Том </a:t>
            </a:r>
            <a:r>
              <a:rPr lang="ru-RU" sz="2000" b="1" i="1" dirty="0" err="1" smtClean="0"/>
              <a:t>Сойер</a:t>
            </a:r>
            <a:r>
              <a:rPr lang="ru-RU" sz="2000" b="1" i="1" dirty="0" smtClean="0"/>
              <a:t>, Принц и Нищий!</a:t>
            </a:r>
          </a:p>
          <a:p>
            <a:endParaRPr lang="ru-RU" sz="2000" b="1" i="1" dirty="0" smtClean="0"/>
          </a:p>
          <a:p>
            <a:pPr algn="ctr"/>
            <a:r>
              <a:rPr lang="ru-RU" i="1" dirty="0" smtClean="0"/>
              <a:t>1908-1910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khasanov\Documents\Круглый стол 16.02.2017 Целостная картина мира\Картинки к презентации\Эдвард Григ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338" y="4535290"/>
            <a:ext cx="1515341" cy="1609212"/>
          </a:xfrm>
          <a:prstGeom prst="rect">
            <a:avLst/>
          </a:prstGeom>
          <a:noFill/>
        </p:spPr>
      </p:pic>
      <p:pic>
        <p:nvPicPr>
          <p:cNvPr id="3076" name="Picture 4" descr="C:\Users\khasanov\Documents\Круглый стол 16.02.2017 Целостная картина мира\Картинки к презентации\Шуман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590" y="4655138"/>
            <a:ext cx="1995055" cy="1496291"/>
          </a:xfrm>
          <a:prstGeom prst="rect">
            <a:avLst/>
          </a:prstGeom>
          <a:noFill/>
        </p:spPr>
      </p:pic>
      <p:pic>
        <p:nvPicPr>
          <p:cNvPr id="3077" name="Picture 5" descr="C:\Users\khasanov\Documents\Круглый стол 16.02.2017 Целостная картина мира\Картинки к презентации\Кюи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2900" y="4548631"/>
            <a:ext cx="1440882" cy="1602981"/>
          </a:xfrm>
          <a:prstGeom prst="rect">
            <a:avLst/>
          </a:prstGeom>
          <a:noFill/>
        </p:spPr>
      </p:pic>
      <p:pic>
        <p:nvPicPr>
          <p:cNvPr id="3078" name="Picture 6" descr="C:\Users\khasanov\Documents\Круглый стол 16.02.2017 Целостная картина мира\Картинки к презентации\Марина_Цветаева_19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201" y="692725"/>
            <a:ext cx="2476544" cy="3675760"/>
          </a:xfrm>
          <a:prstGeom prst="rect">
            <a:avLst/>
          </a:prstGeom>
          <a:noFill/>
        </p:spPr>
      </p:pic>
      <p:pic>
        <p:nvPicPr>
          <p:cNvPr id="4098" name="Picture 2" descr="C:\Users\khasanov\Documents\Круглый стол 16.02.2017 Целостная картина мира\Картинки к презентации\Цветаева 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935" y="704459"/>
            <a:ext cx="5464004" cy="3645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36" y="58305"/>
            <a:ext cx="6844146" cy="912679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«Свобода приходит нагая…»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765" y="1956375"/>
            <a:ext cx="34775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b="1" i="1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74446" y="1526769"/>
            <a:ext cx="3394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140" y="15823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Свобода приходит нагая,</a:t>
            </a:r>
            <a:br>
              <a:rPr lang="ru-RU" sz="2000" dirty="0" smtClean="0"/>
            </a:br>
            <a:r>
              <a:rPr lang="ru-RU" sz="2000" dirty="0" smtClean="0"/>
              <a:t>Бросая на сердце цветы,</a:t>
            </a:r>
            <a:br>
              <a:rPr lang="ru-RU" sz="2000" dirty="0" smtClean="0"/>
            </a:br>
            <a:r>
              <a:rPr lang="ru-RU" sz="2000" dirty="0" smtClean="0"/>
              <a:t>И мы, с нею в ногу шагая,</a:t>
            </a:r>
            <a:br>
              <a:rPr lang="ru-RU" sz="2000" dirty="0" smtClean="0"/>
            </a:br>
            <a:r>
              <a:rPr lang="ru-RU" sz="2000" dirty="0" smtClean="0"/>
              <a:t>Беседуем с небом на «ты».</a:t>
            </a:r>
            <a:br>
              <a:rPr lang="ru-RU" sz="2000" dirty="0" smtClean="0"/>
            </a:br>
            <a:r>
              <a:rPr lang="ru-RU" sz="2000" dirty="0" smtClean="0"/>
              <a:t>Мы, воины, строго ударим</a:t>
            </a:r>
            <a:br>
              <a:rPr lang="ru-RU" sz="2000" dirty="0" smtClean="0"/>
            </a:br>
            <a:r>
              <a:rPr lang="ru-RU" sz="2000" dirty="0" smtClean="0"/>
              <a:t>Рукой по суровым щитам:</a:t>
            </a:r>
            <a:br>
              <a:rPr lang="ru-RU" sz="2000" dirty="0" smtClean="0"/>
            </a:br>
            <a:r>
              <a:rPr lang="ru-RU" sz="2000" dirty="0" smtClean="0"/>
              <a:t>Да будет народ государем</a:t>
            </a:r>
            <a:br>
              <a:rPr lang="ru-RU" sz="2000" dirty="0" smtClean="0"/>
            </a:br>
            <a:r>
              <a:rPr lang="ru-RU" sz="2000" dirty="0" smtClean="0"/>
              <a:t>Всегда, навсегда, здесь и там!</a:t>
            </a:r>
            <a:br>
              <a:rPr lang="ru-RU" sz="2000" dirty="0" smtClean="0"/>
            </a:br>
            <a:r>
              <a:rPr lang="ru-RU" sz="2000" dirty="0" smtClean="0"/>
              <a:t>Пусть девы споют у оконца,</a:t>
            </a:r>
            <a:br>
              <a:rPr lang="ru-RU" sz="2000" dirty="0" smtClean="0"/>
            </a:br>
            <a:r>
              <a:rPr lang="ru-RU" sz="2000" dirty="0" smtClean="0"/>
              <a:t>Меж песен о древнем походе,</a:t>
            </a:r>
            <a:br>
              <a:rPr lang="ru-RU" sz="2000" dirty="0" smtClean="0"/>
            </a:br>
            <a:r>
              <a:rPr lang="ru-RU" sz="2000" dirty="0" smtClean="0"/>
              <a:t>О верноподданном Солнца -</a:t>
            </a:r>
            <a:br>
              <a:rPr lang="ru-RU" sz="2000" dirty="0" smtClean="0"/>
            </a:br>
            <a:r>
              <a:rPr lang="ru-RU" sz="2000" dirty="0" smtClean="0"/>
              <a:t>Самодержавном народе.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1917 </a:t>
            </a:r>
            <a:endParaRPr lang="ru-RU" sz="2000" dirty="0"/>
          </a:p>
        </p:txBody>
      </p:sp>
      <p:pic>
        <p:nvPicPr>
          <p:cNvPr id="6146" name="Picture 2" descr="C:\Users\khasanov\Documents\Смысловое чтение\Велимир Хлебник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982" y="1253836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759" y="1097430"/>
            <a:ext cx="6990459" cy="91267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1917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765" y="1956375"/>
            <a:ext cx="347756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Свобода приходит нагая,</a:t>
            </a:r>
            <a:br>
              <a:rPr lang="ru-RU" sz="1600" b="1" i="1" dirty="0" smtClean="0"/>
            </a:br>
            <a:r>
              <a:rPr lang="ru-RU" sz="1600" b="1" i="1" dirty="0" smtClean="0"/>
              <a:t>Бросая на сердце цветы,</a:t>
            </a:r>
            <a:br>
              <a:rPr lang="ru-RU" sz="1600" b="1" i="1" dirty="0" smtClean="0"/>
            </a:br>
            <a:r>
              <a:rPr lang="ru-RU" sz="1600" b="1" i="1" dirty="0" smtClean="0"/>
              <a:t>И мы, с нею в ногу шагая,</a:t>
            </a:r>
            <a:br>
              <a:rPr lang="ru-RU" sz="1600" b="1" i="1" dirty="0" smtClean="0"/>
            </a:br>
            <a:r>
              <a:rPr lang="ru-RU" sz="1600" b="1" i="1" dirty="0" smtClean="0"/>
              <a:t>Беседуем с небом на «ты».</a:t>
            </a:r>
          </a:p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Мы, воины, строго ударим</a:t>
            </a:r>
            <a:br>
              <a:rPr lang="ru-RU" sz="1600" b="1" i="1" dirty="0" smtClean="0"/>
            </a:br>
            <a:r>
              <a:rPr lang="ru-RU" sz="1600" b="1" i="1" dirty="0" smtClean="0"/>
              <a:t>Рукой по суровым щитам:</a:t>
            </a:r>
            <a:br>
              <a:rPr lang="ru-RU" sz="1600" b="1" i="1" dirty="0" smtClean="0"/>
            </a:br>
            <a:r>
              <a:rPr lang="ru-RU" sz="1600" b="1" i="1" dirty="0" smtClean="0"/>
              <a:t>Да будет народ государем</a:t>
            </a:r>
            <a:br>
              <a:rPr lang="ru-RU" sz="1600" b="1" i="1" dirty="0" smtClean="0"/>
            </a:br>
            <a:r>
              <a:rPr lang="ru-RU" sz="1600" b="1" i="1" dirty="0" smtClean="0"/>
              <a:t>Всегда, навсегда, здесь и там!</a:t>
            </a:r>
            <a:br>
              <a:rPr lang="ru-RU" sz="1600" b="1" i="1" dirty="0" smtClean="0"/>
            </a:br>
            <a:endParaRPr lang="ru-RU" sz="1600" b="1" i="1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74446" y="1526769"/>
            <a:ext cx="3394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Из строгого, стройного храма</a:t>
            </a:r>
            <a:br>
              <a:rPr lang="ru-RU" sz="1600" b="1" i="1" dirty="0" smtClean="0"/>
            </a:br>
            <a:r>
              <a:rPr lang="ru-RU" sz="1600" b="1" i="1" dirty="0" smtClean="0"/>
              <a:t>Ты вышла на визг площадей...</a:t>
            </a:r>
            <a:br>
              <a:rPr lang="ru-RU" sz="1600" b="1" i="1" dirty="0" smtClean="0"/>
            </a:br>
            <a:r>
              <a:rPr lang="ru-RU" sz="1600" b="1" i="1" dirty="0" smtClean="0"/>
              <a:t>- Свобода! - Прекрасная Дама</a:t>
            </a:r>
            <a:br>
              <a:rPr lang="ru-RU" sz="1600" b="1" i="1" dirty="0" smtClean="0"/>
            </a:br>
            <a:r>
              <a:rPr lang="ru-RU" sz="1600" b="1" i="1" dirty="0" smtClean="0"/>
              <a:t>Маркизов и русских князей.</a:t>
            </a:r>
            <a:br>
              <a:rPr lang="ru-RU" sz="1600" b="1" i="1" dirty="0" smtClean="0"/>
            </a:br>
            <a:endParaRPr lang="ru-RU" sz="1600" b="1" i="1" dirty="0" smtClean="0"/>
          </a:p>
          <a:p>
            <a:r>
              <a:rPr lang="ru-RU" sz="1600" b="1" i="1" dirty="0" smtClean="0"/>
              <a:t>Свершается страшная спевка, -</a:t>
            </a:r>
            <a:br>
              <a:rPr lang="ru-RU" sz="1600" b="1" i="1" dirty="0" smtClean="0"/>
            </a:br>
            <a:r>
              <a:rPr lang="ru-RU" sz="1600" b="1" i="1" dirty="0" smtClean="0"/>
              <a:t>Обедня ещё впереди!</a:t>
            </a:r>
            <a:br>
              <a:rPr lang="ru-RU" sz="1600" b="1" i="1" dirty="0" smtClean="0"/>
            </a:br>
            <a:r>
              <a:rPr lang="ru-RU" sz="1600" b="1" i="1" dirty="0" smtClean="0"/>
              <a:t>- Свобода! - Гулящая девка</a:t>
            </a:r>
            <a:br>
              <a:rPr lang="ru-RU" sz="1600" b="1" i="1" dirty="0" smtClean="0"/>
            </a:br>
            <a:r>
              <a:rPr lang="ru-RU" sz="1600" b="1" i="1" dirty="0" smtClean="0"/>
              <a:t>На шалой солдатской груди!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170" name="Picture 2" descr="C:\Users\khasanov\Pictures\Апокалипсис\Фигура Свобо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849" y="756725"/>
            <a:ext cx="2224012" cy="3261014"/>
          </a:xfrm>
          <a:prstGeom prst="rect">
            <a:avLst/>
          </a:prstGeom>
          <a:noFill/>
        </p:spPr>
      </p:pic>
      <p:pic>
        <p:nvPicPr>
          <p:cNvPr id="7171" name="Picture 3" descr="C:\Users\khasanov\Pictures\плакаты времён Революции и Гражданской войны\Велимир Хлебник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096" y="4317069"/>
            <a:ext cx="1655618" cy="1986742"/>
          </a:xfrm>
          <a:prstGeom prst="rect">
            <a:avLst/>
          </a:prstGeom>
          <a:noFill/>
        </p:spPr>
      </p:pic>
      <p:pic>
        <p:nvPicPr>
          <p:cNvPr id="7172" name="Picture 4" descr="C:\Users\khasanov\Pictures\плакаты времён Революции и Гражданской войны\Марина Цветаева 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024" y="4308757"/>
            <a:ext cx="1627497" cy="20041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Алексей Кручёных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>«Иоганн Протеза»</a:t>
            </a:r>
            <a:br>
              <a:rPr lang="ru-RU" dirty="0" smtClean="0"/>
            </a:br>
            <a:r>
              <a:rPr lang="ru-RU" sz="1600" dirty="0" smtClean="0"/>
              <a:t>1914 - 1924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3468" y="1246910"/>
            <a:ext cx="4405457" cy="5126182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I. </a:t>
            </a:r>
            <a:r>
              <a:rPr lang="ru-RU" sz="2000" b="1" i="1" dirty="0" smtClean="0"/>
              <a:t>Вы думаете, я натуральный?</a:t>
            </a:r>
          </a:p>
          <a:p>
            <a:pPr>
              <a:buNone/>
            </a:pPr>
            <a:r>
              <a:rPr lang="ru-RU" sz="2000" b="1" i="1" dirty="0" smtClean="0"/>
              <a:t>Тысяча чертей!</a:t>
            </a:r>
          </a:p>
          <a:p>
            <a:pPr>
              <a:buNone/>
            </a:pPr>
            <a:r>
              <a:rPr lang="ru-RU" sz="2000" b="1" i="1" dirty="0" smtClean="0"/>
              <a:t>Я - Иоганн Протеза!..</a:t>
            </a:r>
          </a:p>
          <a:p>
            <a:pPr>
              <a:buNone/>
            </a:pPr>
            <a:r>
              <a:rPr lang="ru-RU" sz="2000" b="1" i="1" dirty="0" smtClean="0"/>
              <a:t>Всё тело в - деревяшках,</a:t>
            </a:r>
          </a:p>
          <a:p>
            <a:pPr>
              <a:buNone/>
            </a:pPr>
            <a:r>
              <a:rPr lang="ru-RU" sz="2000" b="1" i="1" dirty="0" smtClean="0"/>
              <a:t>я облицован медью,</a:t>
            </a:r>
          </a:p>
          <a:p>
            <a:pPr>
              <a:buNone/>
            </a:pPr>
            <a:r>
              <a:rPr lang="ru-RU" sz="2000" b="1" i="1" dirty="0" smtClean="0"/>
              <a:t>а скрепы - проволока и сталь!</a:t>
            </a:r>
          </a:p>
          <a:p>
            <a:pPr>
              <a:buNone/>
            </a:pPr>
            <a:r>
              <a:rPr lang="ru-RU" sz="2000" b="1" i="1" dirty="0" smtClean="0"/>
              <a:t>Я по утрам скребусь песком,</a:t>
            </a:r>
          </a:p>
          <a:p>
            <a:pPr>
              <a:buNone/>
            </a:pPr>
            <a:r>
              <a:rPr lang="ru-RU" sz="2000" b="1" i="1" dirty="0" smtClean="0"/>
              <a:t>и начищаюсь мелом</a:t>
            </a:r>
          </a:p>
          <a:p>
            <a:pPr>
              <a:buNone/>
            </a:pPr>
            <a:r>
              <a:rPr lang="ru-RU" sz="2000" b="1" i="1" dirty="0" smtClean="0"/>
              <a:t>и смазываюсь маслом, как наган!</a:t>
            </a:r>
          </a:p>
          <a:p>
            <a:pPr>
              <a:buNone/>
            </a:pPr>
            <a:r>
              <a:rPr lang="ru-RU" sz="2000" b="1" i="1" dirty="0" smtClean="0"/>
              <a:t>Подпрыгиваю, </a:t>
            </a:r>
          </a:p>
          <a:p>
            <a:pPr>
              <a:buNone/>
            </a:pPr>
            <a:r>
              <a:rPr lang="ru-RU" sz="2000" b="1" i="1" dirty="0" smtClean="0"/>
              <a:t>сияю весь,</a:t>
            </a:r>
          </a:p>
          <a:p>
            <a:pPr>
              <a:buNone/>
            </a:pPr>
            <a:r>
              <a:rPr lang="ru-RU" sz="2000" b="1" i="1" dirty="0" smtClean="0"/>
              <a:t>как на параде солнечном</a:t>
            </a:r>
          </a:p>
          <a:p>
            <a:pPr>
              <a:buNone/>
            </a:pPr>
            <a:r>
              <a:rPr lang="ru-RU" sz="2000" b="1" i="1" dirty="0" smtClean="0"/>
              <a:t>тромбон!..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16582" y="1260766"/>
            <a:ext cx="4391891" cy="5126182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II. </a:t>
            </a:r>
            <a:r>
              <a:rPr lang="ru-RU" sz="2000" b="1" i="1" dirty="0" smtClean="0"/>
              <a:t>Прислушайтесь -</a:t>
            </a:r>
            <a:br>
              <a:rPr lang="ru-RU" sz="2000" b="1" i="1" dirty="0" smtClean="0"/>
            </a:br>
            <a:r>
              <a:rPr lang="ru-RU" sz="2000" b="1" i="1" dirty="0" smtClean="0"/>
              <a:t>не пьяный негр </a:t>
            </a:r>
            <a:r>
              <a:rPr lang="ru-RU" sz="2000" b="1" i="1" dirty="0" err="1" smtClean="0"/>
              <a:t>чечотку</a:t>
            </a:r>
            <a:r>
              <a:rPr lang="ru-RU" sz="2000" b="1" i="1" dirty="0" smtClean="0"/>
              <a:t> чешет, -</a:t>
            </a:r>
            <a:br>
              <a:rPr lang="ru-RU" sz="2000" b="1" i="1" dirty="0" smtClean="0"/>
            </a:br>
            <a:r>
              <a:rPr lang="ru-RU" sz="2000" b="1" i="1" dirty="0" smtClean="0"/>
              <a:t>то весело суставчики мои звенят!</a:t>
            </a:r>
            <a:br>
              <a:rPr lang="ru-RU" sz="2000" b="1" i="1" dirty="0" smtClean="0"/>
            </a:br>
            <a:r>
              <a:rPr lang="ru-RU" sz="2000" b="1" i="1" dirty="0" smtClean="0"/>
              <a:t>Шарниры гайки - первый сорт,</a:t>
            </a:r>
            <a:br>
              <a:rPr lang="ru-RU" sz="2000" b="1" i="1" dirty="0" smtClean="0"/>
            </a:br>
            <a:r>
              <a:rPr lang="ru-RU" sz="2000" b="1" i="1" dirty="0" smtClean="0"/>
              <a:t>в груди - все рёбрышки отличнейшей чеканки,</a:t>
            </a:r>
            <a:br>
              <a:rPr lang="ru-RU" sz="2000" b="1" i="1" dirty="0" smtClean="0"/>
            </a:br>
            <a:r>
              <a:rPr lang="ru-RU" sz="2000" b="1" i="1" dirty="0" smtClean="0"/>
              <a:t>курю и пью я через шланг -</a:t>
            </a:r>
            <a:br>
              <a:rPr lang="ru-RU" sz="2000" b="1" i="1" dirty="0" smtClean="0"/>
            </a:br>
            <a:r>
              <a:rPr lang="ru-RU" sz="2000" b="1" i="1" dirty="0" smtClean="0"/>
              <a:t>в работе фабрик специальных</a:t>
            </a:r>
            <a:br>
              <a:rPr lang="ru-RU" sz="2000" b="1" i="1" dirty="0" smtClean="0"/>
            </a:br>
            <a:r>
              <a:rPr lang="ru-RU" sz="2000" b="1" i="1" dirty="0" smtClean="0"/>
              <a:t>      нет </a:t>
            </a:r>
            <a:r>
              <a:rPr lang="ru-RU" sz="2000" b="1" i="1" dirty="0" err="1" smtClean="0"/>
              <a:t>изъянки</a:t>
            </a:r>
            <a:r>
              <a:rPr lang="ru-RU" sz="2000" b="1" i="1" dirty="0" smtClean="0"/>
              <a:t>!</a:t>
            </a:r>
            <a:r>
              <a:rPr lang="en-US" sz="2000" b="1" i="1" dirty="0" smtClean="0"/>
              <a:t> &lt;…&gt;</a:t>
            </a:r>
          </a:p>
          <a:p>
            <a:pPr>
              <a:buNone/>
            </a:pPr>
            <a:endParaRPr lang="ru-RU" sz="2000" b="1" i="1" dirty="0" smtClean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Алексей Кручёных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>«Иоганн Протеза»</a:t>
            </a:r>
            <a:br>
              <a:rPr lang="ru-RU" dirty="0" smtClean="0"/>
            </a:br>
            <a:r>
              <a:rPr lang="ru-RU" sz="1600" dirty="0" smtClean="0"/>
              <a:t>1914 - 1924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78888" y="969810"/>
            <a:ext cx="4585855" cy="5126182"/>
          </a:xfrm>
        </p:spPr>
        <p:txBody>
          <a:bodyPr/>
          <a:lstStyle/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en-US" sz="2400" b="1" i="1" dirty="0" smtClean="0"/>
              <a:t>IV. </a:t>
            </a:r>
            <a:r>
              <a:rPr lang="ru-RU" sz="2400" b="1" i="1" dirty="0" smtClean="0"/>
              <a:t>Смотрите -</a:t>
            </a:r>
            <a:br>
              <a:rPr lang="ru-RU" sz="2400" b="1" i="1" dirty="0" smtClean="0"/>
            </a:br>
            <a:r>
              <a:rPr lang="ru-RU" sz="2400" b="1" i="1" dirty="0" smtClean="0"/>
              <a:t>на визжащем ролике</a:t>
            </a:r>
            <a:br>
              <a:rPr lang="ru-RU" sz="2400" b="1" i="1" dirty="0" smtClean="0"/>
            </a:br>
            <a:r>
              <a:rPr lang="ru-RU" sz="2400" b="1" i="1" dirty="0" smtClean="0"/>
              <a:t>Кузькиной </a:t>
            </a:r>
            <a:r>
              <a:rPr lang="ru-RU" sz="2400" b="1" i="1" dirty="0" err="1" smtClean="0"/>
              <a:t>подскокой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качусь по тротуару</a:t>
            </a:r>
            <a:br>
              <a:rPr lang="ru-RU" sz="2400" b="1" i="1" dirty="0" smtClean="0"/>
            </a:br>
            <a:r>
              <a:rPr lang="ru-RU" sz="2400" b="1" i="1" dirty="0" smtClean="0"/>
              <a:t>в плоском тазике,</a:t>
            </a:r>
            <a:br>
              <a:rPr lang="ru-RU" sz="2400" b="1" i="1" dirty="0" smtClean="0"/>
            </a:br>
            <a:r>
              <a:rPr lang="ru-RU" sz="2400" b="1" i="1" dirty="0" smtClean="0"/>
              <a:t>и, словно гильотина,</a:t>
            </a:r>
            <a:br>
              <a:rPr lang="ru-RU" sz="2400" b="1" i="1" dirty="0" smtClean="0"/>
            </a:br>
            <a:r>
              <a:rPr lang="ru-RU" sz="2400" b="1" i="1" dirty="0" smtClean="0"/>
              <a:t>вскользну по цементу</a:t>
            </a:r>
            <a:br>
              <a:rPr lang="ru-RU" sz="2400" b="1" i="1" dirty="0" smtClean="0"/>
            </a:br>
            <a:r>
              <a:rPr lang="ru-RU" sz="2400" b="1" i="1" dirty="0" smtClean="0"/>
              <a:t>в молящуюся церковь.</a:t>
            </a:r>
          </a:p>
          <a:p>
            <a:pPr>
              <a:buNone/>
            </a:pPr>
            <a:r>
              <a:rPr lang="ru-RU" sz="2400" b="1" i="1" dirty="0" smtClean="0"/>
              <a:t>      &lt;…&gt;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4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2115" y="1011376"/>
            <a:ext cx="4447314" cy="5126182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400" b="1" i="1" dirty="0" smtClean="0"/>
              <a:t>Вылезают от ужаса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и студенеют </a:t>
            </a:r>
            <a:r>
              <a:rPr lang="ru-RU" sz="2400" b="1" i="1" dirty="0" err="1" smtClean="0"/>
              <a:t>глазюшки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у женщин –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телес постельных,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и мужчины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судорожно,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как перед дуэлью,</a:t>
            </a:r>
            <a:endParaRPr lang="en-US" sz="2400" b="1" i="1" dirty="0" smtClean="0"/>
          </a:p>
          <a:p>
            <a:pPr>
              <a:buNone/>
            </a:pPr>
            <a:r>
              <a:rPr lang="ru-RU" sz="2400" b="1" i="1" dirty="0" smtClean="0"/>
              <a:t>запахивают воротники…</a:t>
            </a:r>
          </a:p>
          <a:p>
            <a:pPr>
              <a:lnSpc>
                <a:spcPct val="150000"/>
              </a:lnSpc>
              <a:buNone/>
            </a:pPr>
            <a:endParaRPr lang="ru-RU" sz="1800" b="1" i="1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Алексей Кручёных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>«Иоганн Протеза»</a:t>
            </a:r>
            <a:br>
              <a:rPr lang="ru-RU" dirty="0" smtClean="0"/>
            </a:br>
            <a:r>
              <a:rPr lang="ru-RU" sz="1600" dirty="0" smtClean="0"/>
              <a:t>1914 - 1924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78888" y="1039085"/>
            <a:ext cx="4585855" cy="5126182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/>
              <a:t>V. </a:t>
            </a:r>
            <a:r>
              <a:rPr lang="ru-RU" sz="2000" b="1" i="1" dirty="0" smtClean="0"/>
              <a:t>Смеюсь…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Зачем я бегал за врагом,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когда он тут,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перед отгрызенным войною носом!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Зажму,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зашаркаю вставными челюстями,</a:t>
            </a:r>
            <a:br>
              <a:rPr lang="ru-RU" sz="2000" b="1" i="1" dirty="0" smtClean="0"/>
            </a:br>
            <a:r>
              <a:rPr lang="ru-RU" sz="2000" b="1" i="1" dirty="0" smtClean="0"/>
              <a:t>чтобы не впиться в икры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и –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задний ход.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Я уезжаю громко,</a:t>
            </a:r>
            <a:r>
              <a:rPr lang="en-US" sz="2000" b="1" i="1" dirty="0" smtClean="0"/>
              <a:t> </a:t>
            </a:r>
            <a:r>
              <a:rPr lang="ru-RU" sz="2000" b="1" i="1" dirty="0" smtClean="0"/>
              <a:t>напрягая все пружины!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Смотрю в плевательницу</a:t>
            </a:r>
            <a:endParaRPr lang="en-US" sz="2000" b="1" i="1" dirty="0" smtClean="0"/>
          </a:p>
          <a:p>
            <a:pPr>
              <a:buNone/>
            </a:pPr>
            <a:r>
              <a:rPr lang="ru-RU" sz="2000" b="1" i="1" dirty="0" smtClean="0"/>
              <a:t>оправляю волосы</a:t>
            </a:r>
          </a:p>
          <a:p>
            <a:pPr>
              <a:buNone/>
            </a:pPr>
            <a:r>
              <a:rPr lang="ru-RU" sz="2000" b="1" i="1" dirty="0" smtClean="0"/>
              <a:t>и – вскачь домой в сундук!</a:t>
            </a:r>
            <a:endParaRPr lang="en-US" sz="2000" b="1" i="1" dirty="0" smtClean="0"/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400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43070" y="1066796"/>
            <a:ext cx="4447314" cy="5126182"/>
          </a:xfrm>
        </p:spPr>
        <p:txBody>
          <a:bodyPr/>
          <a:lstStyle/>
          <a:p>
            <a:pPr>
              <a:buNone/>
            </a:pPr>
            <a:r>
              <a:rPr lang="en-US" sz="1800" b="1" i="1" dirty="0" smtClean="0"/>
              <a:t>VI. </a:t>
            </a:r>
            <a:r>
              <a:rPr lang="ru-RU" sz="1800" b="1" i="1" dirty="0" smtClean="0"/>
              <a:t>Когда ж развинчиваюсь </a:t>
            </a:r>
            <a:r>
              <a:rPr lang="ru-RU" sz="1800" b="1" i="1" dirty="0" err="1" smtClean="0"/>
              <a:t>на-ночь</a:t>
            </a:r>
            <a:r>
              <a:rPr lang="ru-RU" sz="1800" b="1" i="1" dirty="0" smtClean="0"/>
              <a:t>,</a:t>
            </a:r>
            <a:br>
              <a:rPr lang="ru-RU" sz="1800" b="1" i="1" dirty="0" smtClean="0"/>
            </a:br>
            <a:r>
              <a:rPr lang="ru-RU" sz="1800" b="1" i="1" dirty="0" smtClean="0"/>
              <a:t>снимаю</a:t>
            </a:r>
            <a:br>
              <a:rPr lang="ru-RU" sz="1800" b="1" i="1" dirty="0" smtClean="0"/>
            </a:br>
            <a:r>
              <a:rPr lang="ru-RU" sz="1800" b="1" i="1" dirty="0" smtClean="0"/>
              <a:t>кости по порядку,</a:t>
            </a:r>
            <a:br>
              <a:rPr lang="ru-RU" sz="1800" b="1" i="1" dirty="0" smtClean="0"/>
            </a:br>
            <a:r>
              <a:rPr lang="ru-RU" sz="1800" b="1" i="1" dirty="0" smtClean="0"/>
              <a:t>скулу и ухо в формалин,</a:t>
            </a:r>
            <a:br>
              <a:rPr lang="ru-RU" sz="1800" b="1" i="1" dirty="0" smtClean="0"/>
            </a:br>
            <a:r>
              <a:rPr lang="ru-RU" sz="1800" b="1" i="1" dirty="0" smtClean="0"/>
              <a:t>устраиваю локти.</a:t>
            </a:r>
            <a:br>
              <a:rPr lang="ru-RU" sz="1800" b="1" i="1" dirty="0" smtClean="0"/>
            </a:br>
            <a:r>
              <a:rPr lang="ru-RU" sz="1800" b="1" i="1" dirty="0" smtClean="0"/>
              <a:t>Со мною остаётся голова</a:t>
            </a:r>
            <a:br>
              <a:rPr lang="ru-RU" sz="1800" b="1" i="1" dirty="0" smtClean="0"/>
            </a:br>
            <a:r>
              <a:rPr lang="ru-RU" sz="1800" b="1" i="1" dirty="0" smtClean="0"/>
              <a:t>- а в ней восьмушка мозга -</a:t>
            </a:r>
            <a:br>
              <a:rPr lang="ru-RU" sz="1800" b="1" i="1" dirty="0" smtClean="0"/>
            </a:br>
            <a:r>
              <a:rPr lang="ru-RU" sz="1800" b="1" i="1" dirty="0" smtClean="0"/>
              <a:t>желудка два отростка,</a:t>
            </a:r>
            <a:br>
              <a:rPr lang="ru-RU" sz="1800" b="1" i="1" dirty="0" smtClean="0"/>
            </a:br>
            <a:r>
              <a:rPr lang="ru-RU" sz="1800" b="1" i="1" dirty="0" smtClean="0"/>
              <a:t>кусочек лёгкого,</a:t>
            </a:r>
            <a:br>
              <a:rPr lang="ru-RU" sz="1800" b="1" i="1" dirty="0" smtClean="0"/>
            </a:br>
            <a:r>
              <a:rPr lang="ru-RU" sz="1800" b="1" i="1" dirty="0" smtClean="0"/>
              <a:t>печёночный пупок</a:t>
            </a:r>
            <a:br>
              <a:rPr lang="ru-RU" sz="1800" b="1" i="1" dirty="0" smtClean="0"/>
            </a:br>
            <a:r>
              <a:rPr lang="ru-RU" sz="1800" b="1" i="1" dirty="0" smtClean="0"/>
              <a:t>и сердце -</a:t>
            </a:r>
            <a:br>
              <a:rPr lang="ru-RU" sz="1800" b="1" i="1" dirty="0" smtClean="0"/>
            </a:br>
            <a:r>
              <a:rPr lang="ru-RU" sz="1800" b="1" i="1" dirty="0" err="1" smtClean="0"/>
              <a:t>тикалка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часовой цепочке!</a:t>
            </a:r>
          </a:p>
          <a:p>
            <a:pPr>
              <a:buNone/>
            </a:pPr>
            <a:endParaRPr lang="ru-RU" sz="1800" b="1" i="1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hasanov\Pictures\Отто Дикс\Отто Дикс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02328"/>
            <a:ext cx="3923924" cy="4788332"/>
          </a:xfrm>
          <a:prstGeom prst="rect">
            <a:avLst/>
          </a:prstGeom>
          <a:noFill/>
        </p:spPr>
      </p:pic>
      <p:pic>
        <p:nvPicPr>
          <p:cNvPr id="1027" name="Picture 3" descr="C:\Users\khasanov\Pictures\Отто Дикс\Отто Дикс 19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538" y="1274620"/>
            <a:ext cx="3812032" cy="4876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СИСТЕМНО-ДЕЯТЕЛЬНОСТНЫЙ ПОДХОД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464255"/>
            <a:ext cx="8672946" cy="46401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Целью школьного образования становится развитие способности</a:t>
            </a:r>
          </a:p>
          <a:p>
            <a:pPr algn="just">
              <a:buNone/>
            </a:pPr>
            <a:r>
              <a:rPr lang="ru-RU" sz="2000" dirty="0" smtClean="0"/>
              <a:t>ученика самостоятельно ставить учебные цели, проектировать пути их</a:t>
            </a:r>
          </a:p>
          <a:p>
            <a:pPr algn="just">
              <a:buNone/>
            </a:pPr>
            <a:r>
              <a:rPr lang="ru-RU" sz="2000" dirty="0" smtClean="0"/>
              <a:t>реализации, контролировать и оценивать свои достижения,</a:t>
            </a:r>
          </a:p>
          <a:p>
            <a:pPr algn="just">
              <a:buNone/>
            </a:pPr>
            <a:r>
              <a:rPr lang="ru-RU" sz="2000" dirty="0" smtClean="0"/>
              <a:t>становится </a:t>
            </a:r>
            <a:r>
              <a:rPr lang="ru-RU" sz="2000" b="1" dirty="0" smtClean="0"/>
              <a:t>умение учиться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r>
              <a:rPr lang="ru-RU" sz="2000" dirty="0" smtClean="0"/>
              <a:t>Основная цель изучения предметов «Искусство», «Музыка»</a:t>
            </a:r>
          </a:p>
          <a:p>
            <a:pPr algn="just">
              <a:buNone/>
            </a:pPr>
            <a:r>
              <a:rPr lang="ru-RU" sz="2000" dirty="0" smtClean="0"/>
              <a:t> и «Мировая художественная культура»</a:t>
            </a:r>
            <a:r>
              <a:rPr lang="ru-RU" sz="2000" b="1" dirty="0" smtClean="0"/>
              <a:t> - </a:t>
            </a:r>
            <a:r>
              <a:rPr lang="ru-RU" sz="2000" dirty="0" smtClean="0"/>
              <a:t>развить в детях способность</a:t>
            </a:r>
          </a:p>
          <a:p>
            <a:pPr algn="just">
              <a:buNone/>
            </a:pPr>
            <a:r>
              <a:rPr lang="ru-RU" sz="2000" dirty="0" smtClean="0"/>
              <a:t> эстетического восприятия действительности, раскрыть</a:t>
            </a:r>
          </a:p>
          <a:p>
            <a:pPr algn="just">
              <a:buNone/>
            </a:pPr>
            <a:r>
              <a:rPr lang="ru-RU" sz="2000" dirty="0" smtClean="0"/>
              <a:t> закономерности развития мировой культуры, научить их </a:t>
            </a:r>
            <a:r>
              <a:rPr lang="ru-RU" sz="2000" b="1" dirty="0" smtClean="0"/>
              <a:t>понимать</a:t>
            </a:r>
          </a:p>
          <a:p>
            <a:pPr algn="just">
              <a:buNone/>
            </a:pPr>
            <a:r>
              <a:rPr lang="ru-RU" sz="2000" b="1" dirty="0" smtClean="0"/>
              <a:t> язык художественных образов</a:t>
            </a:r>
            <a:r>
              <a:rPr lang="ru-RU" sz="2000" dirty="0" smtClean="0"/>
              <a:t>. 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hasanov\Pictures\Отто Дикс\Отто Дик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3" y="1132185"/>
            <a:ext cx="7564582" cy="51150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hasanov\Pictures\Отто Дикс\Отто Дикс Вой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0" y="1039091"/>
            <a:ext cx="8140806" cy="5232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Дикс</a:t>
            </a:r>
            <a:r>
              <a:rPr lang="ru-RU" dirty="0" smtClean="0"/>
              <a:t> «Триумф Смерти»</a:t>
            </a:r>
            <a:endParaRPr lang="ru-RU" dirty="0"/>
          </a:p>
        </p:txBody>
      </p:sp>
      <p:pic>
        <p:nvPicPr>
          <p:cNvPr id="2051" name="Picture 3" descr="C:\Users\khasanov\Pictures\Отто Дикс\Отто Дикс Триумф См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2" y="1102112"/>
            <a:ext cx="5153891" cy="52643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СТРУКТУРА УРОКА ИСКУССТВА В ПАРАДИГМЕ СИСТЕМНО-ДЕЯТЕЛЬНОСТНОГО ПОДХОДА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(по Исаковой А.Г.)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187155"/>
            <a:ext cx="8672946" cy="4640163"/>
          </a:xfrm>
        </p:spPr>
        <p:txBody>
          <a:bodyPr/>
          <a:lstStyle/>
          <a:p>
            <a:r>
              <a:rPr lang="ru-RU" sz="2000" b="1" dirty="0" smtClean="0"/>
              <a:t>1. Мотивация</a:t>
            </a:r>
            <a:r>
              <a:rPr lang="ru-RU" sz="2000" dirty="0" smtClean="0"/>
              <a:t> к учебной деятельности (орг. момент).</a:t>
            </a:r>
          </a:p>
          <a:p>
            <a:pPr>
              <a:buNone/>
            </a:pPr>
            <a:r>
              <a:rPr lang="ru-RU" sz="2000" dirty="0" smtClean="0"/>
              <a:t>На данном этапе организуется положительное самоопределение ученика к деятельности на уроке, а именно:</a:t>
            </a:r>
          </a:p>
          <a:p>
            <a:pPr>
              <a:buNone/>
            </a:pPr>
            <a:r>
              <a:rPr lang="ru-RU" sz="2000" dirty="0" smtClean="0"/>
              <a:t>- создаются условия для возникновения внутренней потребности включения в деятельность («хочу»);</a:t>
            </a:r>
          </a:p>
          <a:p>
            <a:pPr>
              <a:buNone/>
            </a:pPr>
            <a:r>
              <a:rPr lang="ru-RU" sz="2000" dirty="0" smtClean="0"/>
              <a:t>- выделяется содержательная область («могу»).</a:t>
            </a:r>
          </a:p>
          <a:p>
            <a:r>
              <a:rPr lang="ru-RU" sz="2000" b="1" dirty="0" smtClean="0"/>
              <a:t>2. Актуализация знаний</a:t>
            </a:r>
            <a:r>
              <a:rPr lang="ru-RU" sz="2000" dirty="0" smtClean="0"/>
              <a:t> и фиксация затруднений в деятельности.</a:t>
            </a:r>
          </a:p>
          <a:p>
            <a:pPr>
              <a:buNone/>
            </a:pPr>
            <a:r>
              <a:rPr lang="ru-RU" sz="2000" dirty="0" smtClean="0"/>
              <a:t>Данный этап предполагает подготовку мышления детей к проектировочной деятельности:</a:t>
            </a:r>
          </a:p>
          <a:p>
            <a:pPr>
              <a:buNone/>
            </a:pPr>
            <a:r>
              <a:rPr lang="ru-RU" sz="2000" dirty="0" smtClean="0"/>
              <a:t>- актуализацию знаний, умений, навыков, достаточных для построения нового способа действий;</a:t>
            </a:r>
          </a:p>
          <a:p>
            <a:pPr>
              <a:buNone/>
            </a:pPr>
            <a:r>
              <a:rPr lang="ru-RU" sz="2000" dirty="0" smtClean="0"/>
              <a:t>- тренировку соответствующих мыслительных операций. В завершение этапа создается затруднение в индивидуальной деятельности учащихся, которое фиксируется ими самими.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СТРУКТУРА УРОКА ИСКУССТВА В ПАРАДИГМЕ СИСТЕМНО-ДЕЯТЕЛЬНОСТНОГО ПОДХОДА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(по Исаковой А.Г.)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339560"/>
            <a:ext cx="8672946" cy="4640163"/>
          </a:xfrm>
        </p:spPr>
        <p:txBody>
          <a:bodyPr/>
          <a:lstStyle/>
          <a:p>
            <a:r>
              <a:rPr lang="ru-RU" sz="2000" b="1" dirty="0" smtClean="0"/>
              <a:t>3. Постановка учебной задачи</a:t>
            </a:r>
            <a:r>
              <a:rPr lang="ru-RU" sz="2000" dirty="0" smtClean="0"/>
              <a:t> (выявление места и причины затруднения).</a:t>
            </a:r>
          </a:p>
          <a:p>
            <a:pPr algn="just">
              <a:buNone/>
            </a:pPr>
            <a:r>
              <a:rPr lang="ru-RU" sz="2000" dirty="0" smtClean="0"/>
              <a:t>На данном этапе учащиеся соотносят свои действия с используемым способом действий (алгоритмом, понятием и т. д.), и на этой основе выявляют и фиксируют во внешней речи причину затруднения. Учитель организует коммуникативную деятельность учащихся по исследованию возникшей проблемной ситуации в форме эвристической беседы. Завершение этапа связано с постановкой цели и формулировкой (или уточнением) темы урока.</a:t>
            </a:r>
          </a:p>
          <a:p>
            <a:r>
              <a:rPr lang="ru-RU" sz="2000" b="1" dirty="0" smtClean="0"/>
              <a:t>4. </a:t>
            </a:r>
            <a:r>
              <a:rPr lang="ru-RU" sz="2000" b="1" dirty="0" err="1" smtClean="0"/>
              <a:t>Целеполагание</a:t>
            </a:r>
            <a:r>
              <a:rPr lang="ru-RU" sz="2000" dirty="0" smtClean="0"/>
              <a:t> и построение проекта выхода из затруднения.</a:t>
            </a:r>
          </a:p>
          <a:p>
            <a:pPr algn="just">
              <a:buNone/>
            </a:pPr>
            <a:r>
              <a:rPr lang="ru-RU" sz="2000" dirty="0" smtClean="0"/>
              <a:t>На данном этапе предлагается выбор учащимися метода разрешения проблемной ситуации, и на основе выбранного метода выдвижение и проверка ими гипотез. 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СТРУКТУРА УРОКА ИСКУССТВА В ПАРАДИГМЕ СИСТЕМНО-ДЕЯТЕЛЬНОСТНОГО ПОДХОДА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(по Исаковой А.Г.)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007040"/>
            <a:ext cx="8672946" cy="4640163"/>
          </a:xfrm>
        </p:spPr>
        <p:txBody>
          <a:bodyPr/>
          <a:lstStyle/>
          <a:p>
            <a:r>
              <a:rPr lang="ru-RU" sz="2000" b="1" dirty="0" smtClean="0"/>
              <a:t>5. Реализация построенного проекта. </a:t>
            </a:r>
            <a:r>
              <a:rPr lang="ru-RU" sz="2000" dirty="0" smtClean="0"/>
              <a:t>Учитель организует  коллективную деятельность учащихся. После построения и обоснования нового способа действий этот способ фиксируется в речи и знаках в соответствии с общепринятыми формулировками и обозначениями. В завершении устанавливается, что учебная задача разрешена.</a:t>
            </a:r>
          </a:p>
          <a:p>
            <a:r>
              <a:rPr lang="ru-RU" sz="2000" b="1" dirty="0" smtClean="0"/>
              <a:t>6. Первичное закрепление</a:t>
            </a:r>
            <a:r>
              <a:rPr lang="ru-RU" sz="2000" dirty="0" smtClean="0"/>
              <a:t> во внешней речи. Учащиеся в форме коммуникативного взаимодействия решают типовые задания на   новый способ действий с проговариванием установленного алгоритма во внешней речи.</a:t>
            </a:r>
          </a:p>
          <a:p>
            <a:r>
              <a:rPr lang="ru-RU" sz="2000" b="1" dirty="0" smtClean="0"/>
              <a:t>7. Самостоятельная работа</a:t>
            </a:r>
            <a:r>
              <a:rPr lang="ru-RU" sz="2000" dirty="0" smtClean="0"/>
              <a:t> с самопроверкой по эталону. Используется индивидуальная форма работы: учащиеся самостоятельно выполняют задания на применение нового способа действий, осуществляют их самопроверку, пошагово сравнивая с образцом, и сами оценивают ее. Эмоциональная направленность этапа состоит в организации ситуации успеха, способствующей включению учащихся в дальнейшую познавательную деятельность.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СТРУКТУРА УРОКА ИСКУССТВА В ПАРАДИГМЕ СИСТЕМНО-ДЕЯТЕЛЬНОСТНОГО ПОДХОДА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(по Исаковой А.Г.)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0109" y="1007040"/>
            <a:ext cx="8756073" cy="4640163"/>
          </a:xfrm>
        </p:spPr>
        <p:txBody>
          <a:bodyPr/>
          <a:lstStyle/>
          <a:p>
            <a:r>
              <a:rPr lang="ru-RU" sz="2000" b="1" dirty="0" smtClean="0"/>
              <a:t>8</a:t>
            </a:r>
            <a:r>
              <a:rPr lang="ru-RU" sz="2000" b="1" i="1" dirty="0" smtClean="0"/>
              <a:t>.</a:t>
            </a:r>
            <a:r>
              <a:rPr lang="ru-RU" sz="2000" b="1" dirty="0" smtClean="0"/>
              <a:t> Включение в систему</a:t>
            </a:r>
            <a:r>
              <a:rPr lang="ru-RU" sz="2000" dirty="0" smtClean="0"/>
              <a:t> знаний и повторение.</a:t>
            </a:r>
            <a:r>
              <a:rPr lang="en-US" sz="2000" dirty="0" smtClean="0"/>
              <a:t> </a:t>
            </a:r>
            <a:r>
              <a:rPr lang="ru-RU" sz="2000" dirty="0" smtClean="0"/>
              <a:t>На данном этапе новое знание включается в систему знаний. При необходимости выполняются задания на тренировку ранее изученных алгоритмов и подготовку введения нового знания на последующих уроках.</a:t>
            </a:r>
          </a:p>
          <a:p>
            <a:r>
              <a:rPr lang="ru-RU" sz="2000" b="1" dirty="0" smtClean="0"/>
              <a:t>9. Рефлексия деятельности </a:t>
            </a:r>
            <a:r>
              <a:rPr lang="ru-RU" sz="2000" dirty="0" smtClean="0"/>
              <a:t>(итог урока). На данном этапе организуется самооценка учениками деятельности на уроке. В завершение фиксируется степень соответствия поставленной цели и результатов деятельности и намечаются цели последующей деятельности. Домашнее задание даётся с элементами выбора, творческой направленности.</a:t>
            </a:r>
          </a:p>
          <a:p>
            <a:pPr algn="just">
              <a:buNone/>
            </a:pPr>
            <a:r>
              <a:rPr lang="ru-RU" sz="1800" dirty="0" smtClean="0"/>
              <a:t>Исакова А.Г.: «</a:t>
            </a:r>
            <a:r>
              <a:rPr lang="ru-RU" sz="1800" dirty="0" err="1" smtClean="0"/>
              <a:t>Системно-деятельностный</a:t>
            </a:r>
            <a:r>
              <a:rPr lang="ru-RU" sz="1800" dirty="0" smtClean="0"/>
              <a:t> подход на уроках искусства обеспечивает формирование целостного мировосприятия учащихся, умения ориентироваться в современном информационном пространстве. &lt;…&gt; Хочется сказать словами выдающегося русского педагога К. Д. Ушинского: </a:t>
            </a:r>
            <a:r>
              <a:rPr lang="en-US" sz="1800" b="1" i="1" dirty="0" smtClean="0"/>
              <a:t>“</a:t>
            </a:r>
            <a:r>
              <a:rPr lang="ru-RU" sz="1800" b="1" i="1" dirty="0" smtClean="0"/>
              <a:t>Нужно, чтобы дети, по возможности, учились самостоятельно, а учитель руководил этим самостоятельным процессом и давал для него материал</a:t>
            </a:r>
            <a:r>
              <a:rPr lang="en-US" sz="1800" b="1" i="1" dirty="0" smtClean="0"/>
              <a:t>”</a:t>
            </a:r>
            <a:r>
              <a:rPr lang="ru-RU" sz="1800" dirty="0" smtClean="0"/>
              <a:t>». </a:t>
            </a:r>
          </a:p>
          <a:p>
            <a:pPr algn="just">
              <a:buNone/>
            </a:pPr>
            <a:endParaRPr lang="ru-RU" sz="2000" dirty="0" smtClean="0"/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0472" y="-57882"/>
            <a:ext cx="6927273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ОПЫТ УЧИТЕЛЕЙ ИЗОБРАЗИТЕЛЬНОГО ИСКУССТВА (</a:t>
            </a:r>
            <a:r>
              <a:rPr lang="ru-RU" sz="2400" b="1" dirty="0" err="1" smtClean="0"/>
              <a:t>Ёжкина</a:t>
            </a:r>
            <a:r>
              <a:rPr lang="ru-RU" sz="2400" b="1" dirty="0" smtClean="0"/>
              <a:t> Татьяна Фёдоровна)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6364" y="1285297"/>
            <a:ext cx="8506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682" name="Picture 2" descr="C:\Users\khasanov\Documents\Вебинар 13.12.2017\DSC0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169" y="1163781"/>
            <a:ext cx="3477476" cy="5209702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0472" y="-57882"/>
            <a:ext cx="6927273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ОПЫТ УЧИТЕЛЕЙ ИЗОБРАЗИТЕЛЬНОГО ИСКУССТВА (</a:t>
            </a:r>
            <a:r>
              <a:rPr lang="ru-RU" sz="2400" b="1" dirty="0" err="1" smtClean="0"/>
              <a:t>Ёжкина</a:t>
            </a:r>
            <a:r>
              <a:rPr lang="ru-RU" sz="2400" b="1" dirty="0" smtClean="0"/>
              <a:t> Татьяна Фёдоровна)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6364" y="1285297"/>
            <a:ext cx="8506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682" name="Picture 2" descr="C:\Users\khasanov\Documents\Вебинар 13.12.2017\DSC0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560" y="1260764"/>
            <a:ext cx="3367850" cy="5045468"/>
          </a:xfrm>
          <a:prstGeom prst="rect">
            <a:avLst/>
          </a:prstGeom>
          <a:noFill/>
        </p:spPr>
      </p:pic>
      <p:pic>
        <p:nvPicPr>
          <p:cNvPr id="71683" name="Picture 3" descr="C:\Users\khasanov\Documents\Вебинар 13.12.2017\Анна_Павловна_Павл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497" y="1260764"/>
            <a:ext cx="3171083" cy="502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0472" y="-57882"/>
            <a:ext cx="6927273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ОПЫТ УЧИТЕЛЕЙ ИЗОБРАЗИТЕЛЬНОГО ИСКУССТВА (</a:t>
            </a:r>
            <a:r>
              <a:rPr lang="ru-RU" sz="2400" b="1" dirty="0" err="1" smtClean="0"/>
              <a:t>Ёжкина</a:t>
            </a:r>
            <a:r>
              <a:rPr lang="ru-RU" sz="2400" b="1" dirty="0" smtClean="0"/>
              <a:t> Татьяна Фёдоровна)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314945" y="195076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Лавров</a:t>
            </a:r>
          </a:p>
          <a:p>
            <a:pPr algn="ctr"/>
            <a:r>
              <a:rPr lang="ru-RU" dirty="0" smtClean="0"/>
              <a:t> Георгий Дмитриевич</a:t>
            </a:r>
          </a:p>
          <a:p>
            <a:pPr algn="ctr"/>
            <a:r>
              <a:rPr lang="ru-RU" dirty="0" smtClean="0"/>
              <a:t> (1895 – 1991)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6364" y="1285297"/>
            <a:ext cx="85066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1682" name="Picture 2" descr="C:\Users\khasanov\Documents\Вебинар 13.12.2017\DSC00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5" y="1246906"/>
            <a:ext cx="3340106" cy="5003905"/>
          </a:xfrm>
          <a:prstGeom prst="rect">
            <a:avLst/>
          </a:prstGeom>
          <a:noFill/>
        </p:spPr>
      </p:pic>
      <p:pic>
        <p:nvPicPr>
          <p:cNvPr id="71683" name="Picture 3" descr="C:\Users\khasanov\Documents\Вебинар 13.12.2017\Анна_Павловна_Павл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472" y="3601892"/>
            <a:ext cx="1477405" cy="2341707"/>
          </a:xfrm>
          <a:prstGeom prst="rect">
            <a:avLst/>
          </a:prstGeom>
          <a:noFill/>
        </p:spPr>
      </p:pic>
      <p:pic>
        <p:nvPicPr>
          <p:cNvPr id="72706" name="Picture 2" descr="C:\Users\khasanov\Documents\Вебинар 13.12.2017\Лавров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319" y="2867899"/>
            <a:ext cx="4901607" cy="3394363"/>
          </a:xfrm>
          <a:prstGeom prst="rect">
            <a:avLst/>
          </a:prstGeom>
          <a:noFill/>
        </p:spPr>
      </p:pic>
      <p:pic>
        <p:nvPicPr>
          <p:cNvPr id="72707" name="Picture 3" descr="C:\Users\khasanov\Documents\Вебинар 13.12.2017\Сурик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758" y="1122218"/>
            <a:ext cx="1987570" cy="172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СИСТЕМНО-ДЕЯТЕЛЬНОСТНЫЙ ПОДХОД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048605"/>
            <a:ext cx="8672946" cy="4640163"/>
          </a:xfrm>
        </p:spPr>
        <p:txBody>
          <a:bodyPr/>
          <a:lstStyle/>
          <a:p>
            <a:pPr algn="just"/>
            <a:r>
              <a:rPr lang="ru-RU" sz="2000" dirty="0" smtClean="0"/>
              <a:t>«Главная задача учителя искусства</a:t>
            </a:r>
            <a:r>
              <a:rPr lang="ru-RU" sz="2000" b="1" i="1" dirty="0" smtClean="0"/>
              <a:t> - </a:t>
            </a:r>
            <a:r>
              <a:rPr lang="ru-RU" sz="2000" dirty="0" smtClean="0"/>
              <a:t>помочь ребенку развить творческое начало и самостоятельную продуктивную деятельность.</a:t>
            </a:r>
            <a:r>
              <a:rPr lang="ru-RU" sz="2000" b="1" dirty="0" smtClean="0"/>
              <a:t> </a:t>
            </a:r>
            <a:r>
              <a:rPr lang="ru-RU" sz="2000" dirty="0" smtClean="0"/>
              <a:t>Это позволяет сформировать у школьников </a:t>
            </a:r>
            <a:r>
              <a:rPr lang="ru-RU" sz="2000" b="1" dirty="0" smtClean="0"/>
              <a:t>комплекс умений</a:t>
            </a:r>
            <a:r>
              <a:rPr lang="ru-RU" sz="2000" dirty="0" smtClean="0"/>
              <a:t>: увидеть проблему и преобразовать её в цель собственной деятельности; поставить цель и разбить ее на тактические шаги; оценить имеющиеся ресурсы, в том числе собственные силы и время, распределить их; добывать информацию, критически оценивать её, ранжировать по значимости, ограничивать по объему, использовать различные источники информации; планировать свою работу; выполнив работу, оценить ее результат, сравнить его с тем, что было заявлено в качестве цели работы; увидеть допущенные ошибки и не допускать их в будущем; развивать адекватную самооценку, формировать позитивную </a:t>
            </a:r>
            <a:r>
              <a:rPr lang="ru-RU" sz="2000" dirty="0" err="1" smtClean="0"/>
              <a:t>Я-концепцию</a:t>
            </a:r>
            <a:r>
              <a:rPr lang="ru-RU" sz="2000" dirty="0" smtClean="0"/>
              <a:t> (опыт интересной работы и публичной демонстрации её результатов); развивать коммуникативную и информационную компетентность и другие социальные навыки».</a:t>
            </a:r>
          </a:p>
          <a:p>
            <a:pPr algn="r">
              <a:buNone/>
            </a:pPr>
            <a:r>
              <a:rPr lang="ru-RU" sz="1400" dirty="0" smtClean="0"/>
              <a:t>                                                                     </a:t>
            </a:r>
            <a:r>
              <a:rPr lang="ru-RU" sz="1400" i="1" dirty="0" smtClean="0"/>
              <a:t>(Исакова А.Г. «Реализация </a:t>
            </a:r>
            <a:r>
              <a:rPr lang="ru-RU" sz="1400" i="1" dirty="0" err="1" smtClean="0"/>
              <a:t>системно-деятельностного</a:t>
            </a:r>
            <a:r>
              <a:rPr lang="ru-RU" sz="1400" i="1" dirty="0" smtClean="0"/>
              <a:t> подхода на уроках искусства, ИЗО и музыки»)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81200" y="-281150"/>
            <a:ext cx="7162800" cy="1162050"/>
          </a:xfrm>
        </p:spPr>
        <p:txBody>
          <a:bodyPr/>
          <a:lstStyle/>
          <a:p>
            <a:pPr algn="ctr"/>
            <a:r>
              <a:rPr lang="ru-RU" sz="2400" b="1" dirty="0" smtClean="0"/>
              <a:t>ОПЫТ УЧИТЕЛЕЙ МУЗЫКИ</a:t>
            </a:r>
            <a:br>
              <a:rPr lang="ru-RU" sz="2400" b="1" dirty="0" smtClean="0"/>
            </a:br>
            <a:r>
              <a:rPr lang="ru-RU" sz="2400" b="1" dirty="0" smtClean="0"/>
              <a:t> (Мишина Галина Николаевна)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5050" y="203775"/>
            <a:ext cx="5111750" cy="5853113"/>
          </a:xfrm>
        </p:spPr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374077" y="991740"/>
            <a:ext cx="8631382" cy="4691063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2051" name="Picture 3" descr="C:\Users\khasanov\Documents\Вебинар 19.12.2017\Храм Святого Иоанна Предтечи 4 Интерь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25" y="1313872"/>
            <a:ext cx="5760030" cy="3840021"/>
          </a:xfrm>
          <a:prstGeom prst="rect">
            <a:avLst/>
          </a:prstGeom>
          <a:noFill/>
        </p:spPr>
      </p:pic>
      <p:pic>
        <p:nvPicPr>
          <p:cNvPr id="2053" name="Picture 5" descr="C:\Users\khasanov\Documents\Вебинар 19.12.2017\Памятник Архиепископу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581" y="1302299"/>
            <a:ext cx="2888696" cy="3851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527" y="5267366"/>
            <a:ext cx="868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Изучая изображения в храме, слушая церковную музыку, читая специальную литературу, учащиеся сумели лучше понять евангельскую историю, рассказанную языком искусства.</a:t>
            </a:r>
            <a:endParaRPr lang="ru-RU"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2036" y="-253440"/>
            <a:ext cx="6858000" cy="1162050"/>
          </a:xfrm>
        </p:spPr>
        <p:txBody>
          <a:bodyPr/>
          <a:lstStyle/>
          <a:p>
            <a:pPr algn="ctr"/>
            <a:r>
              <a:rPr lang="ru-RU" sz="2400" b="1" dirty="0" smtClean="0"/>
              <a:t>ОПЫТ УЧИТЕЛЕЙ МУЗЫКИ</a:t>
            </a:r>
            <a:br>
              <a:rPr lang="ru-RU" sz="2400" b="1" dirty="0" smtClean="0"/>
            </a:br>
            <a:r>
              <a:rPr lang="ru-RU" sz="2400" b="1" dirty="0" smtClean="0"/>
              <a:t> (Мишина Галина Николаевна)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8" name="Рисунок 7" descr="3 Б Ол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47" y="1085072"/>
            <a:ext cx="4965121" cy="400920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2742" y="5184291"/>
            <a:ext cx="7966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Пользуясь выбранным материалом и собственными описаниями настенных росписей, учащиеся составили экскурсию по храму Иоанна Предтечи.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2036" y="-253440"/>
            <a:ext cx="6858000" cy="1162050"/>
          </a:xfrm>
        </p:spPr>
        <p:txBody>
          <a:bodyPr/>
          <a:lstStyle/>
          <a:p>
            <a:pPr algn="ctr"/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7" name="Picture 3" descr="C:\Users\khasanov\Documents\Августовский педсовет 2018\Выступление 27.08.2018 ПЕДСОВЕТ\foto_turetsk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43" y="1357745"/>
            <a:ext cx="8260627" cy="453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92036" y="-253440"/>
            <a:ext cx="6858000" cy="1162050"/>
          </a:xfrm>
        </p:spPr>
        <p:txBody>
          <a:bodyPr/>
          <a:lstStyle/>
          <a:p>
            <a:pPr algn="ctr"/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400" i="1" dirty="0" smtClean="0"/>
              <a:t>               </a:t>
            </a:r>
            <a:endParaRPr lang="ru-RU" sz="2000" i="1" dirty="0" smtClean="0"/>
          </a:p>
          <a:p>
            <a:pPr lvl="0">
              <a:buNone/>
            </a:pPr>
            <a:endParaRPr lang="ru-RU" sz="22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1026" name="Picture 2" descr="C:\Users\khasanov\Documents\Августовский педсовет 2018\Выступление 27.08.2018 ПЕДСОВЕТ\марлен Кольянова Светл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609" y="1524000"/>
            <a:ext cx="7019637" cy="421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5871811" y="2071895"/>
            <a:ext cx="3104204" cy="2471379"/>
            <a:chOff x="2221405" y="1403350"/>
            <a:chExt cx="4420695" cy="3519488"/>
          </a:xfrm>
        </p:grpSpPr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2221405" y="2852738"/>
              <a:ext cx="1049338" cy="485775"/>
            </a:xfrm>
            <a:prstGeom prst="leftArrow">
              <a:avLst>
                <a:gd name="adj1" fmla="val 50000"/>
                <a:gd name="adj2" fmla="val 5400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041650" y="1403350"/>
              <a:ext cx="3600450" cy="3519488"/>
              <a:chOff x="1927" y="890"/>
              <a:chExt cx="2268" cy="2217"/>
            </a:xfrm>
          </p:grpSpPr>
          <p:sp>
            <p:nvSpPr>
              <p:cNvPr id="11" name="Oval 2"/>
              <p:cNvSpPr>
                <a:spLocks noChangeArrowheads="1"/>
              </p:cNvSpPr>
              <p:nvPr/>
            </p:nvSpPr>
            <p:spPr bwMode="auto">
              <a:xfrm>
                <a:off x="1927" y="890"/>
                <a:ext cx="2268" cy="2217"/>
              </a:xfrm>
              <a:prstGeom prst="ellipse">
                <a:avLst/>
              </a:prstGeom>
              <a:solidFill>
                <a:srgbClr val="5C738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2109" y="1207"/>
                <a:ext cx="1926" cy="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3600" b="1" dirty="0" smtClean="0">
                    <a:solidFill>
                      <a:schemeClr val="bg1"/>
                    </a:solidFill>
                  </a:rPr>
                  <a:t>Я - Автор 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18" y="1979"/>
                <a:ext cx="2041" cy="771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r>
                  <a:rPr lang="ru-RU" sz="3600" kern="10" dirty="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Читатель, зритель, слушатель</a:t>
                </a:r>
              </a:p>
            </p:txBody>
          </p:sp>
        </p:grpSp>
      </p:grpSp>
      <p:grpSp>
        <p:nvGrpSpPr>
          <p:cNvPr id="4" name="Группа 20"/>
          <p:cNvGrpSpPr/>
          <p:nvPr/>
        </p:nvGrpSpPr>
        <p:grpSpPr>
          <a:xfrm>
            <a:off x="3277932" y="2071895"/>
            <a:ext cx="2528231" cy="2471379"/>
            <a:chOff x="2989533" y="1827019"/>
            <a:chExt cx="2734617" cy="2673124"/>
          </a:xfrm>
        </p:grpSpPr>
        <p:sp>
          <p:nvSpPr>
            <p:cNvPr id="4102" name="Oval 2"/>
            <p:cNvSpPr>
              <a:spLocks noChangeArrowheads="1"/>
            </p:cNvSpPr>
            <p:nvPr/>
          </p:nvSpPr>
          <p:spPr bwMode="auto">
            <a:xfrm>
              <a:off x="2989533" y="1827019"/>
              <a:ext cx="2734617" cy="2673124"/>
            </a:xfrm>
            <a:prstGeom prst="ellipse">
              <a:avLst/>
            </a:prstGeom>
            <a:solidFill>
              <a:srgbClr val="5C73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24213" y="2935511"/>
              <a:ext cx="2392187" cy="105863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Times New Roman"/>
                  <a:cs typeface="Times New Roman"/>
                </a:rPr>
                <a:t>Художественный образ</a:t>
              </a:r>
            </a:p>
          </p:txBody>
        </p:sp>
      </p:grpSp>
      <p:grpSp>
        <p:nvGrpSpPr>
          <p:cNvPr id="5" name="Группа 7"/>
          <p:cNvGrpSpPr/>
          <p:nvPr/>
        </p:nvGrpSpPr>
        <p:grpSpPr>
          <a:xfrm flipH="1">
            <a:off x="108080" y="2071895"/>
            <a:ext cx="3104204" cy="2471379"/>
            <a:chOff x="2221405" y="1414707"/>
            <a:chExt cx="4420695" cy="3519488"/>
          </a:xfrm>
        </p:grpSpPr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2221405" y="2852738"/>
              <a:ext cx="1049338" cy="485775"/>
            </a:xfrm>
            <a:prstGeom prst="leftArrow">
              <a:avLst>
                <a:gd name="adj1" fmla="val 50000"/>
                <a:gd name="adj2" fmla="val 54003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"/>
            <p:cNvSpPr>
              <a:spLocks noChangeArrowheads="1"/>
            </p:cNvSpPr>
            <p:nvPr/>
          </p:nvSpPr>
          <p:spPr bwMode="auto">
            <a:xfrm>
              <a:off x="3041648" y="1414707"/>
              <a:ext cx="3600452" cy="3519488"/>
            </a:xfrm>
            <a:prstGeom prst="ellipse">
              <a:avLst/>
            </a:prstGeom>
            <a:solidFill>
              <a:srgbClr val="5C738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>
            <a:off x="477059" y="3041286"/>
            <a:ext cx="1757180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Автор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232643" y="4556596"/>
            <a:ext cx="2286269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 его время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6650696" y="4556596"/>
            <a:ext cx="2286269" cy="97874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И моё время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067" y="2378533"/>
            <a:ext cx="6990459" cy="912679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5C738E"/>
                </a:solidFill>
              </a:rPr>
              <a:t>БЛАГОДАРЮ ЗА ВНИМАНИЕ!</a:t>
            </a:r>
            <a:endParaRPr lang="ru-RU" sz="4400" dirty="0">
              <a:solidFill>
                <a:srgbClr val="5C738E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4006850"/>
            <a:ext cx="6400800" cy="1631950"/>
          </a:xfrm>
          <a:prstGeom prst="rect">
            <a:avLst/>
          </a:prstGeom>
        </p:spPr>
        <p:txBody>
          <a:bodyPr/>
          <a:lstStyle/>
          <a:p>
            <a:pPr marL="319088" marR="0" lvl="0" indent="-319088" algn="ctr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©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Хасанов Олег Анатольевич,</a:t>
            </a:r>
          </a:p>
          <a:p>
            <a:pPr marL="319088" marR="0" lvl="0" indent="-319088" algn="ctr" defTabSz="9144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FF3300"/>
              </a:buClr>
              <a:buSzPct val="100000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старший преподаватель кафедры дисциплин гуманитарного цикла и методик их преподавания КК ИПК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СИСТЕМНО-ДЕЯТЕЛЬНОСТНЫЙ ПОДХОД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3236" y="1048605"/>
            <a:ext cx="8672946" cy="4640163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«Для достижения учеником желаемых результатов в системно-</a:t>
            </a:r>
          </a:p>
          <a:p>
            <a:pPr>
              <a:buNone/>
            </a:pPr>
            <a:r>
              <a:rPr lang="ru-RU" sz="2000" dirty="0" err="1" smtClean="0"/>
              <a:t>деятельностном</a:t>
            </a:r>
            <a:r>
              <a:rPr lang="ru-RU" sz="2000" dirty="0" smtClean="0"/>
              <a:t> подходе я применяю четыре типа уроков: </a:t>
            </a:r>
          </a:p>
          <a:p>
            <a:pPr lvl="0"/>
            <a:r>
              <a:rPr lang="ru-RU" sz="2000" dirty="0" smtClean="0"/>
              <a:t>урок «открытия» нового знания;</a:t>
            </a:r>
          </a:p>
          <a:p>
            <a:pPr lvl="0"/>
            <a:r>
              <a:rPr lang="ru-RU" sz="2000" dirty="0" smtClean="0"/>
              <a:t>урок рефлексии;</a:t>
            </a:r>
          </a:p>
          <a:p>
            <a:pPr lvl="0"/>
            <a:r>
              <a:rPr lang="ru-RU" sz="2000" dirty="0" smtClean="0"/>
              <a:t>урок построения системы знаний (общеметодологической направленности);</a:t>
            </a:r>
          </a:p>
          <a:p>
            <a:pPr lvl="0"/>
            <a:r>
              <a:rPr lang="ru-RU" sz="2000" dirty="0" smtClean="0"/>
              <a:t>урок развивающего контроля».</a:t>
            </a:r>
          </a:p>
          <a:p>
            <a:pPr algn="r">
              <a:buNone/>
            </a:pPr>
            <a:r>
              <a:rPr lang="ru-RU" sz="1400" dirty="0" smtClean="0"/>
              <a:t>                                                                </a:t>
            </a:r>
            <a:r>
              <a:rPr lang="ru-RU" sz="1400" i="1" dirty="0" smtClean="0"/>
              <a:t>(Исакова А.Г. «Реализация </a:t>
            </a:r>
            <a:r>
              <a:rPr lang="ru-RU" sz="1400" i="1" dirty="0" err="1" smtClean="0"/>
              <a:t>системно-деятельностного</a:t>
            </a:r>
            <a:r>
              <a:rPr lang="ru-RU" sz="1400" i="1" dirty="0" smtClean="0"/>
              <a:t> подхода на уроках искусства, ИЗО и музыки»)</a:t>
            </a:r>
          </a:p>
          <a:p>
            <a:pPr algn="just"/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3899" y="16740"/>
            <a:ext cx="6990459" cy="912679"/>
          </a:xfrm>
        </p:spPr>
        <p:txBody>
          <a:bodyPr/>
          <a:lstStyle/>
          <a:p>
            <a:pPr algn="ctr"/>
            <a:r>
              <a:rPr lang="ru-RU" sz="2400" dirty="0" smtClean="0"/>
              <a:t>Концепция преподавания</a:t>
            </a:r>
            <a:br>
              <a:rPr lang="ru-RU" sz="2400" dirty="0" smtClean="0"/>
            </a:br>
            <a:r>
              <a:rPr lang="ru-RU" sz="2400" dirty="0" smtClean="0"/>
              <a:t> предметной области «Искусство» в РФ 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 err="1" smtClean="0"/>
              <a:t>системно-деятельностный</a:t>
            </a:r>
            <a:r>
              <a:rPr lang="ru-RU" sz="2400" dirty="0" smtClean="0"/>
              <a:t> подход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6712" y="1007040"/>
            <a:ext cx="8512176" cy="46401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«Многие педагогические работники испытывают </a:t>
            </a:r>
            <a:r>
              <a:rPr lang="ru-RU" sz="2000" b="1" dirty="0" smtClean="0"/>
              <a:t>затруднения в использовании</a:t>
            </a:r>
            <a:r>
              <a:rPr lang="ru-RU" sz="2000" dirty="0" smtClean="0"/>
              <a:t> современных методов, форм и технологий обучения и воспитания» </a:t>
            </a:r>
            <a:r>
              <a:rPr lang="en-US" sz="2000" dirty="0" smtClean="0"/>
              <a:t>(</a:t>
            </a:r>
            <a:r>
              <a:rPr lang="ru-RU" sz="2000" dirty="0" smtClean="0"/>
              <a:t>«Концепция…», </a:t>
            </a:r>
            <a:r>
              <a:rPr lang="en-US" sz="2000" dirty="0" smtClean="0"/>
              <a:t>IV</a:t>
            </a:r>
            <a:r>
              <a:rPr lang="ru-RU" sz="2000" dirty="0" smtClean="0"/>
              <a:t>, 4 </a:t>
            </a:r>
            <a:r>
              <a:rPr lang="en-US" sz="2000" dirty="0" smtClean="0"/>
              <a:t>“</a:t>
            </a:r>
            <a:r>
              <a:rPr lang="ru-RU" sz="2000" dirty="0" smtClean="0"/>
              <a:t>Кадровые проблемы</a:t>
            </a:r>
            <a:r>
              <a:rPr lang="en-US" sz="2000" dirty="0" smtClean="0"/>
              <a:t>”</a:t>
            </a:r>
            <a:r>
              <a:rPr lang="ru-RU" sz="2000" dirty="0" smtClean="0"/>
              <a:t>).</a:t>
            </a:r>
          </a:p>
          <a:p>
            <a:pPr algn="just">
              <a:buNone/>
            </a:pPr>
            <a:r>
              <a:rPr lang="ru-RU" sz="2000" dirty="0" smtClean="0"/>
              <a:t> «В преподавании мировой художественной культуры особое значение имеет: </a:t>
            </a:r>
            <a:r>
              <a:rPr lang="ru-RU" sz="2000" b="1" dirty="0" smtClean="0">
                <a:solidFill>
                  <a:srgbClr val="FF0000"/>
                </a:solidFill>
              </a:rPr>
              <a:t>интегрированная основа обучения</a:t>
            </a:r>
            <a:r>
              <a:rPr lang="ru-RU" sz="2000" dirty="0" smtClean="0"/>
              <a:t>, которая позволит овладеть разными способами анализа художественного наследия, </a:t>
            </a:r>
            <a:r>
              <a:rPr lang="ru-RU" sz="2000" b="1" dirty="0" smtClean="0">
                <a:solidFill>
                  <a:srgbClr val="FF0000"/>
                </a:solidFill>
              </a:rPr>
              <a:t>систематизировать</a:t>
            </a:r>
            <a:r>
              <a:rPr lang="ru-RU" sz="2000" dirty="0" smtClean="0"/>
              <a:t> знания о видах искусства </a:t>
            </a:r>
            <a:r>
              <a:rPr lang="en-US" sz="2000" dirty="0" smtClean="0"/>
              <a:t>(</a:t>
            </a:r>
            <a:r>
              <a:rPr lang="ru-RU" sz="2000" dirty="0" smtClean="0"/>
              <a:t>«Концепция…», </a:t>
            </a:r>
            <a:r>
              <a:rPr lang="en-US" sz="2000" dirty="0" smtClean="0"/>
              <a:t>V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ru-RU" sz="2000" dirty="0" smtClean="0"/>
              <a:t>Основные направления реализации Концепции</a:t>
            </a:r>
            <a:r>
              <a:rPr lang="en-US" sz="2000" dirty="0" smtClean="0"/>
              <a:t>”</a:t>
            </a:r>
            <a:r>
              <a:rPr lang="ru-RU" sz="2000" dirty="0" smtClean="0"/>
              <a:t>, 4).</a:t>
            </a:r>
          </a:p>
          <a:p>
            <a:pPr algn="just">
              <a:buNone/>
            </a:pPr>
            <a:r>
              <a:rPr lang="ru-RU" sz="2000" dirty="0" smtClean="0"/>
              <a:t>«Углублённое изучение учебных предметов предметной области «Искусство» должно обеспечивать </a:t>
            </a:r>
            <a:r>
              <a:rPr lang="ru-RU" sz="2000" b="1" dirty="0" smtClean="0">
                <a:solidFill>
                  <a:srgbClr val="FF0000"/>
                </a:solidFill>
              </a:rPr>
              <a:t>высокий уровень освоения теоретических основ</a:t>
            </a:r>
            <a:r>
              <a:rPr lang="ru-RU" sz="2000" dirty="0" smtClean="0"/>
              <a:t> и развития </a:t>
            </a:r>
            <a:r>
              <a:rPr lang="ru-RU" sz="2000" b="1" dirty="0" smtClean="0">
                <a:solidFill>
                  <a:srgbClr val="FF0000"/>
                </a:solidFill>
              </a:rPr>
              <a:t>профессиональных навыков в выбранном обучающимся виде искусства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и/или </a:t>
            </a:r>
            <a:r>
              <a:rPr lang="ru-RU" sz="2000" b="1" dirty="0" smtClean="0">
                <a:solidFill>
                  <a:srgbClr val="FF0000"/>
                </a:solidFill>
              </a:rPr>
              <a:t>искусствоведческом анализе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произведений искусства</a:t>
            </a:r>
            <a:r>
              <a:rPr lang="en-US" sz="2000" dirty="0" smtClean="0"/>
              <a:t> (</a:t>
            </a:r>
            <a:r>
              <a:rPr lang="ru-RU" sz="2000" dirty="0" smtClean="0"/>
              <a:t>«Концепция…», </a:t>
            </a:r>
            <a:r>
              <a:rPr lang="en-US" sz="2000" dirty="0" smtClean="0"/>
              <a:t>V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ru-RU" sz="2000" dirty="0" smtClean="0"/>
              <a:t>Основные направления реализации Концепции</a:t>
            </a:r>
            <a:r>
              <a:rPr lang="en-US" sz="2000" dirty="0" smtClean="0"/>
              <a:t>”</a:t>
            </a:r>
            <a:r>
              <a:rPr lang="ru-RU" sz="2000" dirty="0" smtClean="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ИНТЕГРАЦИЯ?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6712" y="1394980"/>
            <a:ext cx="8512176" cy="46401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«Большой энциклопедический словарь»</a:t>
            </a:r>
          </a:p>
          <a:p>
            <a:pPr algn="just">
              <a:buNone/>
            </a:pPr>
            <a:r>
              <a:rPr lang="ru-RU" sz="2000" b="1" dirty="0" smtClean="0"/>
              <a:t>(лат. </a:t>
            </a:r>
            <a:r>
              <a:rPr lang="ru-RU" sz="2000" b="1" dirty="0" err="1" smtClean="0">
                <a:solidFill>
                  <a:srgbClr val="FF0000"/>
                </a:solidFill>
              </a:rPr>
              <a:t>integratio</a:t>
            </a:r>
            <a:r>
              <a:rPr lang="ru-RU" sz="2000" b="1" dirty="0" smtClean="0"/>
              <a:t> - восстановление - восполнение, от </a:t>
            </a:r>
            <a:r>
              <a:rPr lang="ru-RU" sz="2000" b="1" dirty="0" err="1" smtClean="0">
                <a:solidFill>
                  <a:srgbClr val="FF0000"/>
                </a:solidFill>
              </a:rPr>
              <a:t>integer</a:t>
            </a:r>
            <a:r>
              <a:rPr lang="ru-RU" sz="2000" b="1" dirty="0" smtClean="0"/>
              <a:t> - целый) </a:t>
            </a:r>
          </a:p>
          <a:p>
            <a:pPr algn="just">
              <a:buNone/>
            </a:pPr>
            <a:r>
              <a:rPr lang="ru-RU" sz="2000" b="1" dirty="0" smtClean="0"/>
              <a:t>1) понятие, означающее состояние связанности отдельных дифференцированных частей и функций системы, организма в целое, а также процесс, ведущий к такому состоянию.</a:t>
            </a:r>
          </a:p>
          <a:p>
            <a:pPr algn="just">
              <a:buNone/>
            </a:pPr>
            <a:r>
              <a:rPr lang="ru-RU" sz="2000" b="1" dirty="0" smtClean="0"/>
              <a:t>2) Процесс сближения и связи наук, происходящий наряду с процессами их дифференциации. </a:t>
            </a:r>
          </a:p>
          <a:p>
            <a:pPr algn="ctr">
              <a:buNone/>
            </a:pPr>
            <a:r>
              <a:rPr lang="ru-RU" sz="2000" dirty="0" smtClean="0"/>
              <a:t>«Философский словарь»</a:t>
            </a:r>
          </a:p>
          <a:p>
            <a:pPr algn="just">
              <a:buNone/>
            </a:pPr>
            <a:r>
              <a:rPr lang="ru-RU" sz="2000" b="1" dirty="0" smtClean="0"/>
              <a:t>(от лат. </a:t>
            </a:r>
            <a:r>
              <a:rPr lang="ru-RU" sz="2000" b="1" dirty="0" err="1" smtClean="0">
                <a:solidFill>
                  <a:srgbClr val="FF0000"/>
                </a:solidFill>
              </a:rPr>
              <a:t>integer</a:t>
            </a:r>
            <a:r>
              <a:rPr lang="ru-RU" sz="2000" b="1" dirty="0" smtClean="0"/>
              <a:t> – полный, цельный, ненарушенный) – процесс, или действие, имеющий своим результатом целостность; объединение, соединение, восстановление единства.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4542048" y="1249530"/>
            <a:ext cx="17252" cy="235630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 rot="-2671069">
            <a:off x="2546350" y="1673225"/>
            <a:ext cx="2124075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ание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ОБЪЕДИНЯЕТ ВСЕ ВИДЫ ИСКУССТВА?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ХУДОЖЕСТВЕННЫЙ ОБРАЗ, </a:t>
            </a:r>
          </a:p>
          <a:p>
            <a:pPr algn="ctr">
              <a:buNone/>
            </a:pPr>
            <a:r>
              <a:rPr lang="ru-RU" sz="2400" b="1" dirty="0" smtClean="0"/>
              <a:t>который воспринимается и прочитывается как </a:t>
            </a:r>
            <a:r>
              <a:rPr lang="ru-RU" b="1" dirty="0" smtClean="0"/>
              <a:t>ТЕКСТ</a:t>
            </a:r>
          </a:p>
          <a:p>
            <a:pPr algn="ctr">
              <a:buNone/>
            </a:pPr>
            <a:r>
              <a:rPr lang="ru-RU" sz="2400" b="1" dirty="0" smtClean="0"/>
              <a:t>Одинаковое содержание в разных видах искусства воплощается разными средствами:</a:t>
            </a:r>
          </a:p>
          <a:p>
            <a:pPr algn="ctr">
              <a:buNone/>
            </a:pPr>
            <a:r>
              <a:rPr lang="ru-RU" sz="2400" b="1" dirty="0" smtClean="0"/>
              <a:t>в танце – жесты, движение, </a:t>
            </a:r>
          </a:p>
          <a:p>
            <a:pPr algn="ctr">
              <a:buNone/>
            </a:pPr>
            <a:r>
              <a:rPr lang="ru-RU" sz="2400" b="1" dirty="0" smtClean="0"/>
              <a:t>в графике – линия,</a:t>
            </a:r>
          </a:p>
          <a:p>
            <a:pPr algn="ctr">
              <a:buNone/>
            </a:pPr>
            <a:r>
              <a:rPr lang="ru-RU" sz="2400" b="1" dirty="0" smtClean="0"/>
              <a:t>в живописи – цвет,</a:t>
            </a:r>
          </a:p>
          <a:p>
            <a:pPr algn="ctr">
              <a:buNone/>
            </a:pPr>
            <a:r>
              <a:rPr lang="ru-RU" sz="2400" b="1" dirty="0" smtClean="0"/>
              <a:t>в музыке – звук,</a:t>
            </a:r>
          </a:p>
          <a:p>
            <a:pPr algn="ctr">
              <a:buNone/>
            </a:pPr>
            <a:r>
              <a:rPr lang="ru-RU" sz="2400" b="1" dirty="0" smtClean="0"/>
              <a:t>в литературе – слово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5767</TotalTime>
  <Words>1856</Words>
  <Application>Microsoft Office PowerPoint</Application>
  <PresentationFormat>Экран (4:3)</PresentationFormat>
  <Paragraphs>275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5_ипк новый</vt:lpstr>
      <vt:lpstr>Презентация PowerPoint</vt:lpstr>
      <vt:lpstr>СИСТЕМНО-ДЕЯТЕЛЬНОСТНЫЙ ПОДХОД</vt:lpstr>
      <vt:lpstr>Концепция преподавания  предметной области «Искусство» в РФ  и системно-деятельностный подход</vt:lpstr>
      <vt:lpstr>СИСТЕМНО-ДЕЯТЕЛЬНОСТНЫЙ ПОДХОД</vt:lpstr>
      <vt:lpstr>СИСТЕМНО-ДЕЯТЕЛЬНОСТНЫЙ ПОДХОД</vt:lpstr>
      <vt:lpstr>СИСТЕМНО-ДЕЯТЕЛЬНОСТНЫЙ ПОДХОД</vt:lpstr>
      <vt:lpstr>Концепция преподавания  предметной области «Искусство» в РФ  и системно-деятельностный подход</vt:lpstr>
      <vt:lpstr>ЧТО ТАКОЕ ИНТЕГРАЦИЯ?</vt:lpstr>
      <vt:lpstr>ЧТО ОБЪЕДИНЯЕТ ВСЕ ВИДЫ ИСКУССТВА?</vt:lpstr>
      <vt:lpstr>КАКИЕ ПОНЯТИЯ ОБЩИЕ ДЛЯ ВСЕХ  ВИДОВ ИСКУССТВА?</vt:lpstr>
      <vt:lpstr>Презентация PowerPoint</vt:lpstr>
      <vt:lpstr>АВТОР И ЕГО ВРЕМЯ</vt:lpstr>
      <vt:lpstr>АВТОР И ЕГО ВРЕМЯ</vt:lpstr>
      <vt:lpstr>СТИЛЬ</vt:lpstr>
      <vt:lpstr>СТИЛЬ</vt:lpstr>
      <vt:lpstr>СТИЛЬ</vt:lpstr>
      <vt:lpstr>СТИЛЬ</vt:lpstr>
      <vt:lpstr>СТИЛЬ</vt:lpstr>
      <vt:lpstr>СТИЛЬ</vt:lpstr>
      <vt:lpstr>СТИЛЬ</vt:lpstr>
      <vt:lpstr>ЖАНР</vt:lpstr>
      <vt:lpstr>ЖАНР</vt:lpstr>
      <vt:lpstr>ЖАНР</vt:lpstr>
      <vt:lpstr>ЗВУКОПИСЬ</vt:lpstr>
      <vt:lpstr>ЗВУКОПИСЬ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L. van Beethoven. 2 Son. (op. 2, № 2).  Largo Appassionato</vt:lpstr>
      <vt:lpstr>КАКАЯ СВЯЗЬ?</vt:lpstr>
      <vt:lpstr>КАКАЯ СВЯЗЬ?</vt:lpstr>
      <vt:lpstr>Презентация PowerPoint</vt:lpstr>
      <vt:lpstr>«Свобода приходит нагая…»</vt:lpstr>
      <vt:lpstr>1917</vt:lpstr>
      <vt:lpstr>Алексей Кручёных  «Иоганн Протеза» 1914 - 1924</vt:lpstr>
      <vt:lpstr>Алексей Кручёных  «Иоганн Протеза» 1914 - 1924</vt:lpstr>
      <vt:lpstr>Алексей Кручёных  «Иоганн Протеза» 1914 - 1924</vt:lpstr>
      <vt:lpstr>Презентация PowerPoint</vt:lpstr>
      <vt:lpstr>Презентация PowerPoint</vt:lpstr>
      <vt:lpstr>Презентация PowerPoint</vt:lpstr>
      <vt:lpstr>Отто Дикс «Триумф Смерти»</vt:lpstr>
      <vt:lpstr>СТРУКТУРА УРОКА ИСКУССТВА В ПАРАДИГМЕ СИСТЕМНО-ДЕЯТЕЛЬНОСТНОГО ПОДХОДА  (по Исаковой А.Г.)</vt:lpstr>
      <vt:lpstr>СТРУКТУРА УРОКА ИСКУССТВА В ПАРАДИГМЕ СИСТЕМНО-ДЕЯТЕЛЬНОСТНОГО ПОДХОДА  (по Исаковой А.Г.)</vt:lpstr>
      <vt:lpstr>СТРУКТУРА УРОКА ИСКУССТВА В ПАРАДИГМЕ СИСТЕМНО-ДЕЯТЕЛЬНОСТНОГО ПОДХОДА  (по Исаковой А.Г.)</vt:lpstr>
      <vt:lpstr>СТРУКТУРА УРОКА ИСКУССТВА В ПАРАДИГМЕ СИСТЕМНО-ДЕЯТЕЛЬНОСТНОГО ПОДХОДА  (по Исаковой А.Г.)</vt:lpstr>
      <vt:lpstr>ОПЫТ УЧИТЕЛЕЙ ИЗОБРАЗИТЕЛЬНОГО ИСКУССТВА (Ёжкина Татьяна Фёдоровна)</vt:lpstr>
      <vt:lpstr>ОПЫТ УЧИТЕЛЕЙ ИЗОБРАЗИТЕЛЬНОГО ИСКУССТВА (Ёжкина Татьяна Фёдоровна)</vt:lpstr>
      <vt:lpstr>ОПЫТ УЧИТЕЛЕЙ ИЗОБРАЗИТЕЛЬНОГО ИСКУССТВА (Ёжкина Татьяна Фёдоровна)</vt:lpstr>
      <vt:lpstr>ОПЫТ УЧИТЕЛЕЙ МУЗЫКИ  (Мишина Галина Николаевна)</vt:lpstr>
      <vt:lpstr>ОПЫТ УЧИТЕЛЕЙ МУЗЫКИ  (Мишина Галина Николаевна)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Татьяна Копылова</cp:lastModifiedBy>
  <cp:revision>801</cp:revision>
  <dcterms:created xsi:type="dcterms:W3CDTF">2013-10-16T01:52:50Z</dcterms:created>
  <dcterms:modified xsi:type="dcterms:W3CDTF">2018-08-29T09:30:12Z</dcterms:modified>
</cp:coreProperties>
</file>