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309" r:id="rId17"/>
    <p:sldId id="284" r:id="rId18"/>
    <p:sldId id="285" r:id="rId19"/>
    <p:sldId id="286" r:id="rId20"/>
    <p:sldId id="287" r:id="rId21"/>
    <p:sldId id="288" r:id="rId22"/>
    <p:sldId id="291" r:id="rId23"/>
    <p:sldId id="356" r:id="rId24"/>
    <p:sldId id="345" r:id="rId25"/>
    <p:sldId id="347" r:id="rId26"/>
    <p:sldId id="348" r:id="rId27"/>
    <p:sldId id="349" r:id="rId28"/>
    <p:sldId id="350" r:id="rId29"/>
    <p:sldId id="351" r:id="rId30"/>
    <p:sldId id="352" r:id="rId31"/>
    <p:sldId id="365" r:id="rId32"/>
    <p:sldId id="353" r:id="rId33"/>
    <p:sldId id="294" r:id="rId34"/>
    <p:sldId id="295" r:id="rId35"/>
    <p:sldId id="311" r:id="rId36"/>
    <p:sldId id="338" r:id="rId37"/>
    <p:sldId id="361" r:id="rId38"/>
    <p:sldId id="339" r:id="rId39"/>
    <p:sldId id="360" r:id="rId40"/>
    <p:sldId id="358" r:id="rId41"/>
    <p:sldId id="359" r:id="rId42"/>
    <p:sldId id="354" r:id="rId43"/>
    <p:sldId id="296" r:id="rId44"/>
    <p:sldId id="363" r:id="rId45"/>
    <p:sldId id="341" r:id="rId46"/>
    <p:sldId id="340" r:id="rId47"/>
    <p:sldId id="343" r:id="rId48"/>
    <p:sldId id="355" r:id="rId49"/>
    <p:sldId id="362" r:id="rId50"/>
    <p:sldId id="317" r:id="rId51"/>
    <p:sldId id="332" r:id="rId52"/>
    <p:sldId id="320" r:id="rId53"/>
    <p:sldId id="322" r:id="rId54"/>
    <p:sldId id="333" r:id="rId55"/>
    <p:sldId id="323" r:id="rId56"/>
    <p:sldId id="364" r:id="rId57"/>
    <p:sldId id="336" r:id="rId58"/>
    <p:sldId id="324" r:id="rId59"/>
    <p:sldId id="257" r:id="rId60"/>
    <p:sldId id="267" r:id="rId61"/>
    <p:sldId id="259" r:id="rId62"/>
    <p:sldId id="260" r:id="rId63"/>
    <p:sldId id="268" r:id="rId64"/>
    <p:sldId id="265" r:id="rId65"/>
    <p:sldId id="266" r:id="rId66"/>
    <p:sldId id="331" r:id="rId6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578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0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936B6-72C8-4393-9FC0-898CA8A1CC7A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BE34E6E-6A3E-4663-B632-B15F4A5528B8}">
      <dgm:prSet phldrT="[Текст]" custT="1"/>
      <dgm:spPr/>
      <dgm:t>
        <a:bodyPr/>
        <a:lstStyle/>
        <a:p>
          <a:r>
            <a:rPr lang="ru-RU" sz="3200" b="0" i="0" dirty="0" smtClean="0"/>
            <a:t>Примерно пять тысяч лет назад</a:t>
          </a:r>
          <a:endParaRPr lang="ru-RU" sz="3200" dirty="0">
            <a:solidFill>
              <a:schemeClr val="tx1"/>
            </a:solidFill>
          </a:endParaRPr>
        </a:p>
      </dgm:t>
    </dgm:pt>
    <dgm:pt modelId="{71BAFDA0-EA68-4F9E-A70E-EE067AC332EC}" type="parTrans" cxnId="{4552432D-064A-484D-8592-C2F1EC107136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7A18135A-CD18-4C30-A720-F099655FBD4B}" type="sibTrans" cxnId="{4552432D-064A-484D-8592-C2F1EC107136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649C93CC-69DE-410D-87B3-08313CA7EDE1}">
      <dgm:prSet phldrT="[Текст]" custT="1"/>
      <dgm:spPr/>
      <dgm:t>
        <a:bodyPr/>
        <a:lstStyle/>
        <a:p>
          <a:r>
            <a:rPr lang="ru-RU" sz="3200" dirty="0" smtClean="0"/>
            <a:t>Письменность  </a:t>
          </a:r>
          <a:endParaRPr lang="ru-RU" sz="3200" dirty="0"/>
        </a:p>
      </dgm:t>
    </dgm:pt>
    <dgm:pt modelId="{E38ACB44-C792-4064-95CD-4B1C5E22996E}" type="parTrans" cxnId="{02855FA9-5723-4CC2-93E5-E90453450244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CE5240CA-8C6F-467C-95AF-1CBC70522412}" type="sibTrans" cxnId="{02855FA9-5723-4CC2-93E5-E90453450244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C32B8B5A-FE39-43CA-B6A1-76181F26BFB5}">
      <dgm:prSet phldrT="[Текст]" custT="1"/>
      <dgm:spPr/>
      <dgm:t>
        <a:bodyPr/>
        <a:lstStyle/>
        <a:p>
          <a:r>
            <a:rPr lang="ru-RU" sz="3200" dirty="0" smtClean="0"/>
            <a:t>Середина XVI в.</a:t>
          </a:r>
          <a:endParaRPr lang="ru-RU" sz="3200" dirty="0"/>
        </a:p>
      </dgm:t>
    </dgm:pt>
    <dgm:pt modelId="{A1A7AAB8-B0E9-46EB-BF8B-4F15F77D23CF}" type="parTrans" cxnId="{0DFC953C-7E0D-4238-87E9-F37CB452A35F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DFDC9A1B-1EC1-4553-A86D-D2AF595F72B7}" type="sibTrans" cxnId="{0DFC953C-7E0D-4238-87E9-F37CB452A35F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3B34EEBC-3849-4B7F-A9C3-885358A97403}">
      <dgm:prSet phldrT="[Текст]" custT="1"/>
      <dgm:spPr/>
      <dgm:t>
        <a:bodyPr/>
        <a:lstStyle/>
        <a:p>
          <a:r>
            <a:rPr lang="ru-RU" sz="3200" dirty="0" smtClean="0"/>
            <a:t>Книгопечатание</a:t>
          </a:r>
          <a:endParaRPr lang="ru-RU" sz="3200" dirty="0"/>
        </a:p>
      </dgm:t>
    </dgm:pt>
    <dgm:pt modelId="{BDD14503-E20C-44CF-A1BB-7E4962C83227}" type="parTrans" cxnId="{E048B627-124C-4771-A92E-9CBDF329FD2C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D3FEF30F-CE72-4947-8964-CEB26B841A99}" type="sibTrans" cxnId="{E048B627-124C-4771-A92E-9CBDF329FD2C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808E3950-40C5-40A2-BD0D-79281F6A9D60}">
      <dgm:prSet phldrT="[Текст]" custT="1"/>
      <dgm:spPr/>
      <dgm:t>
        <a:bodyPr/>
        <a:lstStyle/>
        <a:p>
          <a:r>
            <a:rPr lang="ru-RU" sz="3200" dirty="0" smtClean="0"/>
            <a:t>Конец XIX в.</a:t>
          </a:r>
          <a:endParaRPr lang="ru-RU" sz="3200" dirty="0"/>
        </a:p>
      </dgm:t>
    </dgm:pt>
    <dgm:pt modelId="{F9EE3D5B-B532-4E42-96EF-39D7C0ACA92E}" type="parTrans" cxnId="{2D28F7FE-1596-4374-ADBD-BEB2D4C4EE78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DBDF9736-9626-46C6-B8D2-6F113E1F1E1F}" type="sibTrans" cxnId="{2D28F7FE-1596-4374-ADBD-BEB2D4C4EE78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42CA9F77-9D6C-47E7-A32B-C1F6FF91EE54}">
      <dgm:prSet phldrT="[Текст]" custT="1"/>
      <dgm:spPr/>
      <dgm:t>
        <a:bodyPr/>
        <a:lstStyle/>
        <a:p>
          <a:r>
            <a:rPr lang="ru-RU" sz="3200" dirty="0" smtClean="0"/>
            <a:t>Электричество</a:t>
          </a:r>
          <a:r>
            <a:rPr lang="en-US" sz="3200" dirty="0" smtClean="0"/>
            <a:t> &gt;&gt;&gt;</a:t>
          </a:r>
          <a:r>
            <a:rPr lang="ru-RU" sz="3200" dirty="0" smtClean="0"/>
            <a:t> телеграф, телефон, радио</a:t>
          </a:r>
          <a:endParaRPr lang="ru-RU" sz="3200" dirty="0"/>
        </a:p>
      </dgm:t>
    </dgm:pt>
    <dgm:pt modelId="{714C9F2D-7958-4A0D-8AE8-45DCFA9B5D2E}" type="parTrans" cxnId="{3B6AA67C-0AFC-4840-976A-35285782DED8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25DDE735-4BB4-4612-8E2A-6F664533E2BB}" type="sibTrans" cxnId="{3B6AA67C-0AFC-4840-976A-35285782DED8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84ABDD56-476A-4CD7-8E9F-255491EBB550}">
      <dgm:prSet custT="1"/>
      <dgm:spPr/>
      <dgm:t>
        <a:bodyPr/>
        <a:lstStyle/>
        <a:p>
          <a:r>
            <a:rPr lang="ru-RU" sz="3200" dirty="0" smtClean="0"/>
            <a:t>70-е гг. XX в</a:t>
          </a:r>
          <a:endParaRPr lang="ru-RU" sz="3200" dirty="0"/>
        </a:p>
      </dgm:t>
    </dgm:pt>
    <dgm:pt modelId="{557B3ABB-CF65-41D9-80A1-6E1DF1D4B79D}" type="parTrans" cxnId="{2E02E6F8-D51B-4C35-8F01-C7CB588937B2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772F0CCE-2DCB-42B0-BA4C-FAC2127D21A7}" type="sibTrans" cxnId="{2E02E6F8-D51B-4C35-8F01-C7CB588937B2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11ABD77F-BE29-49B5-AD15-87084951BFB5}">
      <dgm:prSet custT="1"/>
      <dgm:spPr/>
      <dgm:t>
        <a:bodyPr/>
        <a:lstStyle/>
        <a:p>
          <a:r>
            <a:rPr lang="ru-RU" sz="3200" dirty="0" smtClean="0"/>
            <a:t>Микропроцессорные технологии  </a:t>
          </a:r>
          <a:r>
            <a:rPr lang="en-US" sz="3200" dirty="0" smtClean="0"/>
            <a:t>&gt;&gt;</a:t>
          </a:r>
          <a:r>
            <a:rPr lang="ru-RU" sz="3200" dirty="0" smtClean="0"/>
            <a:t> персональный компьютер</a:t>
          </a:r>
          <a:endParaRPr lang="ru-RU" sz="3200" dirty="0"/>
        </a:p>
      </dgm:t>
    </dgm:pt>
    <dgm:pt modelId="{38B9D675-0C96-47F1-8EFC-373B90DECCA2}" type="parTrans" cxnId="{5C6BFF8B-CAE1-4EA5-A9DD-C1ABD2F119DB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09A319E2-6E88-49AC-B556-039B6683B8CF}" type="sibTrans" cxnId="{5C6BFF8B-CAE1-4EA5-A9DD-C1ABD2F119DB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6625ADB4-4EB0-4E03-94A6-0FE55D6C7E3E}" type="pres">
      <dgm:prSet presAssocID="{96C936B6-72C8-4393-9FC0-898CA8A1CC7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9323C2-2B42-4D42-8B0A-FC0BE71558CC}" type="pres">
      <dgm:prSet presAssocID="{EBE34E6E-6A3E-4663-B632-B15F4A5528B8}" presName="linNode" presStyleCnt="0"/>
      <dgm:spPr/>
      <dgm:t>
        <a:bodyPr/>
        <a:lstStyle/>
        <a:p>
          <a:endParaRPr lang="ru-RU"/>
        </a:p>
      </dgm:t>
    </dgm:pt>
    <dgm:pt modelId="{3AF3B4B9-36A5-4B85-88EB-C8A635F66BFB}" type="pres">
      <dgm:prSet presAssocID="{EBE34E6E-6A3E-4663-B632-B15F4A5528B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AD98D-F3AA-4415-9ED8-7CCC9B13B2CA}" type="pres">
      <dgm:prSet presAssocID="{EBE34E6E-6A3E-4663-B632-B15F4A5528B8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81C31-3A16-4DB5-BA69-4EEF1852AEE2}" type="pres">
      <dgm:prSet presAssocID="{7A18135A-CD18-4C30-A720-F099655FBD4B}" presName="spacing" presStyleCnt="0"/>
      <dgm:spPr/>
      <dgm:t>
        <a:bodyPr/>
        <a:lstStyle/>
        <a:p>
          <a:endParaRPr lang="ru-RU"/>
        </a:p>
      </dgm:t>
    </dgm:pt>
    <dgm:pt modelId="{2C162461-CCB9-4371-904A-90144DF4C0D5}" type="pres">
      <dgm:prSet presAssocID="{C32B8B5A-FE39-43CA-B6A1-76181F26BFB5}" presName="linNode" presStyleCnt="0"/>
      <dgm:spPr/>
      <dgm:t>
        <a:bodyPr/>
        <a:lstStyle/>
        <a:p>
          <a:endParaRPr lang="ru-RU"/>
        </a:p>
      </dgm:t>
    </dgm:pt>
    <dgm:pt modelId="{F3C08BCA-9115-423D-96B0-0EB037325F83}" type="pres">
      <dgm:prSet presAssocID="{C32B8B5A-FE39-43CA-B6A1-76181F26BFB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3BAEB-5E3C-4586-9C3C-F2BE9E69359B}" type="pres">
      <dgm:prSet presAssocID="{C32B8B5A-FE39-43CA-B6A1-76181F26BFB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6B5DC-D67E-4068-B8BA-B9DC2B136164}" type="pres">
      <dgm:prSet presAssocID="{DFDC9A1B-1EC1-4553-A86D-D2AF595F72B7}" presName="spacing" presStyleCnt="0"/>
      <dgm:spPr/>
      <dgm:t>
        <a:bodyPr/>
        <a:lstStyle/>
        <a:p>
          <a:endParaRPr lang="ru-RU"/>
        </a:p>
      </dgm:t>
    </dgm:pt>
    <dgm:pt modelId="{7ACC00C7-FFFF-48AE-9E2C-CFC3B1FAFAC3}" type="pres">
      <dgm:prSet presAssocID="{808E3950-40C5-40A2-BD0D-79281F6A9D60}" presName="linNode" presStyleCnt="0"/>
      <dgm:spPr/>
      <dgm:t>
        <a:bodyPr/>
        <a:lstStyle/>
        <a:p>
          <a:endParaRPr lang="ru-RU"/>
        </a:p>
      </dgm:t>
    </dgm:pt>
    <dgm:pt modelId="{A114CD20-5A4F-497E-AE8F-1DDB6C37063C}" type="pres">
      <dgm:prSet presAssocID="{808E3950-40C5-40A2-BD0D-79281F6A9D60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1A0D1-85EE-4F17-ACD0-53B23DD73329}" type="pres">
      <dgm:prSet presAssocID="{808E3950-40C5-40A2-BD0D-79281F6A9D60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3DD37-81D8-4BED-824D-E2C37A549358}" type="pres">
      <dgm:prSet presAssocID="{DBDF9736-9626-46C6-B8D2-6F113E1F1E1F}" presName="spacing" presStyleCnt="0"/>
      <dgm:spPr/>
      <dgm:t>
        <a:bodyPr/>
        <a:lstStyle/>
        <a:p>
          <a:endParaRPr lang="ru-RU"/>
        </a:p>
      </dgm:t>
    </dgm:pt>
    <dgm:pt modelId="{E2D59F31-71BB-4F4D-BA60-900FC9FE934B}" type="pres">
      <dgm:prSet presAssocID="{84ABDD56-476A-4CD7-8E9F-255491EBB550}" presName="linNode" presStyleCnt="0"/>
      <dgm:spPr/>
      <dgm:t>
        <a:bodyPr/>
        <a:lstStyle/>
        <a:p>
          <a:endParaRPr lang="ru-RU"/>
        </a:p>
      </dgm:t>
    </dgm:pt>
    <dgm:pt modelId="{DD3479F5-7F5C-4190-B4F7-F555631A8443}" type="pres">
      <dgm:prSet presAssocID="{84ABDD56-476A-4CD7-8E9F-255491EBB550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F1495-524E-4D86-B88B-EDC3F1153181}" type="pres">
      <dgm:prSet presAssocID="{84ABDD56-476A-4CD7-8E9F-255491EBB550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D742AE-3985-4EA0-AA8A-391A2A5DD96C}" type="presOf" srcId="{3B34EEBC-3849-4B7F-A9C3-885358A97403}" destId="{3CC3BAEB-5E3C-4586-9C3C-F2BE9E69359B}" srcOrd="0" destOrd="0" presId="urn:microsoft.com/office/officeart/2005/8/layout/vList6"/>
    <dgm:cxn modelId="{3B6AA67C-0AFC-4840-976A-35285782DED8}" srcId="{808E3950-40C5-40A2-BD0D-79281F6A9D60}" destId="{42CA9F77-9D6C-47E7-A32B-C1F6FF91EE54}" srcOrd="0" destOrd="0" parTransId="{714C9F2D-7958-4A0D-8AE8-45DCFA9B5D2E}" sibTransId="{25DDE735-4BB4-4612-8E2A-6F664533E2BB}"/>
    <dgm:cxn modelId="{0AF7068E-0F33-479C-ACE0-16BDAFC2A60B}" type="presOf" srcId="{42CA9F77-9D6C-47E7-A32B-C1F6FF91EE54}" destId="{1091A0D1-85EE-4F17-ACD0-53B23DD73329}" srcOrd="0" destOrd="0" presId="urn:microsoft.com/office/officeart/2005/8/layout/vList6"/>
    <dgm:cxn modelId="{5C6BFF8B-CAE1-4EA5-A9DD-C1ABD2F119DB}" srcId="{84ABDD56-476A-4CD7-8E9F-255491EBB550}" destId="{11ABD77F-BE29-49B5-AD15-87084951BFB5}" srcOrd="0" destOrd="0" parTransId="{38B9D675-0C96-47F1-8EFC-373B90DECCA2}" sibTransId="{09A319E2-6E88-49AC-B556-039B6683B8CF}"/>
    <dgm:cxn modelId="{87722FD6-8B1A-46EC-950C-57CF870D1880}" type="presOf" srcId="{84ABDD56-476A-4CD7-8E9F-255491EBB550}" destId="{DD3479F5-7F5C-4190-B4F7-F555631A8443}" srcOrd="0" destOrd="0" presId="urn:microsoft.com/office/officeart/2005/8/layout/vList6"/>
    <dgm:cxn modelId="{7854035A-660B-415A-BFBD-67D45E8F94CA}" type="presOf" srcId="{808E3950-40C5-40A2-BD0D-79281F6A9D60}" destId="{A114CD20-5A4F-497E-AE8F-1DDB6C37063C}" srcOrd="0" destOrd="0" presId="urn:microsoft.com/office/officeart/2005/8/layout/vList6"/>
    <dgm:cxn modelId="{E048B627-124C-4771-A92E-9CBDF329FD2C}" srcId="{C32B8B5A-FE39-43CA-B6A1-76181F26BFB5}" destId="{3B34EEBC-3849-4B7F-A9C3-885358A97403}" srcOrd="0" destOrd="0" parTransId="{BDD14503-E20C-44CF-A1BB-7E4962C83227}" sibTransId="{D3FEF30F-CE72-4947-8964-CEB26B841A99}"/>
    <dgm:cxn modelId="{0DFC953C-7E0D-4238-87E9-F37CB452A35F}" srcId="{96C936B6-72C8-4393-9FC0-898CA8A1CC7A}" destId="{C32B8B5A-FE39-43CA-B6A1-76181F26BFB5}" srcOrd="1" destOrd="0" parTransId="{A1A7AAB8-B0E9-46EB-BF8B-4F15F77D23CF}" sibTransId="{DFDC9A1B-1EC1-4553-A86D-D2AF595F72B7}"/>
    <dgm:cxn modelId="{97164475-D549-4486-BE78-B288F21B8DBB}" type="presOf" srcId="{11ABD77F-BE29-49B5-AD15-87084951BFB5}" destId="{8DFF1495-524E-4D86-B88B-EDC3F1153181}" srcOrd="0" destOrd="0" presId="urn:microsoft.com/office/officeart/2005/8/layout/vList6"/>
    <dgm:cxn modelId="{02855FA9-5723-4CC2-93E5-E90453450244}" srcId="{EBE34E6E-6A3E-4663-B632-B15F4A5528B8}" destId="{649C93CC-69DE-410D-87B3-08313CA7EDE1}" srcOrd="0" destOrd="0" parTransId="{E38ACB44-C792-4064-95CD-4B1C5E22996E}" sibTransId="{CE5240CA-8C6F-467C-95AF-1CBC70522412}"/>
    <dgm:cxn modelId="{95135C22-9BA6-48FA-A5B2-1B6DBBAE6F57}" type="presOf" srcId="{C32B8B5A-FE39-43CA-B6A1-76181F26BFB5}" destId="{F3C08BCA-9115-423D-96B0-0EB037325F83}" srcOrd="0" destOrd="0" presId="urn:microsoft.com/office/officeart/2005/8/layout/vList6"/>
    <dgm:cxn modelId="{B80028A0-97A7-4A61-A30D-663CA8B752DB}" type="presOf" srcId="{96C936B6-72C8-4393-9FC0-898CA8A1CC7A}" destId="{6625ADB4-4EB0-4E03-94A6-0FE55D6C7E3E}" srcOrd="0" destOrd="0" presId="urn:microsoft.com/office/officeart/2005/8/layout/vList6"/>
    <dgm:cxn modelId="{D1A146FB-B532-47A9-B6A4-0C317C5AF6A3}" type="presOf" srcId="{EBE34E6E-6A3E-4663-B632-B15F4A5528B8}" destId="{3AF3B4B9-36A5-4B85-88EB-C8A635F66BFB}" srcOrd="0" destOrd="0" presId="urn:microsoft.com/office/officeart/2005/8/layout/vList6"/>
    <dgm:cxn modelId="{7B623A88-722B-4F13-B40B-DBC5737062A1}" type="presOf" srcId="{649C93CC-69DE-410D-87B3-08313CA7EDE1}" destId="{98DAD98D-F3AA-4415-9ED8-7CCC9B13B2CA}" srcOrd="0" destOrd="0" presId="urn:microsoft.com/office/officeart/2005/8/layout/vList6"/>
    <dgm:cxn modelId="{2E02E6F8-D51B-4C35-8F01-C7CB588937B2}" srcId="{96C936B6-72C8-4393-9FC0-898CA8A1CC7A}" destId="{84ABDD56-476A-4CD7-8E9F-255491EBB550}" srcOrd="3" destOrd="0" parTransId="{557B3ABB-CF65-41D9-80A1-6E1DF1D4B79D}" sibTransId="{772F0CCE-2DCB-42B0-BA4C-FAC2127D21A7}"/>
    <dgm:cxn modelId="{4552432D-064A-484D-8592-C2F1EC107136}" srcId="{96C936B6-72C8-4393-9FC0-898CA8A1CC7A}" destId="{EBE34E6E-6A3E-4663-B632-B15F4A5528B8}" srcOrd="0" destOrd="0" parTransId="{71BAFDA0-EA68-4F9E-A70E-EE067AC332EC}" sibTransId="{7A18135A-CD18-4C30-A720-F099655FBD4B}"/>
    <dgm:cxn modelId="{2D28F7FE-1596-4374-ADBD-BEB2D4C4EE78}" srcId="{96C936B6-72C8-4393-9FC0-898CA8A1CC7A}" destId="{808E3950-40C5-40A2-BD0D-79281F6A9D60}" srcOrd="2" destOrd="0" parTransId="{F9EE3D5B-B532-4E42-96EF-39D7C0ACA92E}" sibTransId="{DBDF9736-9626-46C6-B8D2-6F113E1F1E1F}"/>
    <dgm:cxn modelId="{7F6DB752-A7C4-4D59-B82A-DEBEF42A2CFA}" type="presParOf" srcId="{6625ADB4-4EB0-4E03-94A6-0FE55D6C7E3E}" destId="{2D9323C2-2B42-4D42-8B0A-FC0BE71558CC}" srcOrd="0" destOrd="0" presId="urn:microsoft.com/office/officeart/2005/8/layout/vList6"/>
    <dgm:cxn modelId="{D62BCBAF-2CF5-4422-AA33-F8618DB83832}" type="presParOf" srcId="{2D9323C2-2B42-4D42-8B0A-FC0BE71558CC}" destId="{3AF3B4B9-36A5-4B85-88EB-C8A635F66BFB}" srcOrd="0" destOrd="0" presId="urn:microsoft.com/office/officeart/2005/8/layout/vList6"/>
    <dgm:cxn modelId="{6D2A685E-D305-4CDA-B608-CE8CEA17F286}" type="presParOf" srcId="{2D9323C2-2B42-4D42-8B0A-FC0BE71558CC}" destId="{98DAD98D-F3AA-4415-9ED8-7CCC9B13B2CA}" srcOrd="1" destOrd="0" presId="urn:microsoft.com/office/officeart/2005/8/layout/vList6"/>
    <dgm:cxn modelId="{B0DDA98B-B4DE-48F4-AF9D-88A60E4C6086}" type="presParOf" srcId="{6625ADB4-4EB0-4E03-94A6-0FE55D6C7E3E}" destId="{6CD81C31-3A16-4DB5-BA69-4EEF1852AEE2}" srcOrd="1" destOrd="0" presId="urn:microsoft.com/office/officeart/2005/8/layout/vList6"/>
    <dgm:cxn modelId="{BE8139E7-7318-4D2E-A8E3-CD64E86944A2}" type="presParOf" srcId="{6625ADB4-4EB0-4E03-94A6-0FE55D6C7E3E}" destId="{2C162461-CCB9-4371-904A-90144DF4C0D5}" srcOrd="2" destOrd="0" presId="urn:microsoft.com/office/officeart/2005/8/layout/vList6"/>
    <dgm:cxn modelId="{CCBFC36E-4B1C-4C3C-BB32-B70A00115FCB}" type="presParOf" srcId="{2C162461-CCB9-4371-904A-90144DF4C0D5}" destId="{F3C08BCA-9115-423D-96B0-0EB037325F83}" srcOrd="0" destOrd="0" presId="urn:microsoft.com/office/officeart/2005/8/layout/vList6"/>
    <dgm:cxn modelId="{D81BA38D-0360-47AD-A0E1-1E01CD82AA03}" type="presParOf" srcId="{2C162461-CCB9-4371-904A-90144DF4C0D5}" destId="{3CC3BAEB-5E3C-4586-9C3C-F2BE9E69359B}" srcOrd="1" destOrd="0" presId="urn:microsoft.com/office/officeart/2005/8/layout/vList6"/>
    <dgm:cxn modelId="{0E8E60BE-DBD1-436F-921E-4DA50806AEFF}" type="presParOf" srcId="{6625ADB4-4EB0-4E03-94A6-0FE55D6C7E3E}" destId="{2CE6B5DC-D67E-4068-B8BA-B9DC2B136164}" srcOrd="3" destOrd="0" presId="urn:microsoft.com/office/officeart/2005/8/layout/vList6"/>
    <dgm:cxn modelId="{E6465D9C-1D20-4932-95F6-506F7727C7B7}" type="presParOf" srcId="{6625ADB4-4EB0-4E03-94A6-0FE55D6C7E3E}" destId="{7ACC00C7-FFFF-48AE-9E2C-CFC3B1FAFAC3}" srcOrd="4" destOrd="0" presId="urn:microsoft.com/office/officeart/2005/8/layout/vList6"/>
    <dgm:cxn modelId="{7AE9D6BE-979B-45CE-93D3-5941D15575B1}" type="presParOf" srcId="{7ACC00C7-FFFF-48AE-9E2C-CFC3B1FAFAC3}" destId="{A114CD20-5A4F-497E-AE8F-1DDB6C37063C}" srcOrd="0" destOrd="0" presId="urn:microsoft.com/office/officeart/2005/8/layout/vList6"/>
    <dgm:cxn modelId="{8D473A80-D4CF-4CB0-8524-F44B13A9E423}" type="presParOf" srcId="{7ACC00C7-FFFF-48AE-9E2C-CFC3B1FAFAC3}" destId="{1091A0D1-85EE-4F17-ACD0-53B23DD73329}" srcOrd="1" destOrd="0" presId="urn:microsoft.com/office/officeart/2005/8/layout/vList6"/>
    <dgm:cxn modelId="{A2208750-2FF0-41AE-912E-0C1CDF831803}" type="presParOf" srcId="{6625ADB4-4EB0-4E03-94A6-0FE55D6C7E3E}" destId="{1F23DD37-81D8-4BED-824D-E2C37A549358}" srcOrd="5" destOrd="0" presId="urn:microsoft.com/office/officeart/2005/8/layout/vList6"/>
    <dgm:cxn modelId="{7725A64E-A71E-4034-8EB7-E2DDD532613A}" type="presParOf" srcId="{6625ADB4-4EB0-4E03-94A6-0FE55D6C7E3E}" destId="{E2D59F31-71BB-4F4D-BA60-900FC9FE934B}" srcOrd="6" destOrd="0" presId="urn:microsoft.com/office/officeart/2005/8/layout/vList6"/>
    <dgm:cxn modelId="{B5B67249-92BD-4DDC-9126-EAB02247AF5E}" type="presParOf" srcId="{E2D59F31-71BB-4F4D-BA60-900FC9FE934B}" destId="{DD3479F5-7F5C-4190-B4F7-F555631A8443}" srcOrd="0" destOrd="0" presId="urn:microsoft.com/office/officeart/2005/8/layout/vList6"/>
    <dgm:cxn modelId="{BF16133F-4A6B-40B3-A168-6B6735E6ABB5}" type="presParOf" srcId="{E2D59F31-71BB-4F4D-BA60-900FC9FE934B}" destId="{8DFF1495-524E-4D86-B88B-EDC3F11531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4B304-5C24-4CB9-82F6-F80703B1D8ED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95386FC-A4F8-42AA-9BB3-5794C1E647A8}">
      <dgm:prSet phldrT="[Текст]" custT="1"/>
      <dgm:spPr/>
      <dgm:t>
        <a:bodyPr/>
        <a:lstStyle/>
        <a:p>
          <a:r>
            <a:rPr lang="en-US" sz="4000" smtClean="0">
              <a:solidFill>
                <a:schemeClr val="tx1"/>
              </a:solidFill>
            </a:rPr>
            <a:t>Web </a:t>
          </a:r>
          <a:r>
            <a:rPr lang="ru-RU" sz="4000" smtClean="0">
              <a:solidFill>
                <a:schemeClr val="tx1"/>
              </a:solidFill>
            </a:rPr>
            <a:t>1</a:t>
          </a:r>
          <a:r>
            <a:rPr lang="en-US" sz="4000" smtClean="0">
              <a:solidFill>
                <a:schemeClr val="tx1"/>
              </a:solidFill>
            </a:rPr>
            <a:t>.0 </a:t>
          </a:r>
          <a:endParaRPr lang="ru-RU" sz="4000" dirty="0">
            <a:solidFill>
              <a:schemeClr val="tx1"/>
            </a:solidFill>
          </a:endParaRPr>
        </a:p>
      </dgm:t>
    </dgm:pt>
    <dgm:pt modelId="{EFE60BA9-0241-4C82-B5C4-04E4D8365A16}" type="parTrans" cxnId="{D7551CE5-A227-46CF-BE45-37AFC890CAE0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DB6E1F57-10FA-4237-80B3-6EE547212E37}" type="sibTrans" cxnId="{D7551CE5-A227-46CF-BE45-37AFC890CAE0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CE4B79E9-964D-4499-AEB3-82E7B0690358}">
      <dgm:prSet phldrT="[Текст]" custT="1"/>
      <dgm:spPr/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«</a:t>
          </a:r>
          <a:r>
            <a:rPr lang="ru-RU" sz="40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только чтение</a:t>
          </a:r>
          <a:r>
            <a:rPr lang="en-US" sz="40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" </a:t>
          </a:r>
          <a:endParaRPr lang="ru-RU" sz="4000" dirty="0">
            <a:solidFill>
              <a:schemeClr val="tx1"/>
            </a:solidFill>
          </a:endParaRPr>
        </a:p>
      </dgm:t>
    </dgm:pt>
    <dgm:pt modelId="{C0006C2E-EC97-4D71-8F9D-67FD440A338F}" type="parTrans" cxnId="{3D3D748E-C88C-4534-B7EB-6422411FBCC8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ACE73C58-56E2-4A28-9155-AF7A43027935}" type="sibTrans" cxnId="{3D3D748E-C88C-4534-B7EB-6422411FBCC8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D84A4AF9-677F-4712-9094-978FDFB67989}">
      <dgm:prSet phldrT="[Текст]" custT="1"/>
      <dgm:spPr/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“</a:t>
          </a:r>
          <a:r>
            <a:rPr lang="ru-RU" sz="40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читай/пиши</a:t>
          </a:r>
          <a:r>
            <a:rPr lang="en-US" sz="40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” </a:t>
          </a:r>
          <a:endParaRPr lang="ru-RU" sz="4000" dirty="0">
            <a:solidFill>
              <a:schemeClr val="tx1"/>
            </a:solidFill>
          </a:endParaRPr>
        </a:p>
      </dgm:t>
    </dgm:pt>
    <dgm:pt modelId="{20E66F67-1EF2-4E38-8027-DE98D68A3C67}" type="parTrans" cxnId="{A07476A2-73D2-4849-BDD7-7F5C72B16E9E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38A39D0E-F689-44CE-819C-9AE7F4769909}" type="sibTrans" cxnId="{A07476A2-73D2-4849-BDD7-7F5C72B16E9E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5ED6B83E-08F0-469E-86ED-89E5E60734C7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Пиши </a:t>
          </a:r>
          <a:endParaRPr lang="ru-RU" sz="4000" dirty="0">
            <a:solidFill>
              <a:schemeClr val="tx1"/>
            </a:solidFill>
          </a:endParaRPr>
        </a:p>
      </dgm:t>
    </dgm:pt>
    <dgm:pt modelId="{EDC11C18-D738-464B-B245-6412FA7A3235}" type="parTrans" cxnId="{5DA3E218-33A2-45C4-8F2E-C8C20E17A262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647C3B1B-1F79-479D-96FE-F23DC1E669B4}" type="sibTrans" cxnId="{5DA3E218-33A2-45C4-8F2E-C8C20E17A262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8DB563A5-D750-48F3-B726-94290A3EEB86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Делись </a:t>
          </a:r>
          <a:endParaRPr lang="ru-RU" sz="4000" dirty="0">
            <a:solidFill>
              <a:schemeClr val="tx1"/>
            </a:solidFill>
          </a:endParaRPr>
        </a:p>
      </dgm:t>
    </dgm:pt>
    <dgm:pt modelId="{1FAEEC90-3878-4586-8F49-D984C226E8D8}" type="parTrans" cxnId="{89938537-A189-4A0F-89C7-8F6FAAE2D41A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23651CE3-972B-42B4-83FD-347454D8334E}" type="sibTrans" cxnId="{89938537-A189-4A0F-89C7-8F6FAAE2D41A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DB603BB2-96FE-458B-9727-3102D73B80AE}">
      <dgm:prSet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Делай вместе</a:t>
          </a:r>
          <a:endParaRPr lang="ru-RU" sz="3200" dirty="0">
            <a:solidFill>
              <a:schemeClr val="tx1"/>
            </a:solidFill>
          </a:endParaRPr>
        </a:p>
      </dgm:t>
    </dgm:pt>
    <dgm:pt modelId="{F6D804E1-4871-4D47-B295-775493472CBD}" type="parTrans" cxnId="{C709F6B0-8989-4568-9CD3-DB92AD7B21DB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2CAA2E7C-24F3-43F2-8958-8632FFA5C4D5}" type="sibTrans" cxnId="{C709F6B0-8989-4568-9CD3-DB92AD7B21DB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A6F3E6EF-7CE5-4432-B26B-DBC7B865F2F6}">
      <dgm:prSet custT="1"/>
      <dgm:spPr/>
      <dgm:t>
        <a:bodyPr/>
        <a:lstStyle/>
        <a:p>
          <a:r>
            <a:rPr lang="en-US" sz="4000" smtClean="0">
              <a:solidFill>
                <a:schemeClr val="tx1"/>
              </a:solidFill>
            </a:rPr>
            <a:t>Web 2.0 </a:t>
          </a:r>
          <a:endParaRPr lang="ru-RU" sz="4000" dirty="0">
            <a:solidFill>
              <a:schemeClr val="tx1"/>
            </a:solidFill>
          </a:endParaRPr>
        </a:p>
      </dgm:t>
    </dgm:pt>
    <dgm:pt modelId="{DF026479-48AC-486B-BE7D-D7793BE717DF}" type="parTrans" cxnId="{9230C308-1DD5-48A6-930B-AF30E63E11CB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44422D6C-2961-45DB-ABC4-2FEAB289116B}" type="sibTrans" cxnId="{9230C308-1DD5-48A6-930B-AF30E63E11CB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A69505AF-AFDC-4DE6-A7F9-DC2FFDF55671}" type="pres">
      <dgm:prSet presAssocID="{C5E4B304-5C24-4CB9-82F6-F80703B1D8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D02D35-37DC-4AE0-B097-6675FD38D6F4}" type="pres">
      <dgm:prSet presAssocID="{D84A4AF9-677F-4712-9094-978FDFB67989}" presName="boxAndChildren" presStyleCnt="0"/>
      <dgm:spPr/>
      <dgm:t>
        <a:bodyPr/>
        <a:lstStyle/>
        <a:p>
          <a:endParaRPr lang="ru-RU"/>
        </a:p>
      </dgm:t>
    </dgm:pt>
    <dgm:pt modelId="{BFCCF7CB-0CFA-4E32-8E9B-A49F183FEFAA}" type="pres">
      <dgm:prSet presAssocID="{D84A4AF9-677F-4712-9094-978FDFB67989}" presName="parentTextBox" presStyleLbl="node1" presStyleIdx="0" presStyleCnt="3"/>
      <dgm:spPr/>
      <dgm:t>
        <a:bodyPr/>
        <a:lstStyle/>
        <a:p>
          <a:endParaRPr lang="ru-RU"/>
        </a:p>
      </dgm:t>
    </dgm:pt>
    <dgm:pt modelId="{6DA0D3EB-6459-458A-B63A-A8A01ED18F01}" type="pres">
      <dgm:prSet presAssocID="{D84A4AF9-677F-4712-9094-978FDFB67989}" presName="entireBox" presStyleLbl="node1" presStyleIdx="0" presStyleCnt="3"/>
      <dgm:spPr/>
      <dgm:t>
        <a:bodyPr/>
        <a:lstStyle/>
        <a:p>
          <a:endParaRPr lang="ru-RU"/>
        </a:p>
      </dgm:t>
    </dgm:pt>
    <dgm:pt modelId="{56510D1F-20D2-4D2A-A4BF-0031E22406CC}" type="pres">
      <dgm:prSet presAssocID="{D84A4AF9-677F-4712-9094-978FDFB67989}" presName="descendantBox" presStyleCnt="0"/>
      <dgm:spPr/>
      <dgm:t>
        <a:bodyPr/>
        <a:lstStyle/>
        <a:p>
          <a:endParaRPr lang="ru-RU"/>
        </a:p>
      </dgm:t>
    </dgm:pt>
    <dgm:pt modelId="{CAC06921-0B05-4585-A19B-C744BB9104CC}" type="pres">
      <dgm:prSet presAssocID="{5ED6B83E-08F0-469E-86ED-89E5E60734C7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A0D1C-4223-4075-B7B6-B90AD11DACD8}" type="pres">
      <dgm:prSet presAssocID="{8DB563A5-D750-48F3-B726-94290A3EEB86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445D5-1C86-41F4-A916-6288644E5FFA}" type="pres">
      <dgm:prSet presAssocID="{DB603BB2-96FE-458B-9727-3102D73B80AE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EEE94-143B-4405-B6A5-3E5D253C8C0A}" type="pres">
      <dgm:prSet presAssocID="{44422D6C-2961-45DB-ABC4-2FEAB289116B}" presName="sp" presStyleCnt="0"/>
      <dgm:spPr/>
      <dgm:t>
        <a:bodyPr/>
        <a:lstStyle/>
        <a:p>
          <a:endParaRPr lang="ru-RU"/>
        </a:p>
      </dgm:t>
    </dgm:pt>
    <dgm:pt modelId="{85752FC1-F2A8-4D36-A836-81C4BBDEAB01}" type="pres">
      <dgm:prSet presAssocID="{A6F3E6EF-7CE5-4432-B26B-DBC7B865F2F6}" presName="arrowAndChildren" presStyleCnt="0"/>
      <dgm:spPr/>
      <dgm:t>
        <a:bodyPr/>
        <a:lstStyle/>
        <a:p>
          <a:endParaRPr lang="ru-RU"/>
        </a:p>
      </dgm:t>
    </dgm:pt>
    <dgm:pt modelId="{5329CD39-D7E2-474D-A650-1EB17B9A53FA}" type="pres">
      <dgm:prSet presAssocID="{A6F3E6EF-7CE5-4432-B26B-DBC7B865F2F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2B559A4-1F75-471A-B720-B6F6E414B4DE}" type="pres">
      <dgm:prSet presAssocID="{DB6E1F57-10FA-4237-80B3-6EE547212E37}" presName="sp" presStyleCnt="0"/>
      <dgm:spPr/>
      <dgm:t>
        <a:bodyPr/>
        <a:lstStyle/>
        <a:p>
          <a:endParaRPr lang="ru-RU"/>
        </a:p>
      </dgm:t>
    </dgm:pt>
    <dgm:pt modelId="{CB8BB890-4ED4-4514-9862-581366D209BC}" type="pres">
      <dgm:prSet presAssocID="{F95386FC-A4F8-42AA-9BB3-5794C1E647A8}" presName="arrowAndChildren" presStyleCnt="0"/>
      <dgm:spPr/>
      <dgm:t>
        <a:bodyPr/>
        <a:lstStyle/>
        <a:p>
          <a:endParaRPr lang="ru-RU"/>
        </a:p>
      </dgm:t>
    </dgm:pt>
    <dgm:pt modelId="{BF23820F-924C-45AC-9D43-0DE892C9F2B7}" type="pres">
      <dgm:prSet presAssocID="{F95386FC-A4F8-42AA-9BB3-5794C1E647A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D909057-C2C1-4316-894C-07EDB3E822E9}" type="pres">
      <dgm:prSet presAssocID="{F95386FC-A4F8-42AA-9BB3-5794C1E647A8}" presName="arrow" presStyleLbl="node1" presStyleIdx="2" presStyleCnt="3"/>
      <dgm:spPr/>
      <dgm:t>
        <a:bodyPr/>
        <a:lstStyle/>
        <a:p>
          <a:endParaRPr lang="ru-RU"/>
        </a:p>
      </dgm:t>
    </dgm:pt>
    <dgm:pt modelId="{2F295F3B-145B-4291-931B-6BFA7AA0ED0C}" type="pres">
      <dgm:prSet presAssocID="{F95386FC-A4F8-42AA-9BB3-5794C1E647A8}" presName="descendantArrow" presStyleCnt="0"/>
      <dgm:spPr/>
      <dgm:t>
        <a:bodyPr/>
        <a:lstStyle/>
        <a:p>
          <a:endParaRPr lang="ru-RU"/>
        </a:p>
      </dgm:t>
    </dgm:pt>
    <dgm:pt modelId="{6049BB5C-5688-48CC-91BF-5F6E7DD0E351}" type="pres">
      <dgm:prSet presAssocID="{CE4B79E9-964D-4499-AEB3-82E7B0690358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38740-61A1-48FD-A5C8-B54E2669F9FF}" type="presOf" srcId="{D84A4AF9-677F-4712-9094-978FDFB67989}" destId="{BFCCF7CB-0CFA-4E32-8E9B-A49F183FEFAA}" srcOrd="0" destOrd="0" presId="urn:microsoft.com/office/officeart/2005/8/layout/process4"/>
    <dgm:cxn modelId="{30412346-31A2-4123-8C55-16096B2CC960}" type="presOf" srcId="{D84A4AF9-677F-4712-9094-978FDFB67989}" destId="{6DA0D3EB-6459-458A-B63A-A8A01ED18F01}" srcOrd="1" destOrd="0" presId="urn:microsoft.com/office/officeart/2005/8/layout/process4"/>
    <dgm:cxn modelId="{3D3D748E-C88C-4534-B7EB-6422411FBCC8}" srcId="{F95386FC-A4F8-42AA-9BB3-5794C1E647A8}" destId="{CE4B79E9-964D-4499-AEB3-82E7B0690358}" srcOrd="0" destOrd="0" parTransId="{C0006C2E-EC97-4D71-8F9D-67FD440A338F}" sibTransId="{ACE73C58-56E2-4A28-9155-AF7A43027935}"/>
    <dgm:cxn modelId="{89938537-A189-4A0F-89C7-8F6FAAE2D41A}" srcId="{D84A4AF9-677F-4712-9094-978FDFB67989}" destId="{8DB563A5-D750-48F3-B726-94290A3EEB86}" srcOrd="1" destOrd="0" parTransId="{1FAEEC90-3878-4586-8F49-D984C226E8D8}" sibTransId="{23651CE3-972B-42B4-83FD-347454D8334E}"/>
    <dgm:cxn modelId="{A07476A2-73D2-4849-BDD7-7F5C72B16E9E}" srcId="{C5E4B304-5C24-4CB9-82F6-F80703B1D8ED}" destId="{D84A4AF9-677F-4712-9094-978FDFB67989}" srcOrd="2" destOrd="0" parTransId="{20E66F67-1EF2-4E38-8027-DE98D68A3C67}" sibTransId="{38A39D0E-F689-44CE-819C-9AE7F4769909}"/>
    <dgm:cxn modelId="{904E259E-01A4-4132-A0B2-DF0D95AB5C97}" type="presOf" srcId="{5ED6B83E-08F0-469E-86ED-89E5E60734C7}" destId="{CAC06921-0B05-4585-A19B-C744BB9104CC}" srcOrd="0" destOrd="0" presId="urn:microsoft.com/office/officeart/2005/8/layout/process4"/>
    <dgm:cxn modelId="{9230C308-1DD5-48A6-930B-AF30E63E11CB}" srcId="{C5E4B304-5C24-4CB9-82F6-F80703B1D8ED}" destId="{A6F3E6EF-7CE5-4432-B26B-DBC7B865F2F6}" srcOrd="1" destOrd="0" parTransId="{DF026479-48AC-486B-BE7D-D7793BE717DF}" sibTransId="{44422D6C-2961-45DB-ABC4-2FEAB289116B}"/>
    <dgm:cxn modelId="{0DFDC5EC-128B-4932-95BA-BC6A0A6490D9}" type="presOf" srcId="{8DB563A5-D750-48F3-B726-94290A3EEB86}" destId="{7F7A0D1C-4223-4075-B7B6-B90AD11DACD8}" srcOrd="0" destOrd="0" presId="urn:microsoft.com/office/officeart/2005/8/layout/process4"/>
    <dgm:cxn modelId="{1E9D2D17-A77D-486D-AF62-0987A0104002}" type="presOf" srcId="{A6F3E6EF-7CE5-4432-B26B-DBC7B865F2F6}" destId="{5329CD39-D7E2-474D-A650-1EB17B9A53FA}" srcOrd="0" destOrd="0" presId="urn:microsoft.com/office/officeart/2005/8/layout/process4"/>
    <dgm:cxn modelId="{C709F6B0-8989-4568-9CD3-DB92AD7B21DB}" srcId="{D84A4AF9-677F-4712-9094-978FDFB67989}" destId="{DB603BB2-96FE-458B-9727-3102D73B80AE}" srcOrd="2" destOrd="0" parTransId="{F6D804E1-4871-4D47-B295-775493472CBD}" sibTransId="{2CAA2E7C-24F3-43F2-8958-8632FFA5C4D5}"/>
    <dgm:cxn modelId="{0F625357-6909-4D69-88C2-B11890F6E478}" type="presOf" srcId="{DB603BB2-96FE-458B-9727-3102D73B80AE}" destId="{3E8445D5-1C86-41F4-A916-6288644E5FFA}" srcOrd="0" destOrd="0" presId="urn:microsoft.com/office/officeart/2005/8/layout/process4"/>
    <dgm:cxn modelId="{F2358EB6-F2FD-401A-BCEB-E8BCB93FA9D7}" type="presOf" srcId="{CE4B79E9-964D-4499-AEB3-82E7B0690358}" destId="{6049BB5C-5688-48CC-91BF-5F6E7DD0E351}" srcOrd="0" destOrd="0" presId="urn:microsoft.com/office/officeart/2005/8/layout/process4"/>
    <dgm:cxn modelId="{4F7F1DD3-BAEE-4FED-A624-3B974C5D01B9}" type="presOf" srcId="{C5E4B304-5C24-4CB9-82F6-F80703B1D8ED}" destId="{A69505AF-AFDC-4DE6-A7F9-DC2FFDF55671}" srcOrd="0" destOrd="0" presId="urn:microsoft.com/office/officeart/2005/8/layout/process4"/>
    <dgm:cxn modelId="{0A1772A2-C7E9-48BE-B46A-9789DB84F1E7}" type="presOf" srcId="{F95386FC-A4F8-42AA-9BB3-5794C1E647A8}" destId="{BD909057-C2C1-4316-894C-07EDB3E822E9}" srcOrd="1" destOrd="0" presId="urn:microsoft.com/office/officeart/2005/8/layout/process4"/>
    <dgm:cxn modelId="{DA23E9D4-3DDC-48B1-9B60-814B27DD51AB}" type="presOf" srcId="{F95386FC-A4F8-42AA-9BB3-5794C1E647A8}" destId="{BF23820F-924C-45AC-9D43-0DE892C9F2B7}" srcOrd="0" destOrd="0" presId="urn:microsoft.com/office/officeart/2005/8/layout/process4"/>
    <dgm:cxn modelId="{5DA3E218-33A2-45C4-8F2E-C8C20E17A262}" srcId="{D84A4AF9-677F-4712-9094-978FDFB67989}" destId="{5ED6B83E-08F0-469E-86ED-89E5E60734C7}" srcOrd="0" destOrd="0" parTransId="{EDC11C18-D738-464B-B245-6412FA7A3235}" sibTransId="{647C3B1B-1F79-479D-96FE-F23DC1E669B4}"/>
    <dgm:cxn modelId="{D7551CE5-A227-46CF-BE45-37AFC890CAE0}" srcId="{C5E4B304-5C24-4CB9-82F6-F80703B1D8ED}" destId="{F95386FC-A4F8-42AA-9BB3-5794C1E647A8}" srcOrd="0" destOrd="0" parTransId="{EFE60BA9-0241-4C82-B5C4-04E4D8365A16}" sibTransId="{DB6E1F57-10FA-4237-80B3-6EE547212E37}"/>
    <dgm:cxn modelId="{1672F110-EE68-4CA2-83EA-186EE1D2B363}" type="presParOf" srcId="{A69505AF-AFDC-4DE6-A7F9-DC2FFDF55671}" destId="{69D02D35-37DC-4AE0-B097-6675FD38D6F4}" srcOrd="0" destOrd="0" presId="urn:microsoft.com/office/officeart/2005/8/layout/process4"/>
    <dgm:cxn modelId="{949BBA54-F4E8-4EE2-AB14-4FD5C6CEFE92}" type="presParOf" srcId="{69D02D35-37DC-4AE0-B097-6675FD38D6F4}" destId="{BFCCF7CB-0CFA-4E32-8E9B-A49F183FEFAA}" srcOrd="0" destOrd="0" presId="urn:microsoft.com/office/officeart/2005/8/layout/process4"/>
    <dgm:cxn modelId="{5CEF626D-BAB2-4305-B80D-A518D44FD4BB}" type="presParOf" srcId="{69D02D35-37DC-4AE0-B097-6675FD38D6F4}" destId="{6DA0D3EB-6459-458A-B63A-A8A01ED18F01}" srcOrd="1" destOrd="0" presId="urn:microsoft.com/office/officeart/2005/8/layout/process4"/>
    <dgm:cxn modelId="{1901F910-1CED-4838-9F8F-EDAF3E216EDE}" type="presParOf" srcId="{69D02D35-37DC-4AE0-B097-6675FD38D6F4}" destId="{56510D1F-20D2-4D2A-A4BF-0031E22406CC}" srcOrd="2" destOrd="0" presId="urn:microsoft.com/office/officeart/2005/8/layout/process4"/>
    <dgm:cxn modelId="{2CC012EB-0ED7-4989-AF12-238B13F8C471}" type="presParOf" srcId="{56510D1F-20D2-4D2A-A4BF-0031E22406CC}" destId="{CAC06921-0B05-4585-A19B-C744BB9104CC}" srcOrd="0" destOrd="0" presId="urn:microsoft.com/office/officeart/2005/8/layout/process4"/>
    <dgm:cxn modelId="{63B64087-1E0C-4027-9212-77BE7EE72E31}" type="presParOf" srcId="{56510D1F-20D2-4D2A-A4BF-0031E22406CC}" destId="{7F7A0D1C-4223-4075-B7B6-B90AD11DACD8}" srcOrd="1" destOrd="0" presId="urn:microsoft.com/office/officeart/2005/8/layout/process4"/>
    <dgm:cxn modelId="{179F9AB7-7F2C-4E2E-875F-4CEAEF4233FC}" type="presParOf" srcId="{56510D1F-20D2-4D2A-A4BF-0031E22406CC}" destId="{3E8445D5-1C86-41F4-A916-6288644E5FFA}" srcOrd="2" destOrd="0" presId="urn:microsoft.com/office/officeart/2005/8/layout/process4"/>
    <dgm:cxn modelId="{2197EA57-EDF5-458A-BBBC-FF1A195EF1A0}" type="presParOf" srcId="{A69505AF-AFDC-4DE6-A7F9-DC2FFDF55671}" destId="{D40EEE94-143B-4405-B6A5-3E5D253C8C0A}" srcOrd="1" destOrd="0" presId="urn:microsoft.com/office/officeart/2005/8/layout/process4"/>
    <dgm:cxn modelId="{C55C32A9-FE50-48B3-970C-E9EC72A57237}" type="presParOf" srcId="{A69505AF-AFDC-4DE6-A7F9-DC2FFDF55671}" destId="{85752FC1-F2A8-4D36-A836-81C4BBDEAB01}" srcOrd="2" destOrd="0" presId="urn:microsoft.com/office/officeart/2005/8/layout/process4"/>
    <dgm:cxn modelId="{9A4A5BE4-EA00-4590-887C-F7D1EEFA1394}" type="presParOf" srcId="{85752FC1-F2A8-4D36-A836-81C4BBDEAB01}" destId="{5329CD39-D7E2-474D-A650-1EB17B9A53FA}" srcOrd="0" destOrd="0" presId="urn:microsoft.com/office/officeart/2005/8/layout/process4"/>
    <dgm:cxn modelId="{37F842E1-1626-44DC-90E6-A8588E2C5223}" type="presParOf" srcId="{A69505AF-AFDC-4DE6-A7F9-DC2FFDF55671}" destId="{72B559A4-1F75-471A-B720-B6F6E414B4DE}" srcOrd="3" destOrd="0" presId="urn:microsoft.com/office/officeart/2005/8/layout/process4"/>
    <dgm:cxn modelId="{E5AB92C1-ADF1-4917-ADC0-45346739F00D}" type="presParOf" srcId="{A69505AF-AFDC-4DE6-A7F9-DC2FFDF55671}" destId="{CB8BB890-4ED4-4514-9862-581366D209BC}" srcOrd="4" destOrd="0" presId="urn:microsoft.com/office/officeart/2005/8/layout/process4"/>
    <dgm:cxn modelId="{C98668CA-23B9-4A35-A92A-3BC32925CE2E}" type="presParOf" srcId="{CB8BB890-4ED4-4514-9862-581366D209BC}" destId="{BF23820F-924C-45AC-9D43-0DE892C9F2B7}" srcOrd="0" destOrd="0" presId="urn:microsoft.com/office/officeart/2005/8/layout/process4"/>
    <dgm:cxn modelId="{A8043EF1-15E6-4AED-8CC1-9B7826BE8E45}" type="presParOf" srcId="{CB8BB890-4ED4-4514-9862-581366D209BC}" destId="{BD909057-C2C1-4316-894C-07EDB3E822E9}" srcOrd="1" destOrd="0" presId="urn:microsoft.com/office/officeart/2005/8/layout/process4"/>
    <dgm:cxn modelId="{E94E82A7-90C8-42D1-B4C4-7312F9DD0FDE}" type="presParOf" srcId="{CB8BB890-4ED4-4514-9862-581366D209BC}" destId="{2F295F3B-145B-4291-931B-6BFA7AA0ED0C}" srcOrd="2" destOrd="0" presId="urn:microsoft.com/office/officeart/2005/8/layout/process4"/>
    <dgm:cxn modelId="{F7A2649F-C35A-4914-B03E-0C51232E25EE}" type="presParOf" srcId="{2F295F3B-145B-4291-931B-6BFA7AA0ED0C}" destId="{6049BB5C-5688-48CC-91BF-5F6E7DD0E35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119A54-17E0-42AD-84AD-BCD790860802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675D237-2935-4F8F-8DCA-A1EC296717FA}">
      <dgm:prSet phldrT="[Текст]"/>
      <dgm:spPr/>
      <dgm:t>
        <a:bodyPr/>
        <a:lstStyle/>
        <a:p>
          <a:r>
            <a:rPr lang="en-US" dirty="0" smtClean="0"/>
            <a:t>On –line </a:t>
          </a:r>
          <a:endParaRPr lang="ru-RU" dirty="0"/>
        </a:p>
      </dgm:t>
    </dgm:pt>
    <dgm:pt modelId="{6B169177-6FDE-4670-B9C9-469EDFDB6BDD}" type="parTrans" cxnId="{98D381BA-EADE-4399-9BC6-6D04FAED5725}">
      <dgm:prSet/>
      <dgm:spPr/>
      <dgm:t>
        <a:bodyPr/>
        <a:lstStyle/>
        <a:p>
          <a:endParaRPr lang="ru-RU"/>
        </a:p>
      </dgm:t>
    </dgm:pt>
    <dgm:pt modelId="{6EE62DA7-D14A-4317-BB8B-36AB9C1A350F}" type="sibTrans" cxnId="{98D381BA-EADE-4399-9BC6-6D04FAED5725}">
      <dgm:prSet/>
      <dgm:spPr/>
      <dgm:t>
        <a:bodyPr/>
        <a:lstStyle/>
        <a:p>
          <a:endParaRPr lang="ru-RU"/>
        </a:p>
      </dgm:t>
    </dgm:pt>
    <dgm:pt modelId="{EF0F7A93-72F2-425C-9A49-DC1DD39846B1}">
      <dgm:prSet phldrT="[Текст]" phldr="1"/>
      <dgm:spPr/>
      <dgm:t>
        <a:bodyPr/>
        <a:lstStyle/>
        <a:p>
          <a:endParaRPr lang="ru-RU"/>
        </a:p>
      </dgm:t>
    </dgm:pt>
    <dgm:pt modelId="{8E85923B-A713-41DA-812B-BED445A40D04}" type="parTrans" cxnId="{2AB02BCF-D723-412A-9076-41E28589796B}">
      <dgm:prSet/>
      <dgm:spPr/>
      <dgm:t>
        <a:bodyPr/>
        <a:lstStyle/>
        <a:p>
          <a:endParaRPr lang="ru-RU"/>
        </a:p>
      </dgm:t>
    </dgm:pt>
    <dgm:pt modelId="{B594F200-5AA4-4EF1-A967-5BF3F8D6BD98}" type="sibTrans" cxnId="{2AB02BCF-D723-412A-9076-41E28589796B}">
      <dgm:prSet/>
      <dgm:spPr/>
      <dgm:t>
        <a:bodyPr/>
        <a:lstStyle/>
        <a:p>
          <a:endParaRPr lang="ru-RU"/>
        </a:p>
      </dgm:t>
    </dgm:pt>
    <dgm:pt modelId="{49A648A5-4CEA-4769-9CA8-E5F8FA9EB5CC}">
      <dgm:prSet phldrT="[Текст]"/>
      <dgm:spPr/>
      <dgm:t>
        <a:bodyPr/>
        <a:lstStyle/>
        <a:p>
          <a:r>
            <a:rPr lang="en-US" dirty="0" smtClean="0"/>
            <a:t>Mobile learning </a:t>
          </a:r>
          <a:endParaRPr lang="ru-RU" dirty="0"/>
        </a:p>
      </dgm:t>
    </dgm:pt>
    <dgm:pt modelId="{F798866B-F6D3-4BEF-8C85-7BEE41A70534}" type="parTrans" cxnId="{53065A8A-FC75-4F73-93B9-B48852FCEB6C}">
      <dgm:prSet/>
      <dgm:spPr/>
      <dgm:t>
        <a:bodyPr/>
        <a:lstStyle/>
        <a:p>
          <a:endParaRPr lang="ru-RU"/>
        </a:p>
      </dgm:t>
    </dgm:pt>
    <dgm:pt modelId="{13FA5227-D5B1-43FF-8D5E-DC785D3656F6}" type="sibTrans" cxnId="{53065A8A-FC75-4F73-93B9-B48852FCEB6C}">
      <dgm:prSet/>
      <dgm:spPr/>
      <dgm:t>
        <a:bodyPr/>
        <a:lstStyle/>
        <a:p>
          <a:endParaRPr lang="ru-RU"/>
        </a:p>
      </dgm:t>
    </dgm:pt>
    <dgm:pt modelId="{999C7C47-FF56-4CB3-ADFD-67A02AE52E64}">
      <dgm:prSet phldrT="[Текст]"/>
      <dgm:spPr/>
      <dgm:t>
        <a:bodyPr/>
        <a:lstStyle/>
        <a:p>
          <a:r>
            <a:rPr lang="en-US" dirty="0" smtClean="0"/>
            <a:t>Smart phone</a:t>
          </a:r>
          <a:endParaRPr lang="ru-RU" dirty="0"/>
        </a:p>
      </dgm:t>
    </dgm:pt>
    <dgm:pt modelId="{4D5C64DC-F674-440E-B286-078622633952}" type="parTrans" cxnId="{FAA9FBFF-6D50-4E64-8C40-FBAC3D0EF10A}">
      <dgm:prSet/>
      <dgm:spPr/>
      <dgm:t>
        <a:bodyPr/>
        <a:lstStyle/>
        <a:p>
          <a:endParaRPr lang="ru-RU"/>
        </a:p>
      </dgm:t>
    </dgm:pt>
    <dgm:pt modelId="{32D1625A-9F1F-4949-A278-5BB8BFEAE759}" type="sibTrans" cxnId="{FAA9FBFF-6D50-4E64-8C40-FBAC3D0EF10A}">
      <dgm:prSet/>
      <dgm:spPr/>
      <dgm:t>
        <a:bodyPr/>
        <a:lstStyle/>
        <a:p>
          <a:endParaRPr lang="ru-RU"/>
        </a:p>
      </dgm:t>
    </dgm:pt>
    <dgm:pt modelId="{A3807AEC-0850-4072-AA31-E44C768DCF71}">
      <dgm:prSet phldrT="[Текст]"/>
      <dgm:spPr/>
      <dgm:t>
        <a:bodyPr/>
        <a:lstStyle/>
        <a:p>
          <a:r>
            <a:rPr lang="en-US" dirty="0" smtClean="0"/>
            <a:t>Face-to-face </a:t>
          </a:r>
          <a:endParaRPr lang="ru-RU" dirty="0"/>
        </a:p>
      </dgm:t>
    </dgm:pt>
    <dgm:pt modelId="{7F77CECA-8133-4913-BEA5-1F4018B1223C}" type="parTrans" cxnId="{486351E2-598A-4507-8EFA-315B2BC6235E}">
      <dgm:prSet/>
      <dgm:spPr/>
      <dgm:t>
        <a:bodyPr/>
        <a:lstStyle/>
        <a:p>
          <a:endParaRPr lang="ru-RU"/>
        </a:p>
      </dgm:t>
    </dgm:pt>
    <dgm:pt modelId="{64A0F31D-0D8B-4B53-B1DA-64B973082D4C}" type="sibTrans" cxnId="{486351E2-598A-4507-8EFA-315B2BC6235E}">
      <dgm:prSet/>
      <dgm:spPr/>
      <dgm:t>
        <a:bodyPr/>
        <a:lstStyle/>
        <a:p>
          <a:endParaRPr lang="ru-RU"/>
        </a:p>
      </dgm:t>
    </dgm:pt>
    <dgm:pt modelId="{91B1CCD2-B4E3-4928-967B-8A9A2EAB2C1A}">
      <dgm:prSet phldrT="[Текст]" phldr="1"/>
      <dgm:spPr/>
      <dgm:t>
        <a:bodyPr/>
        <a:lstStyle/>
        <a:p>
          <a:endParaRPr lang="ru-RU"/>
        </a:p>
      </dgm:t>
    </dgm:pt>
    <dgm:pt modelId="{7ADE3D4F-7054-4583-9518-5686F7B839A5}" type="parTrans" cxnId="{D50B1ACA-6CFD-471C-80A2-C82502991D18}">
      <dgm:prSet/>
      <dgm:spPr/>
      <dgm:t>
        <a:bodyPr/>
        <a:lstStyle/>
        <a:p>
          <a:endParaRPr lang="ru-RU"/>
        </a:p>
      </dgm:t>
    </dgm:pt>
    <dgm:pt modelId="{37EABDCB-81CC-4763-8DE3-F24CFAE9E0A9}" type="sibTrans" cxnId="{D50B1ACA-6CFD-471C-80A2-C82502991D18}">
      <dgm:prSet/>
      <dgm:spPr/>
      <dgm:t>
        <a:bodyPr/>
        <a:lstStyle/>
        <a:p>
          <a:endParaRPr lang="ru-RU"/>
        </a:p>
      </dgm:t>
    </dgm:pt>
    <dgm:pt modelId="{7CB3FCF6-4C56-4E58-AAB4-66D8BA9A3968}">
      <dgm:prSet/>
      <dgm:spPr/>
      <dgm:t>
        <a:bodyPr/>
        <a:lstStyle/>
        <a:p>
          <a:r>
            <a:rPr lang="en-US" dirty="0" smtClean="0"/>
            <a:t>Tablet</a:t>
          </a:r>
        </a:p>
      </dgm:t>
    </dgm:pt>
    <dgm:pt modelId="{79CC4BD5-A6FF-4040-A01D-09578368FE4B}" type="parTrans" cxnId="{1A3153E0-5E80-4EF6-AA7C-90401E162A89}">
      <dgm:prSet/>
      <dgm:spPr/>
      <dgm:t>
        <a:bodyPr/>
        <a:lstStyle/>
        <a:p>
          <a:endParaRPr lang="ru-RU"/>
        </a:p>
      </dgm:t>
    </dgm:pt>
    <dgm:pt modelId="{5F5A4D67-F1BE-48AA-9B60-4741AE7E7695}" type="sibTrans" cxnId="{1A3153E0-5E80-4EF6-AA7C-90401E162A89}">
      <dgm:prSet/>
      <dgm:spPr/>
      <dgm:t>
        <a:bodyPr/>
        <a:lstStyle/>
        <a:p>
          <a:endParaRPr lang="ru-RU"/>
        </a:p>
      </dgm:t>
    </dgm:pt>
    <dgm:pt modelId="{ED0678B9-FE9D-4429-A9A6-74A18B76FE43}">
      <dgm:prSet/>
      <dgm:spPr/>
      <dgm:t>
        <a:bodyPr/>
        <a:lstStyle/>
        <a:p>
          <a:r>
            <a:rPr lang="en-US" dirty="0" smtClean="0"/>
            <a:t>Laptop</a:t>
          </a:r>
        </a:p>
      </dgm:t>
    </dgm:pt>
    <dgm:pt modelId="{00E92801-25F1-424E-A44B-D73E94BEA8FD}" type="parTrans" cxnId="{D584FD42-FEF4-4D2B-A261-893034CA076F}">
      <dgm:prSet/>
      <dgm:spPr/>
      <dgm:t>
        <a:bodyPr/>
        <a:lstStyle/>
        <a:p>
          <a:endParaRPr lang="ru-RU"/>
        </a:p>
      </dgm:t>
    </dgm:pt>
    <dgm:pt modelId="{F2A5FCB4-F350-4F98-AE91-EB8CE3787219}" type="sibTrans" cxnId="{D584FD42-FEF4-4D2B-A261-893034CA076F}">
      <dgm:prSet/>
      <dgm:spPr/>
      <dgm:t>
        <a:bodyPr/>
        <a:lstStyle/>
        <a:p>
          <a:endParaRPr lang="ru-RU"/>
        </a:p>
      </dgm:t>
    </dgm:pt>
    <dgm:pt modelId="{3A1405F4-8D26-4608-8463-4A75B955077B}">
      <dgm:prSet/>
      <dgm:spPr/>
      <dgm:t>
        <a:bodyPr/>
        <a:lstStyle/>
        <a:p>
          <a:r>
            <a:rPr lang="en-US" dirty="0" err="1" smtClean="0"/>
            <a:t>Wearables</a:t>
          </a:r>
          <a:endParaRPr lang="ru-RU" dirty="0"/>
        </a:p>
      </dgm:t>
    </dgm:pt>
    <dgm:pt modelId="{D1854D04-629B-4384-9120-387E7EB3EFD7}" type="parTrans" cxnId="{94192F30-58CF-4685-BCA6-DB5B77102B95}">
      <dgm:prSet/>
      <dgm:spPr/>
      <dgm:t>
        <a:bodyPr/>
        <a:lstStyle/>
        <a:p>
          <a:endParaRPr lang="ru-RU"/>
        </a:p>
      </dgm:t>
    </dgm:pt>
    <dgm:pt modelId="{B21DCB7A-CE56-4C12-AF12-5CA5CA19FA0C}" type="sibTrans" cxnId="{94192F30-58CF-4685-BCA6-DB5B77102B95}">
      <dgm:prSet/>
      <dgm:spPr/>
      <dgm:t>
        <a:bodyPr/>
        <a:lstStyle/>
        <a:p>
          <a:endParaRPr lang="ru-RU"/>
        </a:p>
      </dgm:t>
    </dgm:pt>
    <dgm:pt modelId="{C77D473F-6B57-46CB-A1D2-840FD230DBE3}" type="pres">
      <dgm:prSet presAssocID="{98119A54-17E0-42AD-84AD-BCD79086080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CAF84-702C-4F16-B5DF-858C9D4AB0DD}" type="pres">
      <dgm:prSet presAssocID="{D675D237-2935-4F8F-8DCA-A1EC296717FA}" presName="circ1" presStyleLbl="vennNode1" presStyleIdx="0" presStyleCnt="3"/>
      <dgm:spPr/>
      <dgm:t>
        <a:bodyPr/>
        <a:lstStyle/>
        <a:p>
          <a:endParaRPr lang="ru-RU"/>
        </a:p>
      </dgm:t>
    </dgm:pt>
    <dgm:pt modelId="{11D83DBA-39D1-4052-AF27-3E89D9D5DEEF}" type="pres">
      <dgm:prSet presAssocID="{D675D237-2935-4F8F-8DCA-A1EC296717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F45A4-C8D2-4B66-AA34-391267751962}" type="pres">
      <dgm:prSet presAssocID="{49A648A5-4CEA-4769-9CA8-E5F8FA9EB5CC}" presName="circ2" presStyleLbl="vennNode1" presStyleIdx="1" presStyleCnt="3"/>
      <dgm:spPr/>
      <dgm:t>
        <a:bodyPr/>
        <a:lstStyle/>
        <a:p>
          <a:endParaRPr lang="ru-RU"/>
        </a:p>
      </dgm:t>
    </dgm:pt>
    <dgm:pt modelId="{70349553-4D91-41D2-961D-8488479CC768}" type="pres">
      <dgm:prSet presAssocID="{49A648A5-4CEA-4769-9CA8-E5F8FA9EB5C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11876-159C-40D9-A32A-61E037117E63}" type="pres">
      <dgm:prSet presAssocID="{A3807AEC-0850-4072-AA31-E44C768DCF71}" presName="circ3" presStyleLbl="vennNode1" presStyleIdx="2" presStyleCnt="3"/>
      <dgm:spPr/>
      <dgm:t>
        <a:bodyPr/>
        <a:lstStyle/>
        <a:p>
          <a:endParaRPr lang="ru-RU"/>
        </a:p>
      </dgm:t>
    </dgm:pt>
    <dgm:pt modelId="{94395F2E-41D2-419B-BA53-6C05836C8D77}" type="pres">
      <dgm:prSet presAssocID="{A3807AEC-0850-4072-AA31-E44C768DCF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821D5-0BDA-403E-899C-76AA5EF8C4E3}" type="presOf" srcId="{999C7C47-FF56-4CB3-ADFD-67A02AE52E64}" destId="{8B7F45A4-C8D2-4B66-AA34-391267751962}" srcOrd="0" destOrd="1" presId="urn:microsoft.com/office/officeart/2005/8/layout/venn1"/>
    <dgm:cxn modelId="{D1727C05-6AB1-44E3-8FFD-D7440361C94E}" type="presOf" srcId="{3A1405F4-8D26-4608-8463-4A75B955077B}" destId="{70349553-4D91-41D2-961D-8488479CC768}" srcOrd="1" destOrd="4" presId="urn:microsoft.com/office/officeart/2005/8/layout/venn1"/>
    <dgm:cxn modelId="{00A448DE-0A4E-4829-88AB-BFADDEDFC37F}" type="presOf" srcId="{EF0F7A93-72F2-425C-9A49-DC1DD39846B1}" destId="{11D83DBA-39D1-4052-AF27-3E89D9D5DEEF}" srcOrd="1" destOrd="1" presId="urn:microsoft.com/office/officeart/2005/8/layout/venn1"/>
    <dgm:cxn modelId="{1A3153E0-5E80-4EF6-AA7C-90401E162A89}" srcId="{49A648A5-4CEA-4769-9CA8-E5F8FA9EB5CC}" destId="{7CB3FCF6-4C56-4E58-AAB4-66D8BA9A3968}" srcOrd="1" destOrd="0" parTransId="{79CC4BD5-A6FF-4040-A01D-09578368FE4B}" sibTransId="{5F5A4D67-F1BE-48AA-9B60-4741AE7E7695}"/>
    <dgm:cxn modelId="{BAAF56E8-E5D7-4FBF-BFB5-F3A85141C11D}" type="presOf" srcId="{A3807AEC-0850-4072-AA31-E44C768DCF71}" destId="{56B11876-159C-40D9-A32A-61E037117E63}" srcOrd="0" destOrd="0" presId="urn:microsoft.com/office/officeart/2005/8/layout/venn1"/>
    <dgm:cxn modelId="{53065A8A-FC75-4F73-93B9-B48852FCEB6C}" srcId="{98119A54-17E0-42AD-84AD-BCD790860802}" destId="{49A648A5-4CEA-4769-9CA8-E5F8FA9EB5CC}" srcOrd="1" destOrd="0" parTransId="{F798866B-F6D3-4BEF-8C85-7BEE41A70534}" sibTransId="{13FA5227-D5B1-43FF-8D5E-DC785D3656F6}"/>
    <dgm:cxn modelId="{486351E2-598A-4507-8EFA-315B2BC6235E}" srcId="{98119A54-17E0-42AD-84AD-BCD790860802}" destId="{A3807AEC-0850-4072-AA31-E44C768DCF71}" srcOrd="2" destOrd="0" parTransId="{7F77CECA-8133-4913-BEA5-1F4018B1223C}" sibTransId="{64A0F31D-0D8B-4B53-B1DA-64B973082D4C}"/>
    <dgm:cxn modelId="{2AB02BCF-D723-412A-9076-41E28589796B}" srcId="{D675D237-2935-4F8F-8DCA-A1EC296717FA}" destId="{EF0F7A93-72F2-425C-9A49-DC1DD39846B1}" srcOrd="0" destOrd="0" parTransId="{8E85923B-A713-41DA-812B-BED445A40D04}" sibTransId="{B594F200-5AA4-4EF1-A967-5BF3F8D6BD98}"/>
    <dgm:cxn modelId="{FDC506E9-515A-44A1-8893-E2C0C827E7C7}" type="presOf" srcId="{49A648A5-4CEA-4769-9CA8-E5F8FA9EB5CC}" destId="{8B7F45A4-C8D2-4B66-AA34-391267751962}" srcOrd="0" destOrd="0" presId="urn:microsoft.com/office/officeart/2005/8/layout/venn1"/>
    <dgm:cxn modelId="{D584FD42-FEF4-4D2B-A261-893034CA076F}" srcId="{49A648A5-4CEA-4769-9CA8-E5F8FA9EB5CC}" destId="{ED0678B9-FE9D-4429-A9A6-74A18B76FE43}" srcOrd="2" destOrd="0" parTransId="{00E92801-25F1-424E-A44B-D73E94BEA8FD}" sibTransId="{F2A5FCB4-F350-4F98-AE91-EB8CE3787219}"/>
    <dgm:cxn modelId="{FAA9FBFF-6D50-4E64-8C40-FBAC3D0EF10A}" srcId="{49A648A5-4CEA-4769-9CA8-E5F8FA9EB5CC}" destId="{999C7C47-FF56-4CB3-ADFD-67A02AE52E64}" srcOrd="0" destOrd="0" parTransId="{4D5C64DC-F674-440E-B286-078622633952}" sibTransId="{32D1625A-9F1F-4949-A278-5BB8BFEAE759}"/>
    <dgm:cxn modelId="{502D2BB3-A9EE-47E5-9044-D3DE85948DB1}" type="presOf" srcId="{ED0678B9-FE9D-4429-A9A6-74A18B76FE43}" destId="{70349553-4D91-41D2-961D-8488479CC768}" srcOrd="1" destOrd="3" presId="urn:microsoft.com/office/officeart/2005/8/layout/venn1"/>
    <dgm:cxn modelId="{B2A11F03-5D4D-42EF-B026-0DD2D9B55596}" type="presOf" srcId="{91B1CCD2-B4E3-4928-967B-8A9A2EAB2C1A}" destId="{94395F2E-41D2-419B-BA53-6C05836C8D77}" srcOrd="1" destOrd="1" presId="urn:microsoft.com/office/officeart/2005/8/layout/venn1"/>
    <dgm:cxn modelId="{27300D51-EBBD-48D2-B8B4-3385A79F93ED}" type="presOf" srcId="{7CB3FCF6-4C56-4E58-AAB4-66D8BA9A3968}" destId="{8B7F45A4-C8D2-4B66-AA34-391267751962}" srcOrd="0" destOrd="2" presId="urn:microsoft.com/office/officeart/2005/8/layout/venn1"/>
    <dgm:cxn modelId="{31CDD596-577A-41BC-A96F-1FFE5F775C2A}" type="presOf" srcId="{3A1405F4-8D26-4608-8463-4A75B955077B}" destId="{8B7F45A4-C8D2-4B66-AA34-391267751962}" srcOrd="0" destOrd="4" presId="urn:microsoft.com/office/officeart/2005/8/layout/venn1"/>
    <dgm:cxn modelId="{F1CB714C-0E76-428D-8D7A-05C23227391F}" type="presOf" srcId="{A3807AEC-0850-4072-AA31-E44C768DCF71}" destId="{94395F2E-41D2-419B-BA53-6C05836C8D77}" srcOrd="1" destOrd="0" presId="urn:microsoft.com/office/officeart/2005/8/layout/venn1"/>
    <dgm:cxn modelId="{ACAAED51-2D94-43C4-B0BF-3B776BAA0973}" type="presOf" srcId="{999C7C47-FF56-4CB3-ADFD-67A02AE52E64}" destId="{70349553-4D91-41D2-961D-8488479CC768}" srcOrd="1" destOrd="1" presId="urn:microsoft.com/office/officeart/2005/8/layout/venn1"/>
    <dgm:cxn modelId="{98D381BA-EADE-4399-9BC6-6D04FAED5725}" srcId="{98119A54-17E0-42AD-84AD-BCD790860802}" destId="{D675D237-2935-4F8F-8DCA-A1EC296717FA}" srcOrd="0" destOrd="0" parTransId="{6B169177-6FDE-4670-B9C9-469EDFDB6BDD}" sibTransId="{6EE62DA7-D14A-4317-BB8B-36AB9C1A350F}"/>
    <dgm:cxn modelId="{71597AB0-D62D-4831-90F3-4B70150A2A25}" type="presOf" srcId="{D675D237-2935-4F8F-8DCA-A1EC296717FA}" destId="{11D83DBA-39D1-4052-AF27-3E89D9D5DEEF}" srcOrd="1" destOrd="0" presId="urn:microsoft.com/office/officeart/2005/8/layout/venn1"/>
    <dgm:cxn modelId="{C9241F34-90A4-4B17-B068-F83B3E74FE44}" type="presOf" srcId="{98119A54-17E0-42AD-84AD-BCD790860802}" destId="{C77D473F-6B57-46CB-A1D2-840FD230DBE3}" srcOrd="0" destOrd="0" presId="urn:microsoft.com/office/officeart/2005/8/layout/venn1"/>
    <dgm:cxn modelId="{8FC387C0-A464-47DA-BAE8-78AF1F7D78D1}" type="presOf" srcId="{EF0F7A93-72F2-425C-9A49-DC1DD39846B1}" destId="{926CAF84-702C-4F16-B5DF-858C9D4AB0DD}" srcOrd="0" destOrd="1" presId="urn:microsoft.com/office/officeart/2005/8/layout/venn1"/>
    <dgm:cxn modelId="{94192F30-58CF-4685-BCA6-DB5B77102B95}" srcId="{49A648A5-4CEA-4769-9CA8-E5F8FA9EB5CC}" destId="{3A1405F4-8D26-4608-8463-4A75B955077B}" srcOrd="3" destOrd="0" parTransId="{D1854D04-629B-4384-9120-387E7EB3EFD7}" sibTransId="{B21DCB7A-CE56-4C12-AF12-5CA5CA19FA0C}"/>
    <dgm:cxn modelId="{BD2C1C07-3EE9-4353-A551-52DB72AD14A4}" type="presOf" srcId="{D675D237-2935-4F8F-8DCA-A1EC296717FA}" destId="{926CAF84-702C-4F16-B5DF-858C9D4AB0DD}" srcOrd="0" destOrd="0" presId="urn:microsoft.com/office/officeart/2005/8/layout/venn1"/>
    <dgm:cxn modelId="{336B7E34-1048-499B-AF64-CB0E7A92EEA3}" type="presOf" srcId="{7CB3FCF6-4C56-4E58-AAB4-66D8BA9A3968}" destId="{70349553-4D91-41D2-961D-8488479CC768}" srcOrd="1" destOrd="2" presId="urn:microsoft.com/office/officeart/2005/8/layout/venn1"/>
    <dgm:cxn modelId="{8FB765DD-F6D8-4040-90DE-5236F460E04A}" type="presOf" srcId="{ED0678B9-FE9D-4429-A9A6-74A18B76FE43}" destId="{8B7F45A4-C8D2-4B66-AA34-391267751962}" srcOrd="0" destOrd="3" presId="urn:microsoft.com/office/officeart/2005/8/layout/venn1"/>
    <dgm:cxn modelId="{F4E9EDF2-DC80-4585-89B5-F20BC54D44D5}" type="presOf" srcId="{91B1CCD2-B4E3-4928-967B-8A9A2EAB2C1A}" destId="{56B11876-159C-40D9-A32A-61E037117E63}" srcOrd="0" destOrd="1" presId="urn:microsoft.com/office/officeart/2005/8/layout/venn1"/>
    <dgm:cxn modelId="{D50B1ACA-6CFD-471C-80A2-C82502991D18}" srcId="{A3807AEC-0850-4072-AA31-E44C768DCF71}" destId="{91B1CCD2-B4E3-4928-967B-8A9A2EAB2C1A}" srcOrd="0" destOrd="0" parTransId="{7ADE3D4F-7054-4583-9518-5686F7B839A5}" sibTransId="{37EABDCB-81CC-4763-8DE3-F24CFAE9E0A9}"/>
    <dgm:cxn modelId="{1993E542-45D5-4FC6-97C8-1314090CF3B2}" type="presOf" srcId="{49A648A5-4CEA-4769-9CA8-E5F8FA9EB5CC}" destId="{70349553-4D91-41D2-961D-8488479CC768}" srcOrd="1" destOrd="0" presId="urn:microsoft.com/office/officeart/2005/8/layout/venn1"/>
    <dgm:cxn modelId="{873EF6E1-0C1C-4BF9-B68E-F9562377ACBB}" type="presParOf" srcId="{C77D473F-6B57-46CB-A1D2-840FD230DBE3}" destId="{926CAF84-702C-4F16-B5DF-858C9D4AB0DD}" srcOrd="0" destOrd="0" presId="urn:microsoft.com/office/officeart/2005/8/layout/venn1"/>
    <dgm:cxn modelId="{C8E5102C-8475-4B17-B360-C8DFF86CB302}" type="presParOf" srcId="{C77D473F-6B57-46CB-A1D2-840FD230DBE3}" destId="{11D83DBA-39D1-4052-AF27-3E89D9D5DEEF}" srcOrd="1" destOrd="0" presId="urn:microsoft.com/office/officeart/2005/8/layout/venn1"/>
    <dgm:cxn modelId="{438C9C34-160B-423C-BC8E-500CDA5CC64B}" type="presParOf" srcId="{C77D473F-6B57-46CB-A1D2-840FD230DBE3}" destId="{8B7F45A4-C8D2-4B66-AA34-391267751962}" srcOrd="2" destOrd="0" presId="urn:microsoft.com/office/officeart/2005/8/layout/venn1"/>
    <dgm:cxn modelId="{E228CD3E-6F7F-4B6B-B013-C7079278AC5A}" type="presParOf" srcId="{C77D473F-6B57-46CB-A1D2-840FD230DBE3}" destId="{70349553-4D91-41D2-961D-8488479CC768}" srcOrd="3" destOrd="0" presId="urn:microsoft.com/office/officeart/2005/8/layout/venn1"/>
    <dgm:cxn modelId="{04A29F08-826C-4838-95D4-CEB79C67C9D9}" type="presParOf" srcId="{C77D473F-6B57-46CB-A1D2-840FD230DBE3}" destId="{56B11876-159C-40D9-A32A-61E037117E63}" srcOrd="4" destOrd="0" presId="urn:microsoft.com/office/officeart/2005/8/layout/venn1"/>
    <dgm:cxn modelId="{48113319-C241-44E7-98C8-EA5800BF2D92}" type="presParOf" srcId="{C77D473F-6B57-46CB-A1D2-840FD230DBE3}" destId="{94395F2E-41D2-419B-BA53-6C05836C8D7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3F506-E129-4790-B247-5A2D5787EB16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E4C8D-1DDF-4467-BBF1-E302F0881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9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3C9D16-C4FC-4735-A058-47A2C39C8DB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9548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69DCFF-D146-41E2-AB3E-228675F970DF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47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BC06-FC11-4A7A-8017-2DCFB60A1C9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1FD-E6F5-4069-B220-7145C7E0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240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BC06-FC11-4A7A-8017-2DCFB60A1C9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1FD-E6F5-4069-B220-7145C7E0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127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BC06-FC11-4A7A-8017-2DCFB60A1C9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1FD-E6F5-4069-B220-7145C7E0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7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BC06-FC11-4A7A-8017-2DCFB60A1C9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1FD-E6F5-4069-B220-7145C7E0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654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BC06-FC11-4A7A-8017-2DCFB60A1C9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1FD-E6F5-4069-B220-7145C7E0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141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BC06-FC11-4A7A-8017-2DCFB60A1C9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1FD-E6F5-4069-B220-7145C7E0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775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BC06-FC11-4A7A-8017-2DCFB60A1C9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1FD-E6F5-4069-B220-7145C7E0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66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BC06-FC11-4A7A-8017-2DCFB60A1C9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1FD-E6F5-4069-B220-7145C7E0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695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BC06-FC11-4A7A-8017-2DCFB60A1C9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1FD-E6F5-4069-B220-7145C7E0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391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BC06-FC11-4A7A-8017-2DCFB60A1C9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1FD-E6F5-4069-B220-7145C7E0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992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BC06-FC11-4A7A-8017-2DCFB60A1C9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A1FD-E6F5-4069-B220-7145C7E0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820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BA8CD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BC06-FC11-4A7A-8017-2DCFB60A1C9F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DA1FD-E6F5-4069-B220-7145C7E0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5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blabberize.com/view/id/200733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voki.com/mywebsite.php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ndoo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creator.com/" TargetMode="External"/><Relationship Id="rId2" Type="http://schemas.openxmlformats.org/officeDocument/2006/relationships/hyperlink" Target="http://www.mixboo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storybird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teach-2008.blogspot.ru/2009/10/blog-post_21.html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llscreen360.com/" TargetMode="External"/><Relationship Id="rId2" Type="http://schemas.openxmlformats.org/officeDocument/2006/relationships/hyperlink" Target="http://www.worldtour360.com/index.php?lang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3.safestyle-windows.co.uk/the-secret-door/" TargetMode="External"/><Relationship Id="rId5" Type="http://schemas.openxmlformats.org/officeDocument/2006/relationships/hyperlink" Target="https://randstuff.ru/city/" TargetMode="External"/><Relationship Id="rId4" Type="http://schemas.openxmlformats.org/officeDocument/2006/relationships/hyperlink" Target="http://www.airpano.com/List-Aerial-Panoramas.ph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-qrcode-generator.co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badanovweb2/hom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It&#8217;s%20more%20than%20a%20fridge.%20It&#8217;s%20the%20Family%20Hub..mp4" TargetMode="External"/><Relationship Id="rId2" Type="http://schemas.openxmlformats.org/officeDocument/2006/relationships/hyperlink" Target="Top%205%20Future%20Technology%20Inventions%20-%202019%20-%202050.mp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videoplayback.mp4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dnevnik.ru/" TargetMode="External"/><Relationship Id="rId2" Type="http://schemas.openxmlformats.org/officeDocument/2006/relationships/hyperlink" Target="https://www.google.ru/url?sa=t&amp;rct=j&amp;q=&amp;esrc=s&amp;source=web&amp;cd=1&amp;ved=2ahUKEwjbmZnC-IrdAhVoqYsKHVRyDykQFjAAegQIAxAC&amp;url=https://classroom.google.com/&amp;usg=AOvVaw01ZRE5lsJeswx-yCVeh6SL" TargetMode="Externa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91933"/>
            <a:ext cx="9144000" cy="1995795"/>
          </a:xfrm>
        </p:spPr>
        <p:txBody>
          <a:bodyPr>
            <a:noAutofit/>
          </a:bodyPr>
          <a:lstStyle/>
          <a:p>
            <a:r>
              <a:rPr lang="ru-RU" sz="4400" dirty="0" smtClean="0"/>
              <a:t>Использование цифровых технологий в преподавании иностранного языка: когда и зачем?</a:t>
            </a:r>
            <a:endParaRPr lang="ru-RU" sz="4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462459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27.08.18</a:t>
            </a:r>
          </a:p>
          <a:p>
            <a:pPr algn="r"/>
            <a:r>
              <a:rPr lang="ru-RU" dirty="0" smtClean="0"/>
              <a:t>г. Красноярск</a:t>
            </a:r>
            <a:endParaRPr lang="en-US" dirty="0" smtClean="0"/>
          </a:p>
          <a:p>
            <a:pPr algn="r"/>
            <a:r>
              <a:rPr lang="ru-RU" dirty="0" smtClean="0"/>
              <a:t>КК ИПК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24" y="272040"/>
            <a:ext cx="2084438" cy="20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2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 сейчас?</a:t>
            </a:r>
          </a:p>
        </p:txBody>
      </p:sp>
      <p:sp>
        <p:nvSpPr>
          <p:cNvPr id="14339" name="Объект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55731" cy="435133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Интернет</a:t>
            </a:r>
          </a:p>
          <a:p>
            <a:pPr eaLnBrk="1" hangingPunct="1"/>
            <a:r>
              <a:rPr lang="ru-RU" altLang="ru-RU" dirty="0" smtClean="0"/>
              <a:t>Социальные сети</a:t>
            </a:r>
          </a:p>
          <a:p>
            <a:pPr eaLnBrk="1" hangingPunct="1"/>
            <a:r>
              <a:rPr lang="ru-RU" altLang="ru-RU" dirty="0" err="1" smtClean="0"/>
              <a:t>Айфоны</a:t>
            </a:r>
            <a:endParaRPr lang="ru-RU" altLang="ru-RU" dirty="0" smtClean="0"/>
          </a:p>
          <a:p>
            <a:pPr eaLnBrk="1" hangingPunct="1"/>
            <a:r>
              <a:rPr lang="ru-RU" altLang="ru-RU" dirty="0" err="1" smtClean="0"/>
              <a:t>Айпады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Планшеты</a:t>
            </a:r>
          </a:p>
          <a:p>
            <a:pPr eaLnBrk="1" hangingPunct="1"/>
            <a:r>
              <a:rPr lang="ru-RU" altLang="ru-RU" dirty="0" smtClean="0"/>
              <a:t>Блоги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14340" name="Содержимое 4"/>
          <p:cNvSpPr>
            <a:spLocks noGrp="1"/>
          </p:cNvSpPr>
          <p:nvPr>
            <p:ph sz="half" idx="2"/>
          </p:nvPr>
        </p:nvSpPr>
        <p:spPr>
          <a:xfrm>
            <a:off x="4246179" y="1825625"/>
            <a:ext cx="3016469" cy="4351338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E-learning</a:t>
            </a:r>
          </a:p>
          <a:p>
            <a:pPr eaLnBrk="1" hangingPunct="1"/>
            <a:r>
              <a:rPr lang="en-US" altLang="ru-RU" dirty="0" smtClean="0"/>
              <a:t>Blended learning</a:t>
            </a:r>
          </a:p>
          <a:p>
            <a:pPr eaLnBrk="1" hangingPunct="1"/>
            <a:r>
              <a:rPr lang="en-US" altLang="ru-RU" dirty="0" smtClean="0"/>
              <a:t>Flipped learning</a:t>
            </a:r>
          </a:p>
          <a:p>
            <a:pPr eaLnBrk="1" hangingPunct="1"/>
            <a:r>
              <a:rPr lang="en-US" altLang="ru-RU" dirty="0" smtClean="0"/>
              <a:t>Mobile learning</a:t>
            </a:r>
          </a:p>
          <a:p>
            <a:pPr eaLnBrk="1" hangingPunct="1"/>
            <a:r>
              <a:rPr lang="en-US" altLang="ru-RU" dirty="0" smtClean="0"/>
              <a:t>Web 2.0.</a:t>
            </a:r>
          </a:p>
          <a:p>
            <a:pPr eaLnBrk="1" hangingPunct="1"/>
            <a:r>
              <a:rPr lang="en-US" altLang="ru-RU" dirty="0" smtClean="0"/>
              <a:t>Web 3.0.</a:t>
            </a:r>
            <a:endParaRPr lang="ru-RU" altLang="ru-RU" dirty="0" smtClean="0"/>
          </a:p>
        </p:txBody>
      </p:sp>
      <p:pic>
        <p:nvPicPr>
          <p:cNvPr id="14341" name="Picture 4" descr="D:\Documents and Settings\ekaterina_t\Рабочий стол\файлы\картинки2\англ-карт\550660_10151184016374917_27643635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028" y="124947"/>
            <a:ext cx="3934096" cy="540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073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5363" name="Content Placeholder 3" descr="3 biggest fea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6276" y="282576"/>
            <a:ext cx="5616575" cy="6264275"/>
          </a:xfrm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432176" y="501651"/>
            <a:ext cx="5184775" cy="1077913"/>
          </a:xfrm>
          <a:prstGeom prst="rect">
            <a:avLst/>
          </a:prstGeom>
          <a:solidFill>
            <a:srgbClr val="F2F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ru-RU" b="1">
                <a:latin typeface="Arial" panose="020B0604020202020204" pitchFamily="34" charset="0"/>
              </a:rPr>
              <a:t>3 biggest fears of a teacher using technology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481638" y="1827214"/>
            <a:ext cx="2736850" cy="1385887"/>
          </a:xfrm>
          <a:prstGeom prst="rect">
            <a:avLst/>
          </a:prstGeom>
          <a:solidFill>
            <a:srgbClr val="F2F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800">
                <a:latin typeface="Arial" panose="020B0604020202020204" pitchFamily="34" charset="0"/>
              </a:rPr>
              <a:t>How do I make this work?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ru-RU" sz="2800">
              <a:latin typeface="Arial" panose="020B0604020202020204" pitchFamily="34" charset="0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5494338" y="3357563"/>
            <a:ext cx="2736850" cy="1384300"/>
          </a:xfrm>
          <a:prstGeom prst="rect">
            <a:avLst/>
          </a:prstGeom>
          <a:solidFill>
            <a:srgbClr val="F2F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800">
                <a:latin typeface="Arial" panose="020B0604020202020204" pitchFamily="34" charset="0"/>
              </a:rPr>
              <a:t>How do I avoid looking like an idiot?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5519738" y="4995864"/>
            <a:ext cx="2736850" cy="1385887"/>
          </a:xfrm>
          <a:prstGeom prst="rect">
            <a:avLst/>
          </a:prstGeom>
          <a:solidFill>
            <a:srgbClr val="F2F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800">
                <a:latin typeface="Arial" panose="020B0604020202020204" pitchFamily="34" charset="0"/>
              </a:rPr>
              <a:t>{They will know more about this than I do}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3432176" y="533401"/>
            <a:ext cx="5184775" cy="10779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>
                <a:latin typeface="Arial" panose="020B0604020202020204" pitchFamily="34" charset="0"/>
              </a:rPr>
              <a:t>Чего боится учитель, применяя технологии</a:t>
            </a:r>
          </a:p>
        </p:txBody>
      </p:sp>
      <p:sp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5481638" y="1827214"/>
            <a:ext cx="2736850" cy="9540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Как это все работает? 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5457825" y="3400425"/>
            <a:ext cx="2736850" cy="1385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Как не выглядеть идиотом? </a:t>
            </a: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5437188" y="4995864"/>
            <a:ext cx="2819400" cy="1385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Они знают больше, чем я</a:t>
            </a:r>
          </a:p>
        </p:txBody>
      </p:sp>
    </p:spTree>
    <p:extLst>
      <p:ext uri="{BB962C8B-B14F-4D97-AF65-F5344CB8AC3E}">
        <p14:creationId xmlns:p14="http://schemas.microsoft.com/office/powerpoint/2010/main" val="3795281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6387" name="Content Placeholder 3" descr="3 biggest fea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6276" y="282576"/>
            <a:ext cx="5616575" cy="6264275"/>
          </a:xfr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432176" y="501651"/>
            <a:ext cx="5184775" cy="1077913"/>
          </a:xfrm>
          <a:prstGeom prst="rect">
            <a:avLst/>
          </a:prstGeom>
          <a:solidFill>
            <a:srgbClr val="F2F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ru-RU" b="1">
                <a:latin typeface="Arial" panose="020B0604020202020204" pitchFamily="34" charset="0"/>
              </a:rPr>
              <a:t>3 biggest fears of a student using technology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432176" y="533401"/>
            <a:ext cx="5184775" cy="10779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>
                <a:latin typeface="Arial" panose="020B0604020202020204" pitchFamily="34" charset="0"/>
              </a:rPr>
              <a:t>Чего боится ученик, применяя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3004589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Информационная революция 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преобразование общественных отношений из-за кардинальных изменений в сфере обработки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570513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Информационные революции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Речь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Письменность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Книгопечатание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СМИ: радио, телевидение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Интернет 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32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4 ИКТ революций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453710"/>
              </p:ext>
            </p:extLst>
          </p:nvPr>
        </p:nvGraphicFramePr>
        <p:xfrm>
          <a:off x="735724" y="1600201"/>
          <a:ext cx="1114096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884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Чтобы охватить аудиторию в 50 млн человек, </a:t>
            </a:r>
            <a:r>
              <a:rPr lang="ru-RU" dirty="0" smtClean="0"/>
              <a:t>понадобится</a:t>
            </a:r>
            <a:r>
              <a:rPr lang="ru-RU" dirty="0"/>
              <a:t>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223173"/>
              </p:ext>
            </p:extLst>
          </p:nvPr>
        </p:nvGraphicFramePr>
        <p:xfrm>
          <a:off x="838200" y="1825625"/>
          <a:ext cx="105156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210853653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435555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GB" altLang="ru-RU" sz="4000" dirty="0" smtClean="0"/>
                        <a:t>Radio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ru-RU" sz="4000" dirty="0" smtClean="0"/>
                        <a:t>38 </a:t>
                      </a:r>
                      <a:r>
                        <a:rPr lang="ru-RU" altLang="ru-RU" sz="4000" dirty="0" smtClean="0"/>
                        <a:t>лет</a:t>
                      </a:r>
                      <a:endParaRPr lang="en-GB" altLang="ru-RU" sz="4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8625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ru-RU" sz="4000" dirty="0" smtClean="0"/>
                        <a:t>Television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ru-RU" sz="4000" dirty="0" smtClean="0"/>
                        <a:t>13 </a:t>
                      </a:r>
                      <a:r>
                        <a:rPr lang="ru-RU" altLang="ru-RU" sz="4000" dirty="0" smtClean="0"/>
                        <a:t>лет</a:t>
                      </a:r>
                      <a:endParaRPr lang="en-GB" altLang="ru-RU" sz="4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0478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ru-RU" sz="4000" dirty="0" smtClean="0"/>
                        <a:t>The Internet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ru-RU" sz="4000" dirty="0" smtClean="0"/>
                        <a:t>4 </a:t>
                      </a:r>
                      <a:r>
                        <a:rPr lang="ru-RU" altLang="ru-RU" sz="4000" dirty="0" smtClean="0"/>
                        <a:t>года</a:t>
                      </a:r>
                      <a:endParaRPr lang="en-GB" altLang="ru-RU" sz="4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610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ru-RU" sz="4000" dirty="0" smtClean="0"/>
                        <a:t>Facebook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ru-RU" sz="4000" dirty="0" smtClean="0"/>
                        <a:t>2 </a:t>
                      </a:r>
                      <a:r>
                        <a:rPr lang="ru-RU" altLang="ru-RU" sz="4000" dirty="0" smtClean="0"/>
                        <a:t>года </a:t>
                      </a:r>
                      <a:endParaRPr lang="en-GB" altLang="ru-RU" sz="4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8407816"/>
                  </a:ext>
                </a:extLst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 rot="16200000">
            <a:off x="9661746" y="4236709"/>
            <a:ext cx="395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cc  Steve Wheeler, University of Plymouth, 2010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89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Прогнозы </a:t>
            </a:r>
          </a:p>
        </p:txBody>
      </p:sp>
      <p:sp>
        <p:nvSpPr>
          <p:cNvPr id="21507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2009г</a:t>
            </a:r>
          </a:p>
        </p:txBody>
      </p:sp>
      <p:sp>
        <p:nvSpPr>
          <p:cNvPr id="21508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smtClean="0"/>
              <a:t>Количество информации в мире каждые 10 лет удваивается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150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altLang="ru-RU" smtClean="0"/>
              <a:t>2018г</a:t>
            </a:r>
          </a:p>
        </p:txBody>
      </p:sp>
      <p:sp>
        <p:nvSpPr>
          <p:cNvPr id="215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altLang="ru-RU" smtClean="0"/>
              <a:t>Количество данных на планете будет удваиваться каждые два года вплоть до 2020 года</a:t>
            </a:r>
          </a:p>
          <a:p>
            <a:endParaRPr lang="ru-RU" altLang="ru-RU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209800" y="4648200"/>
            <a:ext cx="73914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Arial" charset="0"/>
                <a:cs typeface="Arial" charset="0"/>
              </a:rPr>
              <a:t>Уже сейчас современный человек за месяц получает и обрабатывает столько информации, сколько человек 17-го века за всю жизнь. </a:t>
            </a:r>
          </a:p>
        </p:txBody>
      </p:sp>
    </p:spTree>
    <p:extLst>
      <p:ext uri="{BB962C8B-B14F-4D97-AF65-F5344CB8AC3E}">
        <p14:creationId xmlns:p14="http://schemas.microsoft.com/office/powerpoint/2010/main" val="1418807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2" descr="http://2oqz471sa19h3vbwa53m33yj.wpengine.netdna-cdn.com/wp-content/uploads/2016/04/internet-minute-201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63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Термин </a:t>
            </a:r>
            <a:r>
              <a:rPr lang="en-US" altLang="ru-RU" smtClean="0"/>
              <a:t>"Web 2.0" </a:t>
            </a:r>
            <a:endParaRPr lang="ru-RU" alt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Впервые использован в </a:t>
            </a:r>
            <a:r>
              <a:rPr lang="en-US" altLang="ru-RU" smtClean="0"/>
              <a:t>1999 </a:t>
            </a:r>
            <a:endParaRPr lang="ru-RU" altLang="ru-RU" smtClean="0"/>
          </a:p>
          <a:p>
            <a:pPr eaLnBrk="1" hangingPunct="1"/>
            <a:r>
              <a:rPr lang="en-US" altLang="ru-RU" smtClean="0"/>
              <a:t>Darcy DiNucci, </a:t>
            </a:r>
            <a:r>
              <a:rPr lang="ru-RU" altLang="ru-RU" smtClean="0"/>
              <a:t>консультант по информационной архитектуре </a:t>
            </a:r>
          </a:p>
        </p:txBody>
      </p:sp>
      <p:sp>
        <p:nvSpPr>
          <p:cNvPr id="23556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smtClean="0"/>
              <a:t>Популяризирован </a:t>
            </a:r>
          </a:p>
          <a:p>
            <a:r>
              <a:rPr lang="en-US" altLang="ru-RU" smtClean="0"/>
              <a:t>Tim O'Reilly</a:t>
            </a:r>
            <a:r>
              <a:rPr lang="ru-RU" altLang="ru-RU" smtClean="0"/>
              <a:t>, </a:t>
            </a:r>
            <a:r>
              <a:rPr lang="en-US" altLang="ru-RU" smtClean="0"/>
              <a:t>2007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66649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000"/>
              <a:t>Как реагируют на изменение цивилизации разные институты </a:t>
            </a: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2060575" y="2620963"/>
            <a:ext cx="72723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2060576" y="3341688"/>
            <a:ext cx="669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2060575" y="3989388"/>
            <a:ext cx="51831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2060575" y="4637088"/>
            <a:ext cx="215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2060576" y="5502275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1771650" y="1992313"/>
            <a:ext cx="1619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Б и з н е с</a:t>
            </a:r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9320214" y="2405064"/>
            <a:ext cx="1119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100 км</a:t>
            </a:r>
            <a:r>
              <a:rPr lang="en-US" altLang="ru-RU" sz="1800">
                <a:latin typeface="Arial" panose="020B0604020202020204" pitchFamily="34" charset="0"/>
              </a:rPr>
              <a:t>/</a:t>
            </a:r>
            <a:r>
              <a:rPr lang="ru-RU" altLang="ru-RU" sz="1800">
                <a:latin typeface="Arial" panose="020B0604020202020204" pitchFamily="34" charset="0"/>
              </a:rPr>
              <a:t>ч</a:t>
            </a:r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1771650" y="2740026"/>
            <a:ext cx="4459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Общество </a:t>
            </a:r>
            <a:r>
              <a:rPr lang="ru-RU" altLang="ru-RU" sz="1600">
                <a:latin typeface="Arial" panose="020B0604020202020204" pitchFamily="34" charset="0"/>
              </a:rPr>
              <a:t>(взгляды, нормы поведения)</a:t>
            </a:r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8740776" y="3125789"/>
            <a:ext cx="94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90 км</a:t>
            </a:r>
            <a:r>
              <a:rPr lang="en-US" altLang="ru-RU" sz="1800">
                <a:latin typeface="Arial" panose="020B0604020202020204" pitchFamily="34" charset="0"/>
              </a:rPr>
              <a:t>/</a:t>
            </a:r>
            <a:r>
              <a:rPr lang="ru-RU" altLang="ru-RU" sz="1800">
                <a:latin typeface="Arial" panose="020B0604020202020204" pitchFamily="34" charset="0"/>
              </a:rPr>
              <a:t>ч</a:t>
            </a:r>
          </a:p>
        </p:txBody>
      </p:sp>
      <p:sp>
        <p:nvSpPr>
          <p:cNvPr id="4108" name="Text Box 21"/>
          <p:cNvSpPr txBox="1">
            <a:spLocks noChangeArrowheads="1"/>
          </p:cNvSpPr>
          <p:nvPr/>
        </p:nvSpPr>
        <p:spPr bwMode="auto">
          <a:xfrm>
            <a:off x="1828801" y="3429000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С е м ь я</a:t>
            </a:r>
          </a:p>
        </p:txBody>
      </p:sp>
      <p:sp>
        <p:nvSpPr>
          <p:cNvPr id="4109" name="Text Box 25"/>
          <p:cNvSpPr txBox="1">
            <a:spLocks noChangeArrowheads="1"/>
          </p:cNvSpPr>
          <p:nvPr/>
        </p:nvSpPr>
        <p:spPr bwMode="auto">
          <a:xfrm>
            <a:off x="7227889" y="3773489"/>
            <a:ext cx="94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60 км</a:t>
            </a:r>
            <a:r>
              <a:rPr lang="en-US" altLang="ru-RU" sz="1800">
                <a:latin typeface="Arial" panose="020B0604020202020204" pitchFamily="34" charset="0"/>
              </a:rPr>
              <a:t>/</a:t>
            </a:r>
            <a:r>
              <a:rPr lang="ru-RU" altLang="ru-RU" sz="1800">
                <a:latin typeface="Arial" panose="020B0604020202020204" pitchFamily="34" charset="0"/>
              </a:rPr>
              <a:t>ч</a:t>
            </a:r>
          </a:p>
        </p:txBody>
      </p:sp>
      <p:sp>
        <p:nvSpPr>
          <p:cNvPr id="4110" name="Text Box 28"/>
          <p:cNvSpPr txBox="1">
            <a:spLocks noChangeArrowheads="1"/>
          </p:cNvSpPr>
          <p:nvPr/>
        </p:nvSpPr>
        <p:spPr bwMode="auto">
          <a:xfrm>
            <a:off x="1782764" y="4179889"/>
            <a:ext cx="20257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Arial" panose="020B0604020202020204" pitchFamily="34" charset="0"/>
              </a:rPr>
              <a:t>Школа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Arial" panose="020B0604020202020204" pitchFamily="34" charset="0"/>
              </a:rPr>
              <a:t>образование</a:t>
            </a:r>
          </a:p>
        </p:txBody>
      </p:sp>
      <p:sp>
        <p:nvSpPr>
          <p:cNvPr id="4111" name="Text Box 29"/>
          <p:cNvSpPr txBox="1">
            <a:spLocks noChangeArrowheads="1"/>
          </p:cNvSpPr>
          <p:nvPr/>
        </p:nvSpPr>
        <p:spPr bwMode="auto">
          <a:xfrm>
            <a:off x="5500689" y="4456114"/>
            <a:ext cx="94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10 км</a:t>
            </a:r>
            <a:r>
              <a:rPr lang="en-US" altLang="ru-RU" sz="1800">
                <a:latin typeface="Arial" panose="020B0604020202020204" pitchFamily="34" charset="0"/>
              </a:rPr>
              <a:t>/</a:t>
            </a:r>
            <a:r>
              <a:rPr lang="ru-RU" altLang="ru-RU" sz="1800">
                <a:latin typeface="Arial" panose="020B0604020202020204" pitchFamily="34" charset="0"/>
              </a:rPr>
              <a:t>ч</a:t>
            </a:r>
          </a:p>
        </p:txBody>
      </p:sp>
      <p:sp>
        <p:nvSpPr>
          <p:cNvPr id="4112" name="Text Box 30"/>
          <p:cNvSpPr txBox="1">
            <a:spLocks noChangeArrowheads="1"/>
          </p:cNvSpPr>
          <p:nvPr/>
        </p:nvSpPr>
        <p:spPr bwMode="auto">
          <a:xfrm>
            <a:off x="1771651" y="5045076"/>
            <a:ext cx="1547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Политика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закон</a:t>
            </a:r>
          </a:p>
        </p:txBody>
      </p:sp>
      <p:sp>
        <p:nvSpPr>
          <p:cNvPr id="4113" name="Text Box 31"/>
          <p:cNvSpPr txBox="1">
            <a:spLocks noChangeArrowheads="1"/>
          </p:cNvSpPr>
          <p:nvPr/>
        </p:nvSpPr>
        <p:spPr bwMode="auto">
          <a:xfrm>
            <a:off x="4795839" y="5392739"/>
            <a:ext cx="193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очень медленно</a:t>
            </a:r>
          </a:p>
        </p:txBody>
      </p:sp>
      <p:grpSp>
        <p:nvGrpSpPr>
          <p:cNvPr id="4114" name="Группа 26"/>
          <p:cNvGrpSpPr>
            <a:grpSpLocks/>
          </p:cNvGrpSpPr>
          <p:nvPr/>
        </p:nvGrpSpPr>
        <p:grpSpPr bwMode="auto">
          <a:xfrm>
            <a:off x="3962400" y="4116388"/>
            <a:ext cx="1524000" cy="762000"/>
            <a:chOff x="1676400" y="4191000"/>
            <a:chExt cx="2743200" cy="1524000"/>
          </a:xfrm>
        </p:grpSpPr>
        <p:pic>
          <p:nvPicPr>
            <p:cNvPr id="4125" name="Рисунок 27" descr="100590165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495800"/>
              <a:ext cx="2743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2056448" y="4191000"/>
              <a:ext cx="175450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115" name="Группа 29"/>
          <p:cNvGrpSpPr>
            <a:grpSpLocks/>
          </p:cNvGrpSpPr>
          <p:nvPr/>
        </p:nvGrpSpPr>
        <p:grpSpPr bwMode="auto">
          <a:xfrm>
            <a:off x="3657600" y="5181600"/>
            <a:ext cx="914400" cy="762000"/>
            <a:chOff x="6781800" y="1143000"/>
            <a:chExt cx="1676400" cy="1676400"/>
          </a:xfrm>
        </p:grpSpPr>
        <p:pic>
          <p:nvPicPr>
            <p:cNvPr id="4123" name="Рисунок 30" descr="1005901651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143000"/>
              <a:ext cx="16764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6857471" y="2515554"/>
              <a:ext cx="838200" cy="227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4116" name="Рисунок 32" descr="9704ec37e4eebd2dc18f65858c45b41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19812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7" name="Группа 33"/>
          <p:cNvGrpSpPr>
            <a:grpSpLocks/>
          </p:cNvGrpSpPr>
          <p:nvPr/>
        </p:nvGrpSpPr>
        <p:grpSpPr bwMode="auto">
          <a:xfrm>
            <a:off x="7162800" y="2667000"/>
            <a:ext cx="914400" cy="609600"/>
            <a:chOff x="2114550" y="2743200"/>
            <a:chExt cx="2076450" cy="1600200"/>
          </a:xfrm>
        </p:grpSpPr>
        <p:pic>
          <p:nvPicPr>
            <p:cNvPr id="4121" name="Рисунок 34" descr="1005901651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743200"/>
              <a:ext cx="20574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114550" y="2972397"/>
              <a:ext cx="951706" cy="304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118" name="Группа 36"/>
          <p:cNvGrpSpPr>
            <a:grpSpLocks/>
          </p:cNvGrpSpPr>
          <p:nvPr/>
        </p:nvGrpSpPr>
        <p:grpSpPr bwMode="auto">
          <a:xfrm>
            <a:off x="5867400" y="3352800"/>
            <a:ext cx="838200" cy="609600"/>
            <a:chOff x="5105400" y="4267200"/>
            <a:chExt cx="1828800" cy="1219200"/>
          </a:xfrm>
        </p:grpSpPr>
        <p:pic>
          <p:nvPicPr>
            <p:cNvPr id="4119" name="Рисунок 37" descr="1005901651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267200"/>
              <a:ext cx="1828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5105400" y="4267200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30640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Web 2.0.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mtClean="0"/>
              <a:t>Название современной концепции развития Интернет</a:t>
            </a:r>
          </a:p>
          <a:p>
            <a:pPr marL="0" indent="0">
              <a:buNone/>
            </a:pPr>
            <a:endParaRPr lang="ru-RU" altLang="ru-RU" smtClean="0"/>
          </a:p>
          <a:p>
            <a:pPr marL="0" indent="0">
              <a:buNone/>
            </a:pPr>
            <a:r>
              <a:rPr lang="ru-RU" altLang="ru-RU" smtClean="0"/>
              <a:t>Принципиальное отличие - возможность создавать содержимое Интернета любому пользователю.</a:t>
            </a:r>
          </a:p>
        </p:txBody>
      </p:sp>
    </p:spTree>
    <p:extLst>
      <p:ext uri="{BB962C8B-B14F-4D97-AF65-F5344CB8AC3E}">
        <p14:creationId xmlns:p14="http://schemas.microsoft.com/office/powerpoint/2010/main" val="409168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1524000" y="9144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22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Отличия веб 1.0 и веб 2.0</a:t>
            </a:r>
          </a:p>
        </p:txBody>
      </p:sp>
      <p:graphicFrame>
        <p:nvGraphicFramePr>
          <p:cNvPr id="82967" name="Group 23"/>
          <p:cNvGraphicFramePr>
            <a:graphicFrameLocks noGrp="1"/>
          </p:cNvGraphicFramePr>
          <p:nvPr>
            <p:ph idx="1"/>
          </p:nvPr>
        </p:nvGraphicFramePr>
        <p:xfrm>
          <a:off x="1981200" y="1447801"/>
          <a:ext cx="8229600" cy="462146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0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Веб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Веб 2.0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0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Контент (содержание) создается и контролируется владельцами серверов и сайтов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Контент (содержание) создается пользователями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8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Принятая иерархия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Меняющаяся, народная классификация,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фолксономия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2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Лидерство = владение ресурсом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Коллективный разум = изменчив, но устойчив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466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Краудсо́рсинг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англ. </a:t>
            </a:r>
            <a:r>
              <a:rPr lang="ru-RU" dirty="0" err="1" smtClean="0"/>
              <a:t>crowdsourcing</a:t>
            </a:r>
            <a:r>
              <a:rPr lang="ru-RU" dirty="0" smtClean="0"/>
              <a:t>, </a:t>
            </a:r>
            <a:r>
              <a:rPr lang="ru-RU" dirty="0" err="1" smtClean="0"/>
              <a:t>crowd</a:t>
            </a:r>
            <a:r>
              <a:rPr lang="ru-RU" dirty="0" smtClean="0"/>
              <a:t> — «толпа» и </a:t>
            </a:r>
            <a:r>
              <a:rPr lang="ru-RU" dirty="0" err="1" smtClean="0"/>
              <a:t>sourcing</a:t>
            </a:r>
            <a:r>
              <a:rPr lang="ru-RU" dirty="0" smtClean="0"/>
              <a:t> — «использование ресурсов» </a:t>
            </a:r>
            <a:endParaRPr lang="en-US" dirty="0" smtClean="0"/>
          </a:p>
          <a:p>
            <a:r>
              <a:rPr lang="ru-RU" dirty="0" smtClean="0"/>
              <a:t>привлечение к решению тех или иных проблем инновационной производственной деятельности широкого круга лиц для использования их творческих способностей, знаний и опыта по типу субподрядной работы на </a:t>
            </a:r>
            <a:r>
              <a:rPr lang="ru-RU" b="1" dirty="0" smtClean="0"/>
              <a:t>добровольных началах с применением инфокоммуникационных технологий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73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Создание заданий к </a:t>
            </a:r>
            <a:r>
              <a:rPr lang="ru-RU" altLang="ru-RU" dirty="0" smtClean="0"/>
              <a:t>видео</a:t>
            </a:r>
          </a:p>
        </p:txBody>
      </p:sp>
      <p:sp>
        <p:nvSpPr>
          <p:cNvPr id="1741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ru-RU" smtClean="0"/>
              <a:t>Playposit</a:t>
            </a:r>
          </a:p>
          <a:p>
            <a:pPr marL="514350" indent="-514350">
              <a:buFontTx/>
              <a:buAutoNum type="arabicPeriod"/>
            </a:pPr>
            <a:r>
              <a:rPr lang="en-US" altLang="ru-RU" smtClean="0"/>
              <a:t>Edpuzzle</a:t>
            </a:r>
          </a:p>
        </p:txBody>
      </p:sp>
    </p:spTree>
    <p:extLst>
      <p:ext uri="{BB962C8B-B14F-4D97-AF65-F5344CB8AC3E}">
        <p14:creationId xmlns:p14="http://schemas.microsoft.com/office/powerpoint/2010/main" val="2135133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– 4D – Augmented reality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24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altLang="ru-RU" smtClean="0">
                <a:hlinkClick r:id="rId2"/>
              </a:rPr>
              <a:t>http://blabberize.com/view/id/200733</a:t>
            </a:r>
            <a:r>
              <a:rPr lang="ru-RU" altLang="ru-RU" smtClean="0"/>
              <a:t> 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286001"/>
            <a:ext cx="84582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46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800"/>
              <a:t>Voki </a:t>
            </a:r>
            <a:r>
              <a:rPr lang="en-US" altLang="ru-RU" sz="2800">
                <a:hlinkClick r:id="rId2"/>
              </a:rPr>
              <a:t>–</a:t>
            </a:r>
            <a:r>
              <a:rPr lang="en-US" altLang="ru-RU" sz="2800"/>
              <a:t> </a:t>
            </a:r>
            <a:r>
              <a:rPr lang="ru-RU" altLang="ru-RU" sz="2800"/>
              <a:t>говорящий аватар </a:t>
            </a:r>
            <a:r>
              <a:rPr lang="ru-RU" altLang="ru-RU" sz="2800">
                <a:hlinkClick r:id="rId2"/>
              </a:rPr>
              <a:t>http://www.voki.com/mywebsite.php</a:t>
            </a:r>
            <a:r>
              <a:rPr lang="ru-RU" altLang="ru-RU" sz="2800"/>
              <a:t> 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355726"/>
            <a:ext cx="9144000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31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331789"/>
            <a:ext cx="7886700" cy="534987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Комиксы</a:t>
            </a:r>
            <a:r>
              <a:rPr lang="ru-RU" altLang="ru-RU" sz="2000" dirty="0"/>
              <a:t> </a:t>
            </a:r>
            <a:endParaRPr lang="ru-RU" altLang="ru-RU" dirty="0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838201"/>
            <a:ext cx="66294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7467600" y="6324600"/>
            <a:ext cx="289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hlinkClick r:id="rId3"/>
              </a:rPr>
              <a:t>http://www.toondoo.com/</a:t>
            </a:r>
            <a:endParaRPr lang="en-US" altLang="ru-RU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89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Создание книг он-лайн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ru-RU" altLang="ru-RU" b="1" dirty="0" smtClean="0"/>
              <a:t>Для творческих работ</a:t>
            </a:r>
          </a:p>
          <a:p>
            <a:pPr>
              <a:buFont typeface="Arial" charset="0"/>
              <a:buChar char="•"/>
              <a:defRPr/>
            </a:pPr>
            <a:r>
              <a:rPr lang="en-US" altLang="ru-RU" dirty="0" smtClean="0">
                <a:hlinkClick r:id="rId2"/>
              </a:rPr>
              <a:t>http</a:t>
            </a:r>
            <a:r>
              <a:rPr lang="en-US" altLang="ru-RU" dirty="0">
                <a:hlinkClick r:id="rId2"/>
              </a:rPr>
              <a:t>://www.mixbook.com</a:t>
            </a:r>
            <a:r>
              <a:rPr lang="en-US" altLang="ru-RU" dirty="0" smtClean="0">
                <a:hlinkClick r:id="rId2"/>
              </a:rPr>
              <a:t>/</a:t>
            </a:r>
            <a:r>
              <a:rPr lang="ru-RU" altLang="ru-RU" dirty="0" smtClean="0"/>
              <a:t> </a:t>
            </a:r>
            <a:r>
              <a:rPr lang="en-US" altLang="ru-RU" dirty="0" smtClean="0"/>
              <a:t> </a:t>
            </a:r>
            <a:r>
              <a:rPr lang="ru-RU" altLang="ru-RU" dirty="0" smtClean="0"/>
              <a:t> </a:t>
            </a:r>
            <a:endParaRPr lang="ru-RU" altLang="ru-RU" dirty="0"/>
          </a:p>
          <a:p>
            <a:pPr>
              <a:buFont typeface="Arial" charset="0"/>
              <a:buChar char="•"/>
              <a:defRPr/>
            </a:pPr>
            <a:r>
              <a:rPr lang="en-US" dirty="0">
                <a:hlinkClick r:id="rId3"/>
              </a:rPr>
              <a:t>https://bookcreator.com/</a:t>
            </a:r>
            <a:r>
              <a:rPr lang="ru-RU" dirty="0"/>
              <a:t> </a:t>
            </a:r>
            <a:endParaRPr lang="ru-RU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>
                <a:hlinkClick r:id="rId4"/>
              </a:rPr>
              <a:t>https://storybird.com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ru-RU" dirty="0"/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4301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1" y="3802064"/>
            <a:ext cx="29702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37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Школьники во все времена зависели от технологий, </a:t>
            </a:r>
          </a:p>
        </p:txBody>
      </p:sp>
      <p:sp>
        <p:nvSpPr>
          <p:cNvPr id="5123" name="Объек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altLang="ru-RU" smtClean="0"/>
              <a:t>а взрослые очень сокрушались по этому поводу :)</a:t>
            </a: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5105400" y="6019801"/>
            <a:ext cx="533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Источник: </a:t>
            </a:r>
            <a:r>
              <a:rPr lang="en-US" altLang="ru-RU" sz="1800">
                <a:latin typeface="Arial" panose="020B0604020202020204" pitchFamily="34" charset="0"/>
                <a:hlinkClick r:id="rId2"/>
              </a:rPr>
              <a:t>http://iteach-2008.blogspot.ru/2009/10/blog-post_21.html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2493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Панорамные веб камеры 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u="sng" dirty="0" smtClean="0">
                <a:hlinkClick r:id="rId2"/>
              </a:rPr>
              <a:t>http://www.worldtour360.com/index.php?lang=en</a:t>
            </a:r>
            <a:r>
              <a:rPr lang="ru-RU" altLang="ru-RU" dirty="0" smtClean="0"/>
              <a:t> </a:t>
            </a:r>
          </a:p>
          <a:p>
            <a:pPr eaLnBrk="1" hangingPunct="1"/>
            <a:r>
              <a:rPr lang="ru-RU" altLang="ru-RU" u="sng" dirty="0" smtClean="0">
                <a:hlinkClick r:id="rId3"/>
              </a:rPr>
              <a:t>http://www.fullscreen360.com/</a:t>
            </a:r>
            <a:r>
              <a:rPr lang="ru-RU" altLang="ru-RU" dirty="0" smtClean="0"/>
              <a:t> </a:t>
            </a:r>
          </a:p>
          <a:p>
            <a:pPr eaLnBrk="1" hangingPunct="1"/>
            <a:r>
              <a:rPr lang="ru-RU" altLang="ru-RU" u="sng" dirty="0" smtClean="0">
                <a:hlinkClick r:id="rId4"/>
              </a:rPr>
              <a:t>http://www.airpano.com/List-Aerial-Panoramas.php</a:t>
            </a:r>
            <a:endParaRPr lang="en-US" altLang="ru-RU" u="sng" dirty="0" smtClean="0"/>
          </a:p>
          <a:p>
            <a:pPr eaLnBrk="1" hangingPunct="1"/>
            <a:endParaRPr lang="en-US" altLang="ru-RU" u="sng" dirty="0"/>
          </a:p>
          <a:p>
            <a:r>
              <a:rPr lang="en-US" altLang="ru-RU" u="sng" dirty="0">
                <a:hlinkClick r:id="rId5"/>
              </a:rPr>
              <a:t>https://randstuff.ru/city</a:t>
            </a:r>
            <a:r>
              <a:rPr lang="en-US" altLang="ru-RU" u="sng" dirty="0" smtClean="0">
                <a:hlinkClick r:id="rId5"/>
              </a:rPr>
              <a:t>/</a:t>
            </a:r>
            <a:r>
              <a:rPr lang="en-US" altLang="ru-RU" u="sng" dirty="0" smtClean="0"/>
              <a:t> </a:t>
            </a:r>
          </a:p>
          <a:p>
            <a:r>
              <a:rPr lang="en-US" altLang="ru-RU" u="sng" dirty="0">
                <a:hlinkClick r:id="rId6"/>
              </a:rPr>
              <a:t>http://ww3.safestyle-windows.co.uk/the-secret-door</a:t>
            </a:r>
            <a:r>
              <a:rPr lang="en-US" altLang="ru-RU" u="sng" dirty="0" smtClean="0">
                <a:hlinkClick r:id="rId6"/>
              </a:rPr>
              <a:t>/</a:t>
            </a:r>
            <a:r>
              <a:rPr lang="en-US" altLang="ru-RU" u="sng" dirty="0" smtClean="0"/>
              <a:t> </a:t>
            </a:r>
            <a:r>
              <a:rPr lang="ru-RU" altLang="ru-RU" u="sng" dirty="0" smtClean="0"/>
              <a:t> 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3970391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code</a:t>
            </a:r>
            <a:endParaRPr lang="ru-RU" dirty="0"/>
          </a:p>
        </p:txBody>
      </p:sp>
      <p:pic>
        <p:nvPicPr>
          <p:cNvPr id="1026" name="Picture 2" descr="http://qrcoder.ru/code/?https%3A%2F%2Fkrasenglishteachers.jimdo.com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313" y="2024692"/>
            <a:ext cx="2189955" cy="21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300" y="1569325"/>
            <a:ext cx="2857500" cy="2857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5584" y="5235367"/>
            <a:ext cx="1040643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smtClean="0"/>
              <a:t>Создание </a:t>
            </a:r>
            <a:r>
              <a:rPr lang="en-US" sz="3200" dirty="0"/>
              <a:t>QR </a:t>
            </a:r>
            <a:r>
              <a:rPr lang="en-US" sz="3200" dirty="0" smtClean="0"/>
              <a:t>code</a:t>
            </a:r>
            <a:r>
              <a:rPr lang="ru-RU" sz="3200" dirty="0" smtClean="0"/>
              <a:t>  </a:t>
            </a:r>
            <a:r>
              <a:rPr lang="en-US" sz="3200" dirty="0" smtClean="0">
                <a:hlinkClick r:id="rId4"/>
              </a:rPr>
              <a:t>https</a:t>
            </a:r>
            <a:r>
              <a:rPr lang="en-US" sz="3200" dirty="0">
                <a:hlinkClick r:id="rId4"/>
              </a:rPr>
              <a:t>://www.the-qrcode-generator.com</a:t>
            </a:r>
            <a:r>
              <a:rPr lang="en-US" sz="3200" dirty="0" smtClean="0">
                <a:hlinkClick r:id="rId4"/>
              </a:rPr>
              <a:t>/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686800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800">
                <a:hlinkClick r:id="rId2"/>
              </a:rPr>
              <a:t>https://sites.google.com/site/badanovweb2/home</a:t>
            </a:r>
            <a:r>
              <a:rPr lang="ru-RU" altLang="ru-RU" sz="2800"/>
              <a:t> 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b="1"/>
              <a:t>Н</a:t>
            </a:r>
            <a:r>
              <a:rPr lang="ru-RU" altLang="ru-RU"/>
              <a:t>а этой страничке собраны в группы сервисы и Интернет технологии WEB 2.0, которые можно эффективно использовать в образовательной деятельности и не только... </a:t>
            </a:r>
          </a:p>
          <a:p>
            <a:pPr marL="0" indent="0"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19503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Web 3.0</a:t>
            </a:r>
            <a:r>
              <a:rPr lang="en-US" altLang="ru-RU" smtClean="0"/>
              <a:t> - </a:t>
            </a:r>
            <a:r>
              <a:rPr lang="ru-RU" altLang="ru-RU" smtClean="0"/>
              <a:t>интеграция интернет и повседневной жизни</a:t>
            </a:r>
            <a:endParaRPr lang="ru-RU" altLang="ru-RU" dirty="0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ru-RU" dirty="0" smtClean="0"/>
              <a:t>Взаимодействие различных программ, приложений, продуктов и технологий друг с другом.</a:t>
            </a:r>
            <a:endParaRPr lang="en-US" altLang="ru-RU" dirty="0" smtClean="0"/>
          </a:p>
          <a:p>
            <a:r>
              <a:rPr lang="ru-RU" altLang="ru-RU" dirty="0" smtClean="0">
                <a:hlinkClick r:id="rId2" action="ppaction://hlinkfile"/>
              </a:rPr>
              <a:t>Взаимодействие с физическим миром</a:t>
            </a:r>
            <a:r>
              <a:rPr lang="en-US" altLang="ru-RU" dirty="0" smtClean="0">
                <a:hlinkClick r:id="rId2" action="ppaction://hlinkfile"/>
              </a:rPr>
              <a:t> </a:t>
            </a:r>
            <a:r>
              <a:rPr lang="ru-RU" altLang="ru-RU" dirty="0" smtClean="0">
                <a:hlinkClick r:id="rId2" action="ppaction://hlinkfile"/>
              </a:rPr>
              <a:t>через мобильный телефон</a:t>
            </a:r>
            <a:endParaRPr lang="ru-RU" altLang="ru-RU" dirty="0" smtClean="0"/>
          </a:p>
          <a:p>
            <a:r>
              <a:rPr lang="ru-RU" altLang="ru-RU" dirty="0" smtClean="0"/>
              <a:t>Процесс коммуникации между Интернет - пользователем (человеком) и компьютеризированными программами. </a:t>
            </a:r>
          </a:p>
          <a:p>
            <a:r>
              <a:rPr lang="en-US" altLang="ru-RU" dirty="0" smtClean="0"/>
              <a:t>The ‘semantic web’</a:t>
            </a:r>
            <a:r>
              <a:rPr lang="ru-RU" altLang="ru-RU" dirty="0" smtClean="0"/>
              <a:t> – более умные поисковые машины 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Умный дом</a:t>
            </a:r>
          </a:p>
          <a:p>
            <a:r>
              <a:rPr lang="en-US" altLang="ru-RU" dirty="0" smtClean="0">
                <a:hlinkClick r:id="rId3" action="ppaction://hlinkfile"/>
              </a:rPr>
              <a:t>Samsung Family Hub</a:t>
            </a:r>
            <a:endParaRPr lang="en-US" altLang="ru-RU" dirty="0" smtClean="0"/>
          </a:p>
          <a:p>
            <a:r>
              <a:rPr lang="ru-RU" dirty="0" smtClean="0"/>
              <a:t>Управление машиной с помощью телефона – Умная машина</a:t>
            </a:r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755615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Web 4.0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err="1" smtClean="0"/>
              <a:t>Нейроне́т</a:t>
            </a:r>
            <a:r>
              <a:rPr lang="ru-RU" dirty="0" smtClean="0"/>
              <a:t> (</a:t>
            </a:r>
            <a:r>
              <a:rPr lang="ru-RU" dirty="0" err="1" smtClean="0"/>
              <a:t>NeuroNet</a:t>
            </a:r>
            <a:r>
              <a:rPr lang="ru-RU" dirty="0" smtClean="0"/>
              <a:t>, </a:t>
            </a:r>
            <a:r>
              <a:rPr lang="ru-RU" dirty="0" err="1" smtClean="0"/>
              <a:t>NeuroWeb</a:t>
            </a:r>
            <a:r>
              <a:rPr lang="ru-RU" dirty="0" smtClean="0"/>
              <a:t>, </a:t>
            </a:r>
            <a:r>
              <a:rPr lang="ru-RU" dirty="0" err="1" smtClean="0"/>
              <a:t>Brainet</a:t>
            </a:r>
            <a:r>
              <a:rPr lang="ru-RU" dirty="0" smtClean="0"/>
              <a:t>) или Web 4.0 — один из предполагаемых этапов развития Всемирной паутины, в котором взаимодействие участников (людей, животных, интеллектуальных агентов) будет осуществляться на принципах </a:t>
            </a:r>
            <a:r>
              <a:rPr lang="ru-RU" dirty="0" err="1" smtClean="0"/>
              <a:t>нейрокоммуникаций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По прогнозам, должен заменить собою Web 3.0 приблизительно в 2030—2040 годах.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Один из ключевых рынков, выбранных для развития в рамках российской Национальной технологической инициативы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450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ИКТ и образование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Зачем?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15241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0" y="-142875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00000"/>
                </a:solidFill>
              </a:rPr>
              <a:t>P</a:t>
            </a:r>
            <a:r>
              <a:rPr lang="en-GB" b="1" dirty="0" smtClean="0">
                <a:solidFill>
                  <a:srgbClr val="C00000"/>
                </a:solidFill>
              </a:rPr>
              <a:t>ersonalised Learning?</a:t>
            </a:r>
          </a:p>
        </p:txBody>
      </p:sp>
      <p:pic>
        <p:nvPicPr>
          <p:cNvPr id="15363" name="Picture 3" descr="old-classro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928689"/>
            <a:ext cx="91678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738688" y="6500814"/>
            <a:ext cx="2901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http://www.delasallewaterford.com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 rot="-5400000">
            <a:off x="8474076" y="3427413"/>
            <a:ext cx="395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cc  Steve Wheeler, University of Plymouth, 2010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91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19th c. classroom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1" y="1483517"/>
            <a:ext cx="6908799" cy="462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05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0" y="-142875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/>
              <a:t>P</a:t>
            </a:r>
            <a:r>
              <a:rPr lang="en-GB" dirty="0" smtClean="0"/>
              <a:t>ersonalised Learning?</a:t>
            </a:r>
          </a:p>
        </p:txBody>
      </p:sp>
      <p:pic>
        <p:nvPicPr>
          <p:cNvPr id="16387" name="Content Placeholder 3" descr="computerSui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838200"/>
            <a:ext cx="9144000" cy="6019800"/>
          </a:xfrm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116889" y="6478589"/>
            <a:ext cx="219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FF00"/>
                </a:solidFill>
              </a:rPr>
              <a:t>http://www.hseb.utah.edu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 rot="-5400000">
            <a:off x="8474076" y="3427413"/>
            <a:ext cx="395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cc  Steve Wheeler, University of Plymouth, 2010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5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Classrooms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ÐÐ°ÑÑÐ¸Ð½ÐºÐ¸ Ð¿Ð¾ Ð·Ð°Ð¿ÑÐ¾ÑÑ Inside Active Learning Classroom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11" y="1690688"/>
            <a:ext cx="11420777" cy="47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7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8"/>
          <p:cNvSpPr>
            <a:spLocks noGrp="1"/>
          </p:cNvSpPr>
          <p:nvPr>
            <p:ph type="title"/>
          </p:nvPr>
        </p:nvSpPr>
        <p:spPr>
          <a:xfrm>
            <a:off x="2459039" y="4365625"/>
            <a:ext cx="7851609" cy="793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Из выступления на собрании учителей, 1703 г. </a:t>
            </a:r>
          </a:p>
        </p:txBody>
      </p:sp>
      <p:pic>
        <p:nvPicPr>
          <p:cNvPr id="7171" name="Picture 6" descr="Грифельная доск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0126" y="549276"/>
            <a:ext cx="4867275" cy="3649663"/>
          </a:xfrm>
        </p:spPr>
      </p:pic>
      <p:sp>
        <p:nvSpPr>
          <p:cNvPr id="7172" name="Текст 10"/>
          <p:cNvSpPr>
            <a:spLocks noGrp="1"/>
          </p:cNvSpPr>
          <p:nvPr>
            <p:ph type="body" sz="half" idx="2"/>
          </p:nvPr>
        </p:nvSpPr>
        <p:spPr>
          <a:xfrm>
            <a:off x="2459039" y="5324476"/>
            <a:ext cx="7165975" cy="11287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000"/>
              <a:t>Школьники сегодня слишком зависят от грифельных досок,</a:t>
            </a:r>
          </a:p>
          <a:p>
            <a:pPr eaLnBrk="1" hangingPunct="1"/>
            <a:r>
              <a:rPr lang="ru-RU" altLang="ru-RU" sz="2000"/>
              <a:t>которые стоят очень дорого. Что будет делать ученик, </a:t>
            </a:r>
          </a:p>
          <a:p>
            <a:pPr eaLnBrk="1" hangingPunct="1"/>
            <a:r>
              <a:rPr lang="ru-RU" altLang="ru-RU" sz="2000"/>
              <a:t>если его доска разобьется? Он не сможет научиться писать.</a:t>
            </a:r>
          </a:p>
        </p:txBody>
      </p:sp>
    </p:spTree>
    <p:extLst>
      <p:ext uri="{BB962C8B-B14F-4D97-AF65-F5344CB8AC3E}">
        <p14:creationId xmlns:p14="http://schemas.microsoft.com/office/powerpoint/2010/main" val="1265215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5665"/>
            <a:ext cx="12191999" cy="53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30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digital classro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934834"/>
            <a:ext cx="12192001" cy="44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72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ru-RU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ru-RU" smtClean="0"/>
          </a:p>
        </p:txBody>
      </p:sp>
      <p:pic>
        <p:nvPicPr>
          <p:cNvPr id="34820" name="Picture 2" descr="http://www.ithalas.com/bk/images/podcast_liste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812" y="-277813"/>
            <a:ext cx="9882188" cy="742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1250" y="571500"/>
            <a:ext cx="7143750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anytime</a:t>
            </a:r>
          </a:p>
          <a:p>
            <a:pPr>
              <a:defRPr/>
            </a:pPr>
            <a:endParaRPr lang="en-GB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n-GB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en-GB" sz="6000" b="1" dirty="0">
                <a:solidFill>
                  <a:srgbClr val="FFFF00"/>
                </a:solidFill>
              </a:rPr>
              <a:t>personalised</a:t>
            </a:r>
            <a:endParaRPr lang="en-GB" sz="48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en-GB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GB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GB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anyplace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452563" y="6653214"/>
            <a:ext cx="13462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1200">
                <a:latin typeface="Arial" panose="020B0604020202020204" pitchFamily="34" charset="0"/>
              </a:rPr>
              <a:t>http://ithalas.com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 rot="16200000">
            <a:off x="8474076" y="3427413"/>
            <a:ext cx="395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1400">
                <a:solidFill>
                  <a:schemeClr val="bg1"/>
                </a:solidFill>
              </a:rPr>
              <a:t>cc  Steve Wheeler, University of Plymouth, 2010</a:t>
            </a:r>
            <a:endParaRPr lang="en-US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31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/>
              <a:t>Формальное – неформальное образование</a:t>
            </a:r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2952750" y="1928814"/>
            <a:ext cx="6286500" cy="3857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0" name="Curved Connector 19"/>
          <p:cNvCxnSpPr/>
          <p:nvPr/>
        </p:nvCxnSpPr>
        <p:spPr>
          <a:xfrm rot="5400000">
            <a:off x="3024188" y="3500438"/>
            <a:ext cx="4786313" cy="642938"/>
          </a:xfrm>
          <a:prstGeom prst="curvedConnector3">
            <a:avLst>
              <a:gd name="adj1" fmla="val 55920"/>
            </a:avLst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TextBox 29"/>
          <p:cNvSpPr txBox="1">
            <a:spLocks noChangeArrowheads="1"/>
          </p:cNvSpPr>
          <p:nvPr/>
        </p:nvSpPr>
        <p:spPr bwMode="auto">
          <a:xfrm>
            <a:off x="3167063" y="2286001"/>
            <a:ext cx="1928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Формальное образование</a:t>
            </a:r>
            <a:endParaRPr lang="en-GB" alt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798" name="TextBox 30"/>
          <p:cNvSpPr txBox="1">
            <a:spLocks noChangeArrowheads="1"/>
          </p:cNvSpPr>
          <p:nvPr/>
        </p:nvSpPr>
        <p:spPr bwMode="auto">
          <a:xfrm>
            <a:off x="7096125" y="2273301"/>
            <a:ext cx="200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Неформальное образование</a:t>
            </a:r>
            <a:endParaRPr lang="en-GB" alt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 rot="16200000">
            <a:off x="8474076" y="3427413"/>
            <a:ext cx="395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1400"/>
              <a:t>cc  Steve Wheeler, University of Plymouth, 2010</a:t>
            </a:r>
            <a:endParaRPr lang="en-US" altLang="ru-RU" sz="1400"/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6238876" y="3357564"/>
            <a:ext cx="22381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8000" b="1">
                <a:latin typeface="Arial" panose="020B0604020202020204" pitchFamily="34" charset="0"/>
              </a:rPr>
              <a:t>70%</a:t>
            </a:r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3452813" y="3214688"/>
            <a:ext cx="15696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5400" b="1">
                <a:latin typeface="Arial" panose="020B0604020202020204" pitchFamily="34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220099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ИКТ и образование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Как?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91980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Three stages of development of computer-assisted language learning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behavioristic CALL</a:t>
            </a:r>
          </a:p>
          <a:p>
            <a:r>
              <a:rPr lang="en-US" dirty="0" smtClean="0"/>
              <a:t>communicative CALL </a:t>
            </a:r>
          </a:p>
          <a:p>
            <a:r>
              <a:rPr lang="en-US" dirty="0" smtClean="0"/>
              <a:t>integrative /</a:t>
            </a:r>
            <a:r>
              <a:rPr lang="en-US" dirty="0" err="1" smtClean="0"/>
              <a:t>exploratative</a:t>
            </a:r>
            <a:r>
              <a:rPr lang="en-US" dirty="0" smtClean="0"/>
              <a:t> CALL</a:t>
            </a:r>
          </a:p>
          <a:p>
            <a:endParaRPr lang="en-US" dirty="0" smtClean="0"/>
          </a:p>
          <a:p>
            <a:r>
              <a:rPr lang="en-US" dirty="0" smtClean="0"/>
              <a:t>Each stage corresponds to a certain level of technology and </a:t>
            </a:r>
            <a:r>
              <a:rPr lang="en-US" b="1" dirty="0" smtClean="0"/>
              <a:t>certain pedagogical theories.</a:t>
            </a:r>
            <a:endParaRPr lang="ru-RU" b="1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247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3" y="2564904"/>
            <a:ext cx="1341951" cy="13139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39816" y="404664"/>
            <a:ext cx="3096344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10805" y="404664"/>
            <a:ext cx="30242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dirty="0"/>
              <a:t>Learning by Listening</a:t>
            </a:r>
          </a:p>
          <a:p>
            <a:pPr algn="ctr"/>
            <a:r>
              <a:rPr lang="en-GB" sz="2600" b="1" dirty="0" err="1"/>
              <a:t>Instructionism</a:t>
            </a:r>
            <a:endParaRPr lang="en-GB" sz="2600" b="1" dirty="0"/>
          </a:p>
        </p:txBody>
      </p:sp>
      <p:sp>
        <p:nvSpPr>
          <p:cNvPr id="7" name="Rectangle 6"/>
          <p:cNvSpPr/>
          <p:nvPr/>
        </p:nvSpPr>
        <p:spPr>
          <a:xfrm>
            <a:off x="1991544" y="6464370"/>
            <a:ext cx="3351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Wheeler, S. (2015) adapted from Brown, M. (2015)</a:t>
            </a:r>
          </a:p>
        </p:txBody>
      </p:sp>
      <p:pic>
        <p:nvPicPr>
          <p:cNvPr id="8" name="Picture 7" descr="88x3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6835" y="6464370"/>
            <a:ext cx="936104" cy="3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 53"/>
          <p:cNvGrpSpPr/>
          <p:nvPr/>
        </p:nvGrpSpPr>
        <p:grpSpPr>
          <a:xfrm>
            <a:off x="4655840" y="5229200"/>
            <a:ext cx="2736304" cy="936104"/>
            <a:chOff x="3131840" y="5229200"/>
            <a:chExt cx="2736304" cy="936104"/>
          </a:xfrm>
        </p:grpSpPr>
        <p:sp>
          <p:nvSpPr>
            <p:cNvPr id="9" name="Rounded Rectangle 8"/>
            <p:cNvSpPr/>
            <p:nvPr/>
          </p:nvSpPr>
          <p:spPr>
            <a:xfrm>
              <a:off x="3131840" y="5229200"/>
              <a:ext cx="2736304" cy="9361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91541" y="5229200"/>
              <a:ext cx="261481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600" dirty="0"/>
                <a:t>Learning by Doing</a:t>
              </a:r>
            </a:p>
            <a:p>
              <a:pPr algn="ctr"/>
              <a:r>
                <a:rPr lang="en-GB" sz="2600" b="1" dirty="0"/>
                <a:t>Constructivism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31504" y="2780928"/>
            <a:ext cx="2831224" cy="936104"/>
            <a:chOff x="107504" y="2780928"/>
            <a:chExt cx="2831224" cy="936104"/>
          </a:xfrm>
        </p:grpSpPr>
        <p:sp>
          <p:nvSpPr>
            <p:cNvPr id="11" name="Rounded Rectangle 10"/>
            <p:cNvSpPr/>
            <p:nvPr/>
          </p:nvSpPr>
          <p:spPr>
            <a:xfrm>
              <a:off x="107504" y="2780928"/>
              <a:ext cx="2808312" cy="9361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504" y="2780928"/>
              <a:ext cx="283122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600" dirty="0"/>
                <a:t>Learning by Making</a:t>
              </a:r>
            </a:p>
            <a:p>
              <a:pPr algn="ctr"/>
              <a:r>
                <a:rPr lang="en-GB" sz="2600" b="1" dirty="0"/>
                <a:t>Constructionism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680176" y="2780928"/>
            <a:ext cx="2880320" cy="936104"/>
            <a:chOff x="6156176" y="2780928"/>
            <a:chExt cx="2880320" cy="936104"/>
          </a:xfrm>
        </p:grpSpPr>
        <p:sp>
          <p:nvSpPr>
            <p:cNvPr id="13" name="Rounded Rectangle 12"/>
            <p:cNvSpPr/>
            <p:nvPr/>
          </p:nvSpPr>
          <p:spPr>
            <a:xfrm>
              <a:off x="6156176" y="2780928"/>
              <a:ext cx="2880320" cy="9361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6176" y="2780928"/>
              <a:ext cx="283924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600" dirty="0"/>
                <a:t>Learning by Sharing</a:t>
              </a:r>
            </a:p>
            <a:p>
              <a:pPr algn="ctr"/>
              <a:r>
                <a:rPr lang="en-GB" sz="2600" b="1" dirty="0"/>
                <a:t>Connectivism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5984313" y="4005064"/>
            <a:ext cx="1042" cy="1224136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977742" y="1335502"/>
            <a:ext cx="0" cy="108012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16080" y="3212976"/>
            <a:ext cx="86409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1"/>
          </p:cNvCxnSpPr>
          <p:nvPr/>
        </p:nvCxnSpPr>
        <p:spPr>
          <a:xfrm flipH="1" flipV="1">
            <a:off x="4439816" y="3212977"/>
            <a:ext cx="864096" cy="8881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063553" y="5229200"/>
            <a:ext cx="2585595" cy="936104"/>
            <a:chOff x="539552" y="5229200"/>
            <a:chExt cx="2585595" cy="936104"/>
          </a:xfrm>
        </p:grpSpPr>
        <p:cxnSp>
          <p:nvCxnSpPr>
            <p:cNvPr id="21" name="Straight Arrow Connector 20"/>
            <p:cNvCxnSpPr/>
            <p:nvPr/>
          </p:nvCxnSpPr>
          <p:spPr>
            <a:xfrm flipH="1" flipV="1">
              <a:off x="2261051" y="5652367"/>
              <a:ext cx="864096" cy="8881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539552" y="5229200"/>
              <a:ext cx="1721499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/>
                <a:t>Cognitive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92144" y="5229200"/>
            <a:ext cx="2664296" cy="936104"/>
            <a:chOff x="5868144" y="5229200"/>
            <a:chExt cx="2664296" cy="93610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5868144" y="5661248"/>
              <a:ext cx="864096" cy="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732240" y="5229200"/>
              <a:ext cx="1800200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/>
                <a:t>Social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7648" y="3769400"/>
            <a:ext cx="6278206" cy="1459801"/>
            <a:chOff x="1403648" y="3769399"/>
            <a:chExt cx="6278206" cy="1459801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7681854" y="3769399"/>
              <a:ext cx="0" cy="1459801"/>
            </a:xfrm>
            <a:prstGeom prst="straightConnector1">
              <a:avLst/>
            </a:prstGeom>
            <a:ln w="76200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1403648" y="3769399"/>
              <a:ext cx="0" cy="1459801"/>
            </a:xfrm>
            <a:prstGeom prst="straightConnector1">
              <a:avLst/>
            </a:prstGeom>
            <a:ln w="76200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9850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E-learning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b="1" dirty="0"/>
              <a:t>Электронное обучение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это система обучения при помощи информационных и электронных технологий.</a:t>
            </a:r>
          </a:p>
          <a:p>
            <a:pPr>
              <a:buNone/>
            </a:pPr>
            <a:r>
              <a:rPr lang="ru-RU" dirty="0"/>
              <a:t>Определение </a:t>
            </a:r>
            <a:r>
              <a:rPr lang="ru-RU" dirty="0" smtClean="0"/>
              <a:t>ЮНЕСКО</a:t>
            </a:r>
            <a:r>
              <a:rPr lang="ru-RU" dirty="0"/>
              <a:t>: </a:t>
            </a:r>
            <a:endParaRPr lang="en-US" dirty="0" smtClean="0"/>
          </a:p>
          <a:p>
            <a:r>
              <a:rPr lang="ru-RU" dirty="0" smtClean="0"/>
              <a:t>обучение с</a:t>
            </a:r>
            <a:r>
              <a:rPr lang="en-US" dirty="0" smtClean="0"/>
              <a:t> </a:t>
            </a:r>
            <a:r>
              <a:rPr lang="ru-RU" dirty="0" smtClean="0"/>
              <a:t>помощью</a:t>
            </a:r>
            <a:r>
              <a:rPr lang="en-US" dirty="0" smtClean="0"/>
              <a:t> </a:t>
            </a:r>
            <a:r>
              <a:rPr lang="ru-RU" dirty="0" smtClean="0"/>
              <a:t>интернета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мультимедиа</a:t>
            </a:r>
            <a:endParaRPr lang="ru-RU" dirty="0"/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033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E-Learning 3.0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Distributed (Cloud) Computing</a:t>
            </a:r>
          </a:p>
          <a:p>
            <a:r>
              <a:rPr lang="en-GB" dirty="0" smtClean="0"/>
              <a:t> Enhanced Smart Mobile Technology</a:t>
            </a:r>
          </a:p>
          <a:p>
            <a:r>
              <a:rPr lang="en-GB" dirty="0" smtClean="0"/>
              <a:t> Collaborative Intelligent Filtering</a:t>
            </a:r>
          </a:p>
          <a:p>
            <a:r>
              <a:rPr lang="en-GB" dirty="0" smtClean="0"/>
              <a:t> </a:t>
            </a:r>
            <a:r>
              <a:rPr lang="en-GB" b="1" dirty="0" smtClean="0"/>
              <a:t>3D Visualisation and Interaction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78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ИКТ и образование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Когда?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8146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179763" y="4365625"/>
            <a:ext cx="5903912" cy="793750"/>
          </a:xfrm>
        </p:spPr>
        <p:txBody>
          <a:bodyPr/>
          <a:lstStyle/>
          <a:p>
            <a:pPr eaLnBrk="1" hangingPunct="1"/>
            <a:r>
              <a:rPr lang="ru-RU" altLang="ru-RU" smtClean="0"/>
              <a:t>Отчет директора школы, 1815 г.</a:t>
            </a:r>
          </a:p>
        </p:txBody>
      </p:sp>
      <p:pic>
        <p:nvPicPr>
          <p:cNvPr id="8195" name="Picture 2" descr="http://staskulesh.com/wp-content/uploads/2011/03/nz_tenitski_kids_blackboard_IMG_676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0751" y="612776"/>
            <a:ext cx="4975225" cy="3463925"/>
          </a:xfrm>
        </p:spPr>
      </p:pic>
      <p:sp>
        <p:nvSpPr>
          <p:cNvPr id="8196" name="Текст 3"/>
          <p:cNvSpPr>
            <a:spLocks noGrp="1"/>
          </p:cNvSpPr>
          <p:nvPr>
            <p:ph type="body" sz="half" idx="2"/>
          </p:nvPr>
        </p:nvSpPr>
        <p:spPr>
          <a:xfrm>
            <a:off x="3179763" y="5324476"/>
            <a:ext cx="5903912" cy="1128713"/>
          </a:xfrm>
        </p:spPr>
        <p:txBody>
          <a:bodyPr/>
          <a:lstStyle/>
          <a:p>
            <a:pPr eaLnBrk="1" hangingPunct="1"/>
            <a:r>
              <a:rPr lang="ru-RU" altLang="ru-RU" sz="2000"/>
              <a:t>Школьники не знают, как правильно пользоваться грифельной доской, чтобы не обсыпать себя мелом с ног до головы. </a:t>
            </a:r>
          </a:p>
        </p:txBody>
      </p:sp>
    </p:spTree>
    <p:extLst>
      <p:ext uri="{BB962C8B-B14F-4D97-AF65-F5344CB8AC3E}">
        <p14:creationId xmlns:p14="http://schemas.microsoft.com/office/powerpoint/2010/main" val="133827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31950" y="274639"/>
            <a:ext cx="8928100" cy="1425575"/>
          </a:xfrm>
        </p:spPr>
        <p:txBody>
          <a:bodyPr/>
          <a:lstStyle/>
          <a:p>
            <a:pPr eaLnBrk="1" hangingPunct="1"/>
            <a:r>
              <a:rPr lang="ru-RU" altLang="ru-RU" sz="2800" b="1"/>
              <a:t>Смешанное обучение</a:t>
            </a:r>
            <a:r>
              <a:rPr lang="en-US" altLang="ru-RU" sz="2800" b="1"/>
              <a:t> (Blended Learning)  - </a:t>
            </a:r>
            <a:r>
              <a:rPr lang="ru-RU" altLang="ru-RU" sz="2800"/>
              <a:t>образовательный подход, который совмещает обучение с участие учителя и онлайн обучение.</a:t>
            </a:r>
          </a:p>
        </p:txBody>
      </p:sp>
      <p:pic>
        <p:nvPicPr>
          <p:cNvPr id="29699" name="Picture 2" descr="Картинки по запросу blended learn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916114"/>
            <a:ext cx="91440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4118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Blended learning methodology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88225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3 Blended learning methodology</a:t>
            </a:r>
            <a:endParaRPr lang="ru-RU" altLang="ru-RU" smtClean="0"/>
          </a:p>
        </p:txBody>
      </p:sp>
      <p:pic>
        <p:nvPicPr>
          <p:cNvPr id="32771" name="Picture 2" descr="http://www.mobl21.com/blog/wp-content/uploads/2010/07/blended_learn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0800" y="1401764"/>
            <a:ext cx="6629400" cy="5222875"/>
          </a:xfrm>
        </p:spPr>
      </p:pic>
    </p:spTree>
    <p:extLst>
      <p:ext uri="{BB962C8B-B14F-4D97-AF65-F5344CB8AC3E}">
        <p14:creationId xmlns:p14="http://schemas.microsoft.com/office/powerpoint/2010/main" val="686294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Перевернутое обучение</a:t>
            </a:r>
          </a:p>
        </p:txBody>
      </p:sp>
      <p:pic>
        <p:nvPicPr>
          <p:cNvPr id="34819" name="Содержимое 3" descr="flipped_classroom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3514" y="1600201"/>
            <a:ext cx="6784975" cy="4525963"/>
          </a:xfrm>
        </p:spPr>
      </p:pic>
    </p:spTree>
    <p:extLst>
      <p:ext uri="{BB962C8B-B14F-4D97-AF65-F5344CB8AC3E}">
        <p14:creationId xmlns:p14="http://schemas.microsoft.com/office/powerpoint/2010/main" val="187183758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Blended learning &gt;&gt;&gt; </a:t>
            </a:r>
            <a:r>
              <a:rPr lang="en-US" dirty="0" smtClean="0">
                <a:solidFill>
                  <a:srgbClr val="3F3F3F"/>
                </a:solidFill>
              </a:rPr>
              <a:t>Flipped Classroom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Times New Roman" pitchFamily="18" charset="0"/>
              </a:rPr>
              <a:t>“A model of teaching in which a student’s homework is </a:t>
            </a:r>
            <a:r>
              <a:rPr lang="en-US" b="1" dirty="0" smtClean="0">
                <a:sym typeface="Times New Roman" pitchFamily="18" charset="0"/>
              </a:rPr>
              <a:t>the traditional lecture viewed outside of class</a:t>
            </a:r>
          </a:p>
          <a:p>
            <a:r>
              <a:rPr lang="en-US" dirty="0" smtClean="0">
                <a:sym typeface="Times New Roman" pitchFamily="18" charset="0"/>
              </a:rPr>
              <a:t>Then class time is spent on inquiry-based learning, which would include what would traditionally be viewed as a student’s homework assignment</a:t>
            </a:r>
          </a:p>
          <a:p>
            <a:pPr algn="r">
              <a:buNone/>
            </a:pPr>
            <a:r>
              <a:rPr lang="en-US" dirty="0" smtClean="0">
                <a:sym typeface="Times New Roman" pitchFamily="18" charset="0"/>
              </a:rPr>
              <a:t>University of Colorado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07413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/>
              <a:t>Особенности работы в режиме «Перевернутый класс»</a:t>
            </a:r>
          </a:p>
        </p:txBody>
      </p:sp>
      <p:pic>
        <p:nvPicPr>
          <p:cNvPr id="35843" name="Содержимое 14" descr="image01-1024x50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3925" y="1935164"/>
            <a:ext cx="7804150" cy="3856037"/>
          </a:xfrm>
        </p:spPr>
      </p:pic>
    </p:spTree>
    <p:extLst>
      <p:ext uri="{BB962C8B-B14F-4D97-AF65-F5344CB8AC3E}">
        <p14:creationId xmlns:p14="http://schemas.microsoft.com/office/powerpoint/2010/main" val="2893501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ИКТ</a:t>
            </a:r>
            <a:r>
              <a:rPr lang="en-US" smtClean="0"/>
              <a:t> </a:t>
            </a:r>
            <a:r>
              <a:rPr lang="ru-RU" smtClean="0"/>
              <a:t>термины в образовании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Computer assisted learning </a:t>
            </a:r>
            <a:endParaRPr lang="ru-RU" dirty="0" smtClean="0"/>
          </a:p>
          <a:p>
            <a:r>
              <a:rPr lang="en-US" dirty="0" smtClean="0"/>
              <a:t>E-learning</a:t>
            </a:r>
          </a:p>
          <a:p>
            <a:r>
              <a:rPr lang="en-US" dirty="0" smtClean="0"/>
              <a:t>Blended learning</a:t>
            </a:r>
          </a:p>
          <a:p>
            <a:r>
              <a:rPr lang="en-US" dirty="0" smtClean="0"/>
              <a:t>Flipped learning </a:t>
            </a:r>
          </a:p>
          <a:p>
            <a:r>
              <a:rPr lang="en-US" dirty="0" smtClean="0"/>
              <a:t>Mobile learning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Computer-assisted Language Instruction</a:t>
            </a:r>
          </a:p>
          <a:p>
            <a:r>
              <a:rPr lang="en-US" smtClean="0"/>
              <a:t>Computer Assisted Language Learning</a:t>
            </a:r>
          </a:p>
          <a:p>
            <a:r>
              <a:rPr lang="en-US" smtClean="0"/>
              <a:t>Technology-enhanced Language Learning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3787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Коммуникативные УУД</a:t>
            </a:r>
            <a:br>
              <a:rPr lang="ru-RU" smtClean="0"/>
            </a:br>
            <a:r>
              <a:rPr lang="ru-RU" smtClean="0"/>
              <a:t>№13. Формирование и развитие компетентности в области использования ИКТ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Обучающийся сможет: </a:t>
            </a:r>
          </a:p>
          <a:p>
            <a:pPr lvl="0"/>
            <a:r>
              <a:rPr lang="ru-RU" dirty="0" smtClean="0"/>
              <a:t>целенаправленно искать и использовать информационные ресурсы, необходимые для решения учебных и практических задач с помощью средств ИКТ;</a:t>
            </a:r>
          </a:p>
          <a:p>
            <a:pPr lvl="0"/>
            <a:r>
              <a:rPr lang="ru-RU" dirty="0" smtClean="0"/>
              <a:t>выбирать, строить и использовать адекватную информационную модель для передачи своих мыслей средствами естественных и формальных языков в соответствии с условиями коммуникации;</a:t>
            </a:r>
          </a:p>
          <a:p>
            <a:pPr lvl="0"/>
            <a:r>
              <a:rPr lang="ru-RU" dirty="0" smtClean="0"/>
              <a:t>выделять информационный аспект задачи, оперировать данными, использовать модель решения задачи;</a:t>
            </a:r>
          </a:p>
          <a:p>
            <a:pPr lvl="0"/>
            <a:r>
              <a:rPr lang="ru-RU" dirty="0" smtClean="0"/>
              <a:t>использовать компьютерные технологии (включая выбор адекватных задаче инструментальных программно-аппаратных средств и сервисов) для решения информационных и коммуникационных учебных задач, в том числе: вычисление, написание писем, сочинений, докладов, рефератов, создание презентаций и др.;</a:t>
            </a:r>
          </a:p>
          <a:p>
            <a:pPr lvl="0"/>
            <a:r>
              <a:rPr lang="ru-RU" dirty="0" smtClean="0"/>
              <a:t>использовать информацию с учетом этических и правовых норм;</a:t>
            </a:r>
          </a:p>
          <a:p>
            <a:pPr lvl="0"/>
            <a:r>
              <a:rPr lang="ru-RU" dirty="0" smtClean="0"/>
              <a:t>создавать информационные ресурсы разного типа и для разных аудиторий, соблюдать информационную гигиену и правила информационной безопасности.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246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hlinkClick r:id="rId2" action="ppaction://hlinkfile"/>
              </a:rPr>
              <a:t>Обучение в будущем</a:t>
            </a:r>
            <a:endParaRPr lang="ru-RU" altLang="ru-RU" dirty="0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Облачные технологии (смерть флешкам)</a:t>
            </a:r>
          </a:p>
          <a:p>
            <a:pPr eaLnBrk="1" hangingPunct="1"/>
            <a:r>
              <a:rPr lang="ru-RU" altLang="ru-RU" smtClean="0"/>
              <a:t>Голограммы</a:t>
            </a:r>
          </a:p>
          <a:p>
            <a:pPr eaLnBrk="1" hangingPunct="1"/>
            <a:r>
              <a:rPr lang="ru-RU" altLang="ru-RU" smtClean="0"/>
              <a:t>Виртуальная реальность </a:t>
            </a:r>
          </a:p>
          <a:p>
            <a:pPr eaLnBrk="1" hangingPunct="1"/>
            <a:r>
              <a:rPr lang="ru-RU" altLang="ru-RU" smtClean="0"/>
              <a:t>3д принтер</a:t>
            </a:r>
          </a:p>
          <a:p>
            <a:pPr eaLnBrk="1" hangingPunct="1"/>
            <a:r>
              <a:rPr lang="ru-RU" altLang="ru-RU" smtClean="0"/>
              <a:t>Биометрика </a:t>
            </a:r>
            <a:endParaRPr lang="en-GB" altLang="ru-RU" smtClean="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63751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 и </a:t>
            </a:r>
            <a:r>
              <a:rPr lang="ru-RU" dirty="0" err="1" smtClean="0"/>
              <a:t>цифровизация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Информационно-коммуникационные технологии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Школа цифрового века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ЭФУ – электронная форма учебника </a:t>
            </a:r>
          </a:p>
          <a:p>
            <a:r>
              <a:rPr lang="ru-RU" dirty="0" smtClean="0"/>
              <a:t>Электронные учебники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782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5"/>
          <p:cNvSpPr>
            <a:spLocks noGrp="1"/>
          </p:cNvSpPr>
          <p:nvPr>
            <p:ph type="title"/>
          </p:nvPr>
        </p:nvSpPr>
        <p:spPr>
          <a:xfrm>
            <a:off x="2566989" y="4365625"/>
            <a:ext cx="6516687" cy="793750"/>
          </a:xfrm>
        </p:spPr>
        <p:txBody>
          <a:bodyPr/>
          <a:lstStyle/>
          <a:p>
            <a:pPr eaLnBrk="1" hangingPunct="1"/>
            <a:r>
              <a:rPr lang="ru-RU" altLang="ru-RU" smtClean="0"/>
              <a:t>Отчет директора школы, 1815 г. </a:t>
            </a:r>
          </a:p>
        </p:txBody>
      </p:sp>
      <p:pic>
        <p:nvPicPr>
          <p:cNvPr id="10243" name="Picture 16" descr="http://4.bp.blogspot.com/_UcQdOIXtQAc/TKNqhvUWWTI/AAAAAAAAAM0/qoAT1uW2E7w/s1600/%D1%82%D0%B5%D1%82%D1%80%D0%B0%D0%B4%D0%BA%D0%B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0751" y="612776"/>
            <a:ext cx="4975225" cy="3463925"/>
          </a:xfrm>
        </p:spPr>
      </p:pic>
      <p:sp>
        <p:nvSpPr>
          <p:cNvPr id="10244" name="Текст 9"/>
          <p:cNvSpPr>
            <a:spLocks noGrp="1"/>
          </p:cNvSpPr>
          <p:nvPr>
            <p:ph type="body" sz="half" idx="2"/>
          </p:nvPr>
        </p:nvSpPr>
        <p:spPr>
          <a:xfrm>
            <a:off x="2566988" y="5324476"/>
            <a:ext cx="6913562" cy="1128713"/>
          </a:xfrm>
        </p:spPr>
        <p:txBody>
          <a:bodyPr/>
          <a:lstStyle/>
          <a:p>
            <a:pPr eaLnBrk="1" hangingPunct="1"/>
            <a:r>
              <a:rPr lang="ru-RU" altLang="ru-RU" sz="2000"/>
              <a:t>Школьники сегодня очень зависят от бумаги. Что они станут </a:t>
            </a:r>
          </a:p>
          <a:p>
            <a:pPr eaLnBrk="1" hangingPunct="1"/>
            <a:r>
              <a:rPr lang="ru-RU" altLang="ru-RU" sz="2000"/>
              <a:t>делать, когда у них не будет достаточно бумаги? </a:t>
            </a:r>
          </a:p>
        </p:txBody>
      </p:sp>
    </p:spTree>
    <p:extLst>
      <p:ext uri="{BB962C8B-B14F-4D97-AF65-F5344CB8AC3E}">
        <p14:creationId xmlns:p14="http://schemas.microsoft.com/office/powerpoint/2010/main" val="1686832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Цифровизация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Перевод документооборот в цифру</a:t>
            </a:r>
          </a:p>
          <a:p>
            <a:r>
              <a:rPr lang="ru-RU" dirty="0" smtClean="0"/>
              <a:t>Ведение журналов в электронном виде </a:t>
            </a:r>
          </a:p>
          <a:p>
            <a:r>
              <a:rPr lang="ru-RU" dirty="0" smtClean="0"/>
              <a:t>Дистанционные, онлайн курсы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443847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Высшая школа экономики и Центр стратегических разработок </a:t>
            </a:r>
            <a:endParaRPr lang="ru-RU" dirty="0" smtClean="0"/>
          </a:p>
          <a:p>
            <a:r>
              <a:rPr lang="ru-RU" dirty="0" smtClean="0"/>
              <a:t>Экспертный доклад </a:t>
            </a:r>
            <a:r>
              <a:rPr lang="ru-RU" dirty="0"/>
              <a:t>«12 решений для нового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66690571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2. Школа цифрового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Традиционные технологии не решают всех проблем современной российской школы, поэтому нужно сделать три вещи.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Разработать, </a:t>
            </a:r>
            <a:r>
              <a:rPr lang="ru-RU" dirty="0"/>
              <a:t>апробировать и начать использовать </a:t>
            </a:r>
            <a:r>
              <a:rPr lang="ru-RU" b="1" dirty="0"/>
              <a:t>цифровые учебно-методические комплексы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Внедрить в</a:t>
            </a:r>
            <a:r>
              <a:rPr lang="ru-RU" dirty="0"/>
              <a:t> образовательный процесс </a:t>
            </a:r>
            <a:r>
              <a:rPr lang="ru-RU" b="1" dirty="0"/>
              <a:t>обучающие игры и цифровые симуляторы</a:t>
            </a:r>
            <a:r>
              <a:rPr lang="ru-RU" dirty="0"/>
              <a:t> — они помогут вовлечь школьников в учебный процесс.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Создать, </a:t>
            </a:r>
            <a:r>
              <a:rPr lang="ru-RU" dirty="0"/>
              <a:t>регулярно обновлять и продвигать </a:t>
            </a:r>
            <a:r>
              <a:rPr lang="ru-RU" b="1" dirty="0"/>
              <a:t>открытые онлайн-курсы</a:t>
            </a:r>
            <a:r>
              <a:rPr lang="ru-RU" dirty="0"/>
              <a:t> лучших учителей и профессоров вузов по базовым и профильным предметам основной и старшей школы, а ещё дисциплинам дополнительного образования. В том числе для детей, у которых нет возможности изучать соответствующие предметы в школе.</a:t>
            </a:r>
          </a:p>
        </p:txBody>
      </p:sp>
    </p:spTree>
    <p:extLst>
      <p:ext uri="{BB962C8B-B14F-4D97-AF65-F5344CB8AC3E}">
        <p14:creationId xmlns:p14="http://schemas.microsoft.com/office/powerpoint/2010/main" val="250890385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«Московская электронная школа» (МЭШ)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 для учителей, детей и родителей, </a:t>
            </a:r>
          </a:p>
          <a:p>
            <a:r>
              <a:rPr lang="ru-RU" dirty="0" smtClean="0"/>
              <a:t>направленный на создание высокотехнологичной образовательной среды в школах города Москвы. </a:t>
            </a:r>
          </a:p>
          <a:p>
            <a:r>
              <a:rPr lang="ru-RU" dirty="0" smtClean="0"/>
              <a:t>Главная цель проекта — максимально эффективное использование современной ИТ-инфраструктуры для улучшения качества школьного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86055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компаний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Google Classroom</a:t>
            </a:r>
            <a:endParaRPr lang="en-US" dirty="0"/>
          </a:p>
          <a:p>
            <a:r>
              <a:rPr lang="ru-RU" dirty="0"/>
              <a:t>Электронный журнал </a:t>
            </a:r>
            <a:endParaRPr lang="en-US" dirty="0"/>
          </a:p>
          <a:p>
            <a:r>
              <a:rPr lang="en-US" dirty="0">
                <a:hlinkClick r:id="rId3"/>
              </a:rPr>
              <a:t>dnevnik.ru</a:t>
            </a:r>
            <a:endParaRPr lang="ru-RU" dirty="0"/>
          </a:p>
          <a:p>
            <a:r>
              <a:rPr lang="ru-RU" b="1" dirty="0"/>
              <a:t>Российская электронная школа 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Znanika</a:t>
            </a:r>
            <a:endParaRPr lang="en-US" dirty="0" smtClean="0"/>
          </a:p>
          <a:p>
            <a:r>
              <a:rPr lang="en-US" dirty="0" err="1" smtClean="0"/>
              <a:t>Lekta</a:t>
            </a:r>
            <a:endParaRPr lang="en-US" dirty="0" smtClean="0"/>
          </a:p>
          <a:p>
            <a:r>
              <a:rPr lang="en-US" dirty="0" smtClean="0"/>
              <a:t>Global lab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53477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центра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Апробация «Цифровая образовательная среда </a:t>
            </a:r>
            <a:r>
              <a:rPr lang="en-US" dirty="0" smtClean="0"/>
              <a:t>Little Bridge</a:t>
            </a:r>
            <a:r>
              <a:rPr lang="ru-RU" dirty="0" smtClean="0"/>
              <a:t>»</a:t>
            </a:r>
            <a:endParaRPr lang="en-US" dirty="0"/>
          </a:p>
          <a:p>
            <a:r>
              <a:rPr lang="en-US" sz="4400" b="1" dirty="0" err="1" smtClean="0"/>
              <a:t>SkyEng</a:t>
            </a:r>
            <a:r>
              <a:rPr lang="ru-RU" sz="4400" dirty="0" smtClean="0"/>
              <a:t> Приглашаем к сотрудничеству учителей, работающих по учебникам </a:t>
            </a:r>
            <a:r>
              <a:rPr lang="en-US" sz="4400" dirty="0"/>
              <a:t>Spotlight, Starlight, Rainbow English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596730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www.businessinsider.in/photo/40294560/28-tech-stars-who-graduated-from-stanford-university/Former-Intel-CEO-Craig-Barrett-was-at-Stanford-for-decades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836613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024564" y="4067175"/>
            <a:ext cx="4224337" cy="12001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dirty="0"/>
              <a:t>К</a:t>
            </a:r>
            <a:r>
              <a:rPr lang="ru-RU" altLang="en-US" dirty="0" err="1"/>
              <a:t>рейг</a:t>
            </a:r>
            <a:r>
              <a:rPr lang="ru-RU" altLang="en-US" dirty="0"/>
              <a:t> </a:t>
            </a:r>
            <a:r>
              <a:rPr lang="en-US" altLang="en-US" dirty="0"/>
              <a:t>Б</a:t>
            </a:r>
            <a:r>
              <a:rPr lang="ru-RU" altLang="en-US" dirty="0" err="1"/>
              <a:t>арретт</a:t>
            </a:r>
            <a:endParaRPr lang="ru-RU" dirty="0">
              <a:cs typeface="Arial" charset="0"/>
            </a:endParaRPr>
          </a:p>
          <a:p>
            <a:pPr algn="r">
              <a:defRPr/>
            </a:pPr>
            <a:r>
              <a:rPr lang="ru-RU" dirty="0">
                <a:cs typeface="Arial" charset="0"/>
              </a:rPr>
              <a:t>Американский бизнесмен</a:t>
            </a:r>
            <a:endParaRPr lang="en-US" dirty="0">
              <a:cs typeface="Arial" charset="0"/>
            </a:endParaRPr>
          </a:p>
          <a:p>
            <a:pPr algn="r">
              <a:defRPr/>
            </a:pPr>
            <a:r>
              <a:rPr lang="ru-RU" dirty="0">
                <a:cs typeface="Arial" charset="0"/>
              </a:rPr>
              <a:t>Председатель совета директоров и бывший президент </a:t>
            </a:r>
            <a:r>
              <a:rPr lang="ru-RU" dirty="0" err="1">
                <a:cs typeface="Arial" charset="0"/>
              </a:rPr>
              <a:t>Intel</a:t>
            </a:r>
            <a:endParaRPr lang="ru-RU" dirty="0"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981075"/>
            <a:ext cx="4643438" cy="194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cs typeface="Arial" charset="0"/>
              </a:rPr>
              <a:t>Чудеса вторят </a:t>
            </a:r>
            <a:br>
              <a:rPr lang="ru-RU" sz="4000" dirty="0">
                <a:cs typeface="Arial" charset="0"/>
              </a:rPr>
            </a:br>
            <a:r>
              <a:rPr lang="ru-RU" sz="4000" dirty="0">
                <a:cs typeface="Arial" charset="0"/>
              </a:rPr>
              <a:t>не компьютеры, </a:t>
            </a:r>
            <a:br>
              <a:rPr lang="ru-RU" sz="4000" dirty="0">
                <a:cs typeface="Arial" charset="0"/>
              </a:rPr>
            </a:br>
            <a:r>
              <a:rPr lang="ru-RU" sz="4000" dirty="0">
                <a:cs typeface="Arial" charset="0"/>
              </a:rPr>
              <a:t>а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2834732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2711451" y="4365625"/>
            <a:ext cx="6372225" cy="793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Журнал «Сельский американский учитель», 1928 г. </a:t>
            </a:r>
          </a:p>
        </p:txBody>
      </p:sp>
      <p:pic>
        <p:nvPicPr>
          <p:cNvPr id="11267" name="Picture 9" descr="http://www.wallgrad.ru/_ph/13/68723007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0751" y="612776"/>
            <a:ext cx="4975225" cy="3463925"/>
          </a:xfrm>
        </p:spPr>
      </p:pic>
      <p:sp>
        <p:nvSpPr>
          <p:cNvPr id="11268" name="Текст 4"/>
          <p:cNvSpPr>
            <a:spLocks noGrp="1"/>
          </p:cNvSpPr>
          <p:nvPr>
            <p:ph type="body" sz="half" idx="2"/>
          </p:nvPr>
        </p:nvSpPr>
        <p:spPr>
          <a:xfrm>
            <a:off x="2711451" y="5324476"/>
            <a:ext cx="6372225" cy="1128713"/>
          </a:xfrm>
        </p:spPr>
        <p:txBody>
          <a:bodyPr/>
          <a:lstStyle/>
          <a:p>
            <a:pPr eaLnBrk="1" hangingPunct="1"/>
            <a:r>
              <a:rPr lang="ru-RU" altLang="ru-RU" sz="2000"/>
              <a:t>Школьники сегодня слишком зависят от чернил. Они не знают, как заточить перочинным ножиком карандаш. Перо и чернила никогда не заменят карандаш! </a:t>
            </a:r>
          </a:p>
        </p:txBody>
      </p:sp>
    </p:spTree>
    <p:extLst>
      <p:ext uri="{BB962C8B-B14F-4D97-AF65-F5344CB8AC3E}">
        <p14:creationId xmlns:p14="http://schemas.microsoft.com/office/powerpoint/2010/main" val="163807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2495550" y="4257675"/>
            <a:ext cx="7308850" cy="539750"/>
          </a:xfrm>
        </p:spPr>
        <p:txBody>
          <a:bodyPr/>
          <a:lstStyle/>
          <a:p>
            <a:pPr eaLnBrk="1" hangingPunct="1"/>
            <a:r>
              <a:rPr lang="ru-RU" altLang="ru-RU" smtClean="0"/>
              <a:t>Газета «Родительский комитет», 1941 г. </a:t>
            </a:r>
          </a:p>
        </p:txBody>
      </p:sp>
      <p:pic>
        <p:nvPicPr>
          <p:cNvPr id="12291" name="Picture 9" descr="http://www.kanztorg.ru/upload/medialibrary/434/434e7b2ad226f2da003a93071b2b6b3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0751" y="612776"/>
            <a:ext cx="4975225" cy="3463925"/>
          </a:xfrm>
        </p:spPr>
      </p:pic>
      <p:sp>
        <p:nvSpPr>
          <p:cNvPr id="9220" name="Текст 4"/>
          <p:cNvSpPr>
            <a:spLocks noGrp="1"/>
          </p:cNvSpPr>
          <p:nvPr>
            <p:ph type="body" sz="half" idx="2"/>
          </p:nvPr>
        </p:nvSpPr>
        <p:spPr>
          <a:xfrm>
            <a:off x="2495550" y="4976814"/>
            <a:ext cx="7308850" cy="1368425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ru-RU" altLang="ru-RU" sz="2000"/>
              <a:t>Школьники сегодня слишком зависят от перьевых ручек. Они не умеют писать металлическими перьями. Родители не должны позволять детям такую роскошь, потому что в реальном мире, на производстве и в офисах еще редко встретишь подобные экстравагантные приспособления. </a:t>
            </a:r>
          </a:p>
        </p:txBody>
      </p:sp>
    </p:spTree>
    <p:extLst>
      <p:ext uri="{BB962C8B-B14F-4D97-AF65-F5344CB8AC3E}">
        <p14:creationId xmlns:p14="http://schemas.microsoft.com/office/powerpoint/2010/main" val="1414542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2782889" y="4365625"/>
            <a:ext cx="6300787" cy="611188"/>
          </a:xfrm>
        </p:spPr>
        <p:txBody>
          <a:bodyPr/>
          <a:lstStyle/>
          <a:p>
            <a:pPr eaLnBrk="1" hangingPunct="1"/>
            <a:r>
              <a:rPr lang="ru-RU" altLang="ru-RU" smtClean="0"/>
              <a:t>Журнал</a:t>
            </a:r>
            <a:r>
              <a:rPr lang="en-US" altLang="ru-RU" smtClean="0"/>
              <a:t> «Federal Teachers», 1950 </a:t>
            </a:r>
            <a:r>
              <a:rPr lang="ru-RU" altLang="ru-RU" smtClean="0"/>
              <a:t>г</a:t>
            </a:r>
            <a:r>
              <a:rPr lang="en-US" altLang="ru-RU" smtClean="0"/>
              <a:t>.</a:t>
            </a:r>
            <a:r>
              <a:rPr lang="ru-RU" altLang="ru-RU" smtClean="0"/>
              <a:t> </a:t>
            </a:r>
          </a:p>
        </p:txBody>
      </p:sp>
      <p:pic>
        <p:nvPicPr>
          <p:cNvPr id="13315" name="Picture 12" descr="http://www.basis-k.org/UserFiles/Image/424_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0751" y="612776"/>
            <a:ext cx="4975225" cy="3463925"/>
          </a:xfrm>
        </p:spPr>
      </p:pic>
      <p:sp>
        <p:nvSpPr>
          <p:cNvPr id="13316" name="Текст 4"/>
          <p:cNvSpPr>
            <a:spLocks noGrp="1"/>
          </p:cNvSpPr>
          <p:nvPr>
            <p:ph type="body" sz="half" idx="2"/>
          </p:nvPr>
        </p:nvSpPr>
        <p:spPr>
          <a:xfrm>
            <a:off x="2711451" y="5121276"/>
            <a:ext cx="6805613" cy="1331913"/>
          </a:xfrm>
        </p:spPr>
        <p:txBody>
          <a:bodyPr/>
          <a:lstStyle/>
          <a:p>
            <a:pPr eaLnBrk="1" hangingPunct="1"/>
            <a:r>
              <a:rPr lang="ru-RU" altLang="ru-RU" sz="2000"/>
              <a:t>Шариковые авторучки разрушат систему образования в нашей стране. Школьники просто постоянно выбрасывают старые и покупают новые. Банковские служащие и офисные работники никогда не позволят себе подобной роскоши. </a:t>
            </a:r>
          </a:p>
        </p:txBody>
      </p:sp>
    </p:spTree>
    <p:extLst>
      <p:ext uri="{BB962C8B-B14F-4D97-AF65-F5344CB8AC3E}">
        <p14:creationId xmlns:p14="http://schemas.microsoft.com/office/powerpoint/2010/main" val="3934188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1344</Words>
  <Application>Microsoft Office PowerPoint</Application>
  <PresentationFormat>Произвольный</PresentationFormat>
  <Paragraphs>288</Paragraphs>
  <Slides>66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Использование цифровых технологий в преподавании иностранного языка: когда и зачем?</vt:lpstr>
      <vt:lpstr>Как реагируют на изменение цивилизации разные институты </vt:lpstr>
      <vt:lpstr>Школьники во все времена зависели от технологий, </vt:lpstr>
      <vt:lpstr>Из выступления на собрании учителей, 1703 г. </vt:lpstr>
      <vt:lpstr>Отчет директора школы, 1815 г.</vt:lpstr>
      <vt:lpstr>Отчет директора школы, 1815 г. </vt:lpstr>
      <vt:lpstr>Журнал «Сельский американский учитель», 1928 г. </vt:lpstr>
      <vt:lpstr>Газета «Родительский комитет», 1941 г. </vt:lpstr>
      <vt:lpstr>Журнал «Federal Teachers», 1950 г. </vt:lpstr>
      <vt:lpstr>А сейчас?</vt:lpstr>
      <vt:lpstr>Презентация PowerPoint</vt:lpstr>
      <vt:lpstr>Презентация PowerPoint</vt:lpstr>
      <vt:lpstr>Информационная революция </vt:lpstr>
      <vt:lpstr>Информационные революции</vt:lpstr>
      <vt:lpstr>4 ИКТ революций</vt:lpstr>
      <vt:lpstr>Чтобы охватить аудиторию в 50 млн человек, понадобится: </vt:lpstr>
      <vt:lpstr>Прогнозы </vt:lpstr>
      <vt:lpstr>Презентация PowerPoint</vt:lpstr>
      <vt:lpstr>Термин "Web 2.0" </vt:lpstr>
      <vt:lpstr>Web 2.0.</vt:lpstr>
      <vt:lpstr>Презентация PowerPoint</vt:lpstr>
      <vt:lpstr>Отличия веб 1.0 и веб 2.0</vt:lpstr>
      <vt:lpstr>Краудсо́рсинг</vt:lpstr>
      <vt:lpstr>Создание заданий к видео</vt:lpstr>
      <vt:lpstr>3D – 4D – Augmented reality </vt:lpstr>
      <vt:lpstr>http://blabberize.com/view/id/200733 </vt:lpstr>
      <vt:lpstr>Voki – говорящий аватар http://www.voki.com/mywebsite.php </vt:lpstr>
      <vt:lpstr>Комиксы </vt:lpstr>
      <vt:lpstr>Создание книг он-лайн</vt:lpstr>
      <vt:lpstr>Панорамные веб камеры </vt:lpstr>
      <vt:lpstr>QR code</vt:lpstr>
      <vt:lpstr>https://sites.google.com/site/badanovweb2/home </vt:lpstr>
      <vt:lpstr>Web 3.0 - интеграция интернет и повседневной жизни</vt:lpstr>
      <vt:lpstr>Web 4.0</vt:lpstr>
      <vt:lpstr>ИКТ и образование</vt:lpstr>
      <vt:lpstr>Personalised Learning?</vt:lpstr>
      <vt:lpstr>19th c. classroom</vt:lpstr>
      <vt:lpstr>Personalised Learning?</vt:lpstr>
      <vt:lpstr>Active Learning Classrooms</vt:lpstr>
      <vt:lpstr>Презентация PowerPoint</vt:lpstr>
      <vt:lpstr>Презентация PowerPoint</vt:lpstr>
      <vt:lpstr>Презентация PowerPoint</vt:lpstr>
      <vt:lpstr>Формальное – неформальное образование</vt:lpstr>
      <vt:lpstr>ИКТ и образование</vt:lpstr>
      <vt:lpstr>Three stages of development of computer-assisted language learning </vt:lpstr>
      <vt:lpstr>Презентация PowerPoint</vt:lpstr>
      <vt:lpstr>E-learning</vt:lpstr>
      <vt:lpstr>E-Learning 3.0</vt:lpstr>
      <vt:lpstr>ИКТ и образование</vt:lpstr>
      <vt:lpstr>Смешанное обучение (Blended Learning)  - образовательный подход, который совмещает обучение с участие учителя и онлайн обучение.</vt:lpstr>
      <vt:lpstr>2 Blended learning methodology</vt:lpstr>
      <vt:lpstr>3 Blended learning methodology</vt:lpstr>
      <vt:lpstr>Перевернутое обучение</vt:lpstr>
      <vt:lpstr>Blended learning &gt;&gt;&gt; Flipped Classroom</vt:lpstr>
      <vt:lpstr>Особенности работы в режиме «Перевернутый класс»</vt:lpstr>
      <vt:lpstr>ИКТ термины в образовании</vt:lpstr>
      <vt:lpstr>Коммуникативные УУД №13. Формирование и развитие компетентности в области использования ИКТ </vt:lpstr>
      <vt:lpstr>Обучение в будущем</vt:lpstr>
      <vt:lpstr>ИКТ и цифровизация</vt:lpstr>
      <vt:lpstr>Цифровизация </vt:lpstr>
      <vt:lpstr>Проекты развития</vt:lpstr>
      <vt:lpstr>Проект 2. Школа цифрового века</vt:lpstr>
      <vt:lpstr>«Московская электронная школа» (МЭШ)</vt:lpstr>
      <vt:lpstr>Предложения компаний школе</vt:lpstr>
      <vt:lpstr>Проекты центра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цифровых технологий в преподавании иностранного языка: когда и зачем?</dc:title>
  <dc:creator>Пользователь Windows</dc:creator>
  <cp:lastModifiedBy>Татьяна Копылова</cp:lastModifiedBy>
  <cp:revision>38</cp:revision>
  <dcterms:created xsi:type="dcterms:W3CDTF">2018-08-19T03:29:04Z</dcterms:created>
  <dcterms:modified xsi:type="dcterms:W3CDTF">2018-08-30T06:48:37Z</dcterms:modified>
</cp:coreProperties>
</file>