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2"/>
  </p:notesMasterIdLst>
  <p:sldIdLst>
    <p:sldId id="256" r:id="rId2"/>
    <p:sldId id="257" r:id="rId3"/>
    <p:sldId id="262" r:id="rId4"/>
    <p:sldId id="292" r:id="rId5"/>
    <p:sldId id="291" r:id="rId6"/>
    <p:sldId id="290" r:id="rId7"/>
    <p:sldId id="293" r:id="rId8"/>
    <p:sldId id="303" r:id="rId9"/>
    <p:sldId id="362" r:id="rId10"/>
    <p:sldId id="361" r:id="rId11"/>
    <p:sldId id="288" r:id="rId12"/>
    <p:sldId id="289" r:id="rId13"/>
    <p:sldId id="287" r:id="rId14"/>
    <p:sldId id="286" r:id="rId15"/>
    <p:sldId id="277" r:id="rId16"/>
    <p:sldId id="304" r:id="rId17"/>
    <p:sldId id="300" r:id="rId18"/>
    <p:sldId id="299" r:id="rId19"/>
    <p:sldId id="305" r:id="rId20"/>
    <p:sldId id="298" r:id="rId21"/>
    <p:sldId id="297" r:id="rId22"/>
    <p:sldId id="296" r:id="rId23"/>
    <p:sldId id="295" r:id="rId24"/>
    <p:sldId id="315" r:id="rId25"/>
    <p:sldId id="377" r:id="rId26"/>
    <p:sldId id="312" r:id="rId27"/>
    <p:sldId id="313" r:id="rId28"/>
    <p:sldId id="311" r:id="rId29"/>
    <p:sldId id="310" r:id="rId30"/>
    <p:sldId id="345" r:id="rId31"/>
    <p:sldId id="371" r:id="rId32"/>
    <p:sldId id="309" r:id="rId33"/>
    <p:sldId id="308" r:id="rId34"/>
    <p:sldId id="307" r:id="rId35"/>
    <p:sldId id="318" r:id="rId36"/>
    <p:sldId id="306" r:id="rId37"/>
    <p:sldId id="316" r:id="rId38"/>
    <p:sldId id="294" r:id="rId39"/>
    <p:sldId id="363" r:id="rId40"/>
    <p:sldId id="323" r:id="rId41"/>
    <p:sldId id="322" r:id="rId42"/>
    <p:sldId id="321" r:id="rId43"/>
    <p:sldId id="320" r:id="rId44"/>
    <p:sldId id="328" r:id="rId45"/>
    <p:sldId id="327" r:id="rId46"/>
    <p:sldId id="325" r:id="rId47"/>
    <p:sldId id="344" r:id="rId48"/>
    <p:sldId id="343" r:id="rId49"/>
    <p:sldId id="342" r:id="rId50"/>
    <p:sldId id="341" r:id="rId51"/>
    <p:sldId id="374" r:id="rId52"/>
    <p:sldId id="338" r:id="rId53"/>
    <p:sldId id="337" r:id="rId54"/>
    <p:sldId id="336" r:id="rId55"/>
    <p:sldId id="365" r:id="rId56"/>
    <p:sldId id="335" r:id="rId57"/>
    <p:sldId id="366" r:id="rId58"/>
    <p:sldId id="375" r:id="rId59"/>
    <p:sldId id="333" r:id="rId60"/>
    <p:sldId id="367" r:id="rId61"/>
    <p:sldId id="332" r:id="rId62"/>
    <p:sldId id="331" r:id="rId63"/>
    <p:sldId id="349" r:id="rId64"/>
    <p:sldId id="319" r:id="rId65"/>
    <p:sldId id="348" r:id="rId66"/>
    <p:sldId id="347" r:id="rId67"/>
    <p:sldId id="354" r:id="rId68"/>
    <p:sldId id="353" r:id="rId69"/>
    <p:sldId id="368" r:id="rId70"/>
    <p:sldId id="352" r:id="rId71"/>
    <p:sldId id="357" r:id="rId72"/>
    <p:sldId id="369" r:id="rId73"/>
    <p:sldId id="346" r:id="rId74"/>
    <p:sldId id="350" r:id="rId75"/>
    <p:sldId id="351" r:id="rId76"/>
    <p:sldId id="355" r:id="rId77"/>
    <p:sldId id="360" r:id="rId78"/>
    <p:sldId id="359" r:id="rId79"/>
    <p:sldId id="358" r:id="rId80"/>
    <p:sldId id="356" r:id="rId8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858" autoAdjust="0"/>
    <p:restoredTop sz="94660"/>
  </p:normalViewPr>
  <p:slideViewPr>
    <p:cSldViewPr>
      <p:cViewPr varScale="1">
        <p:scale>
          <a:sx n="84" d="100"/>
          <a:sy n="84" d="100"/>
        </p:scale>
        <p:origin x="-106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C65626-E390-40F1-B9C1-E5248DDC2BF9}" type="datetimeFigureOut">
              <a:rPr lang="ru-RU" smtClean="0"/>
              <a:pPr/>
              <a:t>27.11.2018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C6FD2-2B21-449D-800B-82525A668762}" type="slidenum">
              <a:rPr lang="ru-RU" smtClean="0"/>
              <a:pPr/>
              <a:t>‹#›</a:t>
            </a:fld>
            <a:endParaRPr lang="ru-RU"/>
          </a:p>
        </p:txBody>
      </p:sp>
    </p:spTree>
    <p:extLst>
      <p:ext uri="{BB962C8B-B14F-4D97-AF65-F5344CB8AC3E}">
        <p14:creationId xmlns:p14="http://schemas.microsoft.com/office/powerpoint/2010/main" val="2926672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4CBD465B-893B-4917-8CB6-B04DADF14DF2}" type="datetime1">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96D1903-A108-46FC-8A85-13FF64D32F43}" type="datetime1">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43F0B8F-F1AB-4090-82F3-5FA2FB1F29E8}" type="datetime1">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09600"/>
            <a:ext cx="7772400" cy="1143000"/>
          </a:xfrm>
        </p:spPr>
        <p:txBody>
          <a:bodyPr/>
          <a:lstStyle/>
          <a:p>
            <a:r>
              <a:rPr lang="ru-RU"/>
              <a:t>Образец заголовка</a:t>
            </a:r>
          </a:p>
        </p:txBody>
      </p:sp>
      <p:sp>
        <p:nvSpPr>
          <p:cNvPr id="3" name="Рисунок SmartArt 2"/>
          <p:cNvSpPr>
            <a:spLocks noGrp="1"/>
          </p:cNvSpPr>
          <p:nvPr>
            <p:ph type="dgm" idx="1"/>
          </p:nvPr>
        </p:nvSpPr>
        <p:spPr>
          <a:xfrm>
            <a:off x="685800" y="1981200"/>
            <a:ext cx="7772400" cy="4114800"/>
          </a:xfrm>
        </p:spPr>
        <p:txBody>
          <a:bodyPr/>
          <a:lstStyle/>
          <a:p>
            <a:endParaRPr lang="ru-RU"/>
          </a:p>
        </p:txBody>
      </p:sp>
      <p:sp>
        <p:nvSpPr>
          <p:cNvPr id="4" name="Дата 3"/>
          <p:cNvSpPr>
            <a:spLocks noGrp="1"/>
          </p:cNvSpPr>
          <p:nvPr>
            <p:ph type="dt" sz="half" idx="10"/>
          </p:nvPr>
        </p:nvSpPr>
        <p:spPr>
          <a:xfrm>
            <a:off x="685800" y="6248400"/>
            <a:ext cx="1905000" cy="457200"/>
          </a:xfrm>
        </p:spPr>
        <p:txBody>
          <a:bodyPr/>
          <a:lstStyle>
            <a:lvl1pPr>
              <a:defRPr/>
            </a:lvl1pPr>
          </a:lstStyle>
          <a:p>
            <a:endParaRPr lang="ru-RU"/>
          </a:p>
        </p:txBody>
      </p:sp>
      <p:sp>
        <p:nvSpPr>
          <p:cNvPr id="5" name="Нижний колонтитул 4"/>
          <p:cNvSpPr>
            <a:spLocks noGrp="1"/>
          </p:cNvSpPr>
          <p:nvPr>
            <p:ph type="ftr" sz="quarter" idx="11"/>
          </p:nvPr>
        </p:nvSpPr>
        <p:spPr>
          <a:xfrm>
            <a:off x="3124200" y="6248400"/>
            <a:ext cx="2895600" cy="457200"/>
          </a:xfrm>
        </p:spPr>
        <p:txBody>
          <a:bodyPr/>
          <a:lstStyle>
            <a:lvl1pPr>
              <a:defRPr/>
            </a:lvl1pPr>
          </a:lstStyle>
          <a:p>
            <a:endParaRPr lang="ru-RU"/>
          </a:p>
        </p:txBody>
      </p:sp>
      <p:sp>
        <p:nvSpPr>
          <p:cNvPr id="6" name="Номер слайда 5"/>
          <p:cNvSpPr>
            <a:spLocks noGrp="1"/>
          </p:cNvSpPr>
          <p:nvPr>
            <p:ph type="sldNum" sz="quarter" idx="12"/>
          </p:nvPr>
        </p:nvSpPr>
        <p:spPr>
          <a:xfrm>
            <a:off x="6553200" y="6248400"/>
            <a:ext cx="1905000" cy="457200"/>
          </a:xfrm>
        </p:spPr>
        <p:txBody>
          <a:bodyPr/>
          <a:lstStyle>
            <a:lvl1pPr>
              <a:defRPr/>
            </a:lvl1pPr>
          </a:lstStyle>
          <a:p>
            <a:fld id="{E544EE39-26C4-4E33-BDB0-CCDC8BAD9190}" type="slidenum">
              <a:rPr lang="ru-RU"/>
              <a:pPr/>
              <a:t>‹#›</a:t>
            </a:fld>
            <a:endParaRPr lang="ru-RU"/>
          </a:p>
        </p:txBody>
      </p:sp>
    </p:spTree>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6AB4839-7E4E-4A67-9EA6-67C505988B3A}" type="datetime1">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8CB8CC88-D1BB-463E-BBD5-CC2CA3FE2876}" type="datetime1">
              <a:rPr lang="ru-RU" smtClean="0"/>
              <a:pPr/>
              <a:t>27.11.2018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2783848-C48E-4A39-8450-7F0C67D2EAD4}" type="datetime1">
              <a:rPr lang="ru-RU" smtClean="0"/>
              <a:pPr/>
              <a:t>27.11.2018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5F73AF5-5DD2-49BB-89B6-A6A862D9E06D}" type="datetime1">
              <a:rPr lang="ru-RU" smtClean="0"/>
              <a:pPr/>
              <a:t>27.11.2018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0D33984-43C8-4E99-94E1-7863D6CA41B9}" type="datetime1">
              <a:rPr lang="ru-RU" smtClean="0"/>
              <a:pPr/>
              <a:t>27.11.2018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F51C4E8-B186-445B-8609-C0723B250734}" type="datetime1">
              <a:rPr lang="ru-RU" smtClean="0"/>
              <a:pPr/>
              <a:t>27.11.2018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71F47AE-3D32-465D-91A7-2FF87C4128B7}" type="datetime1">
              <a:rPr lang="ru-RU" smtClean="0"/>
              <a:pPr/>
              <a:t>27.11.2018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41B7B98-A2DE-4318-AC8C-47DDD91891AB}" type="datetime1">
              <a:rPr lang="ru-RU" smtClean="0"/>
              <a:pPr/>
              <a:t>27.11.2018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AEF81-710F-4A90-8EDA-BF63226C0497}" type="datetime1">
              <a:rPr lang="ru-RU" smtClean="0"/>
              <a:pPr/>
              <a:t>27.11.2018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722"/>
            <a:ext cx="8208912" cy="1152128"/>
          </a:xfrm>
        </p:spPr>
        <p:txBody>
          <a:bodyPr>
            <a:normAutofit/>
          </a:bodyPr>
          <a:lstStyle/>
          <a:p>
            <a:pPr algn="l">
              <a:lnSpc>
                <a:spcPct val="90000"/>
              </a:lnSpc>
              <a:spcAft>
                <a:spcPts val="600"/>
              </a:spcAft>
            </a:pPr>
            <a:r>
              <a:rPr lang="ru-RU" sz="3200" b="1" dirty="0">
                <a:latin typeface="Myriad Pro" pitchFamily="34" charset="0"/>
                <a:ea typeface="+mn-ea"/>
                <a:cs typeface="Times New Roman" pitchFamily="18" charset="0"/>
              </a:rPr>
              <a:t>Лекция 1. Акции для частного инвестора</a:t>
            </a:r>
          </a:p>
        </p:txBody>
      </p:sp>
      <p:sp>
        <p:nvSpPr>
          <p:cNvPr id="3" name="Подзаголовок 2"/>
          <p:cNvSpPr>
            <a:spLocks noGrp="1"/>
          </p:cNvSpPr>
          <p:nvPr>
            <p:ph type="subTitle" idx="1"/>
          </p:nvPr>
        </p:nvSpPr>
        <p:spPr>
          <a:xfrm>
            <a:off x="1115616" y="3356992"/>
            <a:ext cx="6984776" cy="2063080"/>
          </a:xfrm>
        </p:spPr>
        <p:txBody>
          <a:bodyPr>
            <a:noAutofit/>
          </a:bodyPr>
          <a:lstStyle/>
          <a:p>
            <a:pPr algn="l"/>
            <a:r>
              <a:rPr lang="ru-RU" sz="2400" dirty="0">
                <a:solidFill>
                  <a:schemeClr val="tx1"/>
                </a:solidFill>
                <a:latin typeface="Myriad Pro" pitchFamily="34" charset="0"/>
                <a:cs typeface="Times New Roman" pitchFamily="18" charset="0"/>
              </a:rPr>
              <a:t>Меньшиков </a:t>
            </a:r>
            <a:r>
              <a:rPr lang="ru-RU" sz="2400" dirty="0" smtClean="0">
                <a:solidFill>
                  <a:schemeClr val="tx1"/>
                </a:solidFill>
                <a:latin typeface="Myriad Pro" pitchFamily="34" charset="0"/>
                <a:cs typeface="Times New Roman" pitchFamily="18" charset="0"/>
              </a:rPr>
              <a:t>Сергей Михайлович, </a:t>
            </a:r>
            <a:r>
              <a:rPr lang="ru-RU" sz="2400" dirty="0">
                <a:solidFill>
                  <a:schemeClr val="tx1"/>
                </a:solidFill>
                <a:latin typeface="Myriad Pro" pitchFamily="34" charset="0"/>
                <a:cs typeface="Times New Roman" pitchFamily="18" charset="0"/>
              </a:rPr>
              <a:t>к.э.н., доцент департамента финансов факультета экономических наук НИУ ВШЭ</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268760"/>
            <a:ext cx="8229600" cy="5040560"/>
          </a:xfrm>
        </p:spPr>
        <p:txBody>
          <a:bodyPr>
            <a:noAutofit/>
          </a:bodyPr>
          <a:lstStyle/>
          <a:p>
            <a:pPr marL="0" lvl="0" indent="0">
              <a:spcBef>
                <a:spcPts val="600"/>
              </a:spcBef>
              <a:spcAft>
                <a:spcPts val="600"/>
              </a:spcAft>
              <a:buNone/>
            </a:pPr>
            <a:r>
              <a:rPr lang="ru-RU" sz="2400" dirty="0">
                <a:latin typeface="Myriad Pro" pitchFamily="34" charset="0"/>
                <a:cs typeface="Times New Roman" pitchFamily="18" charset="0"/>
              </a:rPr>
              <a:t>6. Ценная бумага даёт </a:t>
            </a:r>
            <a:r>
              <a:rPr lang="ru-RU" sz="2400" b="1" dirty="0">
                <a:latin typeface="Myriad Pro" pitchFamily="34" charset="0"/>
                <a:cs typeface="Times New Roman" pitchFamily="18" charset="0"/>
              </a:rPr>
              <a:t>право на распоряжение каким-то конкретным видом имущества</a:t>
            </a:r>
            <a:r>
              <a:rPr lang="ru-RU" sz="2400" dirty="0">
                <a:latin typeface="Myriad Pro" pitchFamily="34" charset="0"/>
                <a:cs typeface="Times New Roman" pitchFamily="18" charset="0"/>
              </a:rPr>
              <a:t>. К таким видам ценных бумаг относятся коносамент и складские свидетельства.</a:t>
            </a:r>
          </a:p>
          <a:p>
            <a:pPr marL="0" indent="0">
              <a:spcBef>
                <a:spcPts val="600"/>
              </a:spcBef>
              <a:spcAft>
                <a:spcPts val="600"/>
              </a:spcAft>
              <a:buNone/>
            </a:pPr>
            <a:r>
              <a:rPr lang="ru-RU" sz="2400" dirty="0">
                <a:latin typeface="Myriad Pro" pitchFamily="34" charset="0"/>
                <a:cs typeface="Times New Roman" pitchFamily="18" charset="0"/>
              </a:rPr>
              <a:t>7. Ценная бумага может служить </a:t>
            </a:r>
            <a:r>
              <a:rPr lang="ru-RU" sz="2400" b="1" dirty="0">
                <a:latin typeface="Myriad Pro" pitchFamily="34" charset="0"/>
                <a:cs typeface="Times New Roman" pitchFamily="18" charset="0"/>
              </a:rPr>
              <a:t>предметом купли-продажи на фондовом рынке</a:t>
            </a:r>
            <a:r>
              <a:rPr lang="ru-RU" sz="2400" dirty="0">
                <a:latin typeface="Myriad Pro" pitchFamily="34" charset="0"/>
                <a:cs typeface="Times New Roman" pitchFamily="18" charset="0"/>
              </a:rPr>
              <a:t>, обеспечивая перелив капиталов от одного эмитента к другому, а также извлечение дохода от прироста курсовой стоимости (акции, облигации)</a:t>
            </a:r>
          </a:p>
        </p:txBody>
      </p:sp>
      <p:sp>
        <p:nvSpPr>
          <p:cNvPr id="5" name="Заголовок 1"/>
          <p:cNvSpPr>
            <a:spLocks noGrp="1"/>
          </p:cNvSpPr>
          <p:nvPr>
            <p:ph type="title"/>
          </p:nvPr>
        </p:nvSpPr>
        <p:spPr>
          <a:xfrm>
            <a:off x="0" y="-671"/>
            <a:ext cx="8229600" cy="850106"/>
          </a:xfrm>
        </p:spPr>
        <p:txBody>
          <a:bodyPr>
            <a:noAutofit/>
          </a:bodyPr>
          <a:lstStyle/>
          <a:p>
            <a:pPr marL="342900" indent="-342900" algn="l">
              <a:spcBef>
                <a:spcPct val="20000"/>
              </a:spcBef>
              <a:spcAft>
                <a:spcPts val="600"/>
              </a:spcAft>
            </a:pPr>
            <a:r>
              <a:rPr lang="ru-RU" sz="3200" b="1">
                <a:latin typeface="Myriad Pro" pitchFamily="34" charset="0"/>
                <a:ea typeface="+mn-ea"/>
                <a:cs typeface="Times New Roman" pitchFamily="18" charset="0"/>
              </a:rPr>
              <a:t>Основные свойства ценных бумаг</a:t>
            </a:r>
            <a:endParaRPr lang="ru-RU" sz="3200" b="1" dirty="0">
              <a:latin typeface="Myriad Pro" pitchFamily="34" charset="0"/>
              <a:ea typeface="+mn-ea"/>
              <a:cs typeface="Times New Roman" pitchFamily="18" charset="0"/>
            </a:endParaRPr>
          </a:p>
        </p:txBody>
      </p:sp>
    </p:spTree>
    <p:extLst>
      <p:ext uri="{BB962C8B-B14F-4D97-AF65-F5344CB8AC3E}">
        <p14:creationId xmlns:p14="http://schemas.microsoft.com/office/powerpoint/2010/main" val="635365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1412776"/>
            <a:ext cx="8229600" cy="3672408"/>
          </a:xfrm>
        </p:spPr>
        <p:txBody>
          <a:bodyPr>
            <a:normAutofit/>
          </a:bodyPr>
          <a:lstStyle/>
          <a:p>
            <a:pPr marL="0" indent="0">
              <a:spcBef>
                <a:spcPts val="0"/>
              </a:spcBef>
              <a:spcAft>
                <a:spcPts val="600"/>
              </a:spcAft>
              <a:buNone/>
            </a:pPr>
            <a:r>
              <a:rPr lang="ru-RU" sz="2400" b="1" dirty="0">
                <a:latin typeface="Myriad Pro" pitchFamily="34" charset="0"/>
                <a:cs typeface="Times New Roman" pitchFamily="18" charset="0"/>
              </a:rPr>
              <a:t>Эмиссионная ценная бумага </a:t>
            </a:r>
            <a:r>
              <a:rPr lang="ru-RU" sz="2400" dirty="0">
                <a:latin typeface="Myriad Pro" pitchFamily="34" charset="0"/>
                <a:cs typeface="Times New Roman" pitchFamily="18" charset="0"/>
              </a:rPr>
              <a:t>характеризуется одновременно следующими признаками:</a:t>
            </a:r>
          </a:p>
          <a:p>
            <a:pPr>
              <a:spcBef>
                <a:spcPts val="0"/>
              </a:spcBef>
              <a:spcAft>
                <a:spcPts val="600"/>
              </a:spcAft>
            </a:pPr>
            <a:r>
              <a:rPr lang="ru-RU" sz="2400" dirty="0">
                <a:latin typeface="Myriad Pro" pitchFamily="34" charset="0"/>
                <a:cs typeface="Times New Roman" pitchFamily="18" charset="0"/>
              </a:rPr>
              <a:t>закрепляет совокупность имущественных и неимущественных прав, подлежащих удостоверению, уступке и безусловному осуществлению;</a:t>
            </a:r>
          </a:p>
          <a:p>
            <a:pPr>
              <a:spcBef>
                <a:spcPts val="0"/>
              </a:spcBef>
              <a:spcAft>
                <a:spcPts val="600"/>
              </a:spcAft>
            </a:pPr>
            <a:r>
              <a:rPr lang="ru-RU" sz="2400" dirty="0">
                <a:latin typeface="Myriad Pro" pitchFamily="34" charset="0"/>
                <a:cs typeface="Times New Roman" pitchFamily="18" charset="0"/>
              </a:rPr>
              <a:t>размещается выпусками;</a:t>
            </a:r>
          </a:p>
          <a:p>
            <a:pPr>
              <a:spcBef>
                <a:spcPts val="0"/>
              </a:spcBef>
              <a:spcAft>
                <a:spcPts val="600"/>
              </a:spcAft>
            </a:pPr>
            <a:r>
              <a:rPr lang="ru-RU" sz="2400" dirty="0">
                <a:latin typeface="Myriad Pro" pitchFamily="34" charset="0"/>
                <a:cs typeface="Times New Roman" pitchFamily="18" charset="0"/>
              </a:rPr>
              <a:t>имеет равные объем и сроки осуществления прав внутри одного выпуска вне зависимости от времени приобретения ценной бумаги.</a:t>
            </a:r>
          </a:p>
        </p:txBody>
      </p:sp>
      <p:sp>
        <p:nvSpPr>
          <p:cNvPr id="4" name="Номер слайда 3"/>
          <p:cNvSpPr>
            <a:spLocks noGrp="1"/>
          </p:cNvSpPr>
          <p:nvPr>
            <p:ph type="sldNum" sz="quarter" idx="12"/>
          </p:nvPr>
        </p:nvSpPr>
        <p:spPr/>
        <p:txBody>
          <a:bodyPr/>
          <a:lstStyle/>
          <a:p>
            <a:fld id="{725C68B6-61C2-468F-89AB-4B9F7531AA68}" type="slidenum">
              <a:rPr lang="ru-RU" smtClean="0"/>
              <a:pPr/>
              <a:t>11</a:t>
            </a:fld>
            <a:endParaRPr lang="ru-RU"/>
          </a:p>
        </p:txBody>
      </p:sp>
      <p:sp>
        <p:nvSpPr>
          <p:cNvPr id="7" name="Заголовок 1"/>
          <p:cNvSpPr>
            <a:spLocks noGrp="1"/>
          </p:cNvSpPr>
          <p:nvPr>
            <p:ph type="title"/>
          </p:nvPr>
        </p:nvSpPr>
        <p:spPr>
          <a:xfrm>
            <a:off x="0" y="0"/>
            <a:ext cx="8229600" cy="922114"/>
          </a:xfrm>
        </p:spPr>
        <p:txBody>
          <a:bodyPr>
            <a:noAutofit/>
          </a:bodyPr>
          <a:lstStyle/>
          <a:p>
            <a:pPr marL="342900" indent="-342900" algn="l">
              <a:spcBef>
                <a:spcPct val="20000"/>
              </a:spcBef>
              <a:spcAft>
                <a:spcPts val="600"/>
              </a:spcAft>
            </a:pPr>
            <a:r>
              <a:rPr lang="ru-RU" sz="3200" b="1">
                <a:latin typeface="Myriad Pro" pitchFamily="34" charset="0"/>
                <a:ea typeface="+mn-ea"/>
                <a:cs typeface="Times New Roman" pitchFamily="18" charset="0"/>
              </a:rPr>
              <a:t>Признаки эмисионной ценной бумаги</a:t>
            </a:r>
            <a:endParaRPr lang="ru-RU" sz="3200" b="1" dirty="0">
              <a:latin typeface="Myriad Pro" pitchFamily="34" charset="0"/>
              <a:ea typeface="+mn-ea"/>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
        <p:nvSpPr>
          <p:cNvPr id="7" name="Заголовок 1"/>
          <p:cNvSpPr>
            <a:spLocks noGrp="1"/>
          </p:cNvSpPr>
          <p:nvPr>
            <p:ph type="title"/>
          </p:nvPr>
        </p:nvSpPr>
        <p:spPr>
          <a:xfrm>
            <a:off x="0" y="0"/>
            <a:ext cx="8229600" cy="922114"/>
          </a:xfrm>
        </p:spPr>
        <p:txBody>
          <a:bodyPr>
            <a:noAutofit/>
          </a:bodyPr>
          <a:lstStyle/>
          <a:p>
            <a:pPr>
              <a:lnSpc>
                <a:spcPct val="90000"/>
              </a:lnSpc>
              <a:spcAft>
                <a:spcPts val="600"/>
              </a:spcAft>
            </a:pPr>
            <a:r>
              <a:rPr lang="ru-RU" sz="3200" b="1" dirty="0">
                <a:latin typeface="Myriad Pro" pitchFamily="34" charset="0"/>
                <a:ea typeface="+mn-ea"/>
                <a:cs typeface="Times New Roman" pitchFamily="18" charset="0"/>
              </a:rPr>
              <a:t>Классификация эмиссионных ценных бумаг по эмитентам и видам </a:t>
            </a:r>
          </a:p>
        </p:txBody>
      </p:sp>
      <p:grpSp>
        <p:nvGrpSpPr>
          <p:cNvPr id="6" name="Group 4"/>
          <p:cNvGrpSpPr>
            <a:grpSpLocks/>
          </p:cNvGrpSpPr>
          <p:nvPr/>
        </p:nvGrpSpPr>
        <p:grpSpPr bwMode="auto">
          <a:xfrm>
            <a:off x="467705" y="1700647"/>
            <a:ext cx="8394415" cy="3908819"/>
            <a:chOff x="1555" y="5062"/>
            <a:chExt cx="9125" cy="5535"/>
          </a:xfrm>
          <a:noFill/>
        </p:grpSpPr>
        <p:sp>
          <p:nvSpPr>
            <p:cNvPr id="9" name="Rectangle 6"/>
            <p:cNvSpPr>
              <a:spLocks noChangeArrowheads="1"/>
            </p:cNvSpPr>
            <p:nvPr/>
          </p:nvSpPr>
          <p:spPr bwMode="auto">
            <a:xfrm>
              <a:off x="1633" y="9883"/>
              <a:ext cx="2885" cy="714"/>
            </a:xfrm>
            <a:prstGeom prst="rect">
              <a:avLst/>
            </a:prstGeom>
            <a:grpFill/>
            <a:ln w="38100" cmpd="dbl">
              <a:solidFill>
                <a:schemeClr val="tx1"/>
              </a:solidFill>
              <a:miter lim="800000"/>
              <a:headEnd/>
              <a:tailEnd/>
            </a:ln>
          </p:spPr>
          <p:txBody>
            <a:bodyPr anchor="ctr" anchorCtr="0"/>
            <a:lstStyle/>
            <a:p>
              <a:pPr algn="ctr" eaLnBrk="0" hangingPunct="0">
                <a:lnSpc>
                  <a:spcPct val="90000"/>
                </a:lnSpc>
              </a:pPr>
              <a:r>
                <a:rPr lang="ru-RU" sz="2400" dirty="0">
                  <a:latin typeface="Myriad Pro" pitchFamily="34" charset="0"/>
                  <a:cs typeface="Times New Roman" pitchFamily="18" charset="0"/>
                </a:rPr>
                <a:t>Облигации</a:t>
              </a:r>
            </a:p>
          </p:txBody>
        </p:sp>
        <p:sp>
          <p:nvSpPr>
            <p:cNvPr id="10" name="Rectangle 7"/>
            <p:cNvSpPr>
              <a:spLocks noChangeArrowheads="1"/>
            </p:cNvSpPr>
            <p:nvPr/>
          </p:nvSpPr>
          <p:spPr bwMode="auto">
            <a:xfrm>
              <a:off x="4999" y="9883"/>
              <a:ext cx="2562" cy="714"/>
            </a:xfrm>
            <a:prstGeom prst="rect">
              <a:avLst/>
            </a:prstGeom>
            <a:grpFill/>
            <a:ln w="38100" cmpd="dbl">
              <a:solidFill>
                <a:schemeClr val="tx1"/>
              </a:solidFill>
              <a:miter lim="800000"/>
              <a:headEnd/>
              <a:tailEnd/>
            </a:ln>
          </p:spPr>
          <p:txBody>
            <a:bodyPr anchor="ctr" anchorCtr="0"/>
            <a:lstStyle/>
            <a:p>
              <a:pPr algn="ctr" eaLnBrk="0" hangingPunct="0">
                <a:lnSpc>
                  <a:spcPct val="80000"/>
                </a:lnSpc>
              </a:pPr>
              <a:r>
                <a:rPr lang="ru-RU" sz="2400" dirty="0">
                  <a:latin typeface="Myriad Pro" pitchFamily="34" charset="0"/>
                  <a:cs typeface="Times New Roman" pitchFamily="18" charset="0"/>
                </a:rPr>
                <a:t>Облигации</a:t>
              </a:r>
            </a:p>
          </p:txBody>
        </p:sp>
        <p:sp>
          <p:nvSpPr>
            <p:cNvPr id="11" name="Rectangle 8"/>
            <p:cNvSpPr>
              <a:spLocks noChangeArrowheads="1"/>
            </p:cNvSpPr>
            <p:nvPr/>
          </p:nvSpPr>
          <p:spPr bwMode="auto">
            <a:xfrm>
              <a:off x="7895" y="8376"/>
              <a:ext cx="2785" cy="1037"/>
            </a:xfrm>
            <a:prstGeom prst="rect">
              <a:avLst/>
            </a:prstGeom>
            <a:grpFill/>
            <a:ln w="38100" cmpd="dbl">
              <a:solidFill>
                <a:schemeClr val="tx1"/>
              </a:solidFill>
              <a:miter lim="800000"/>
              <a:headEnd/>
              <a:tailEnd/>
            </a:ln>
          </p:spPr>
          <p:txBody>
            <a:bodyPr/>
            <a:lstStyle/>
            <a:p>
              <a:pPr algn="ctr">
                <a:lnSpc>
                  <a:spcPct val="90000"/>
                </a:lnSpc>
              </a:pPr>
              <a:r>
                <a:rPr lang="ru-RU" sz="2400" dirty="0">
                  <a:latin typeface="Myriad Pro" pitchFamily="34" charset="0"/>
                  <a:cs typeface="Times New Roman" pitchFamily="18" charset="0"/>
                </a:rPr>
                <a:t>Акции</a:t>
              </a:r>
              <a:r>
                <a:rPr lang="ru-RU" sz="2400">
                  <a:latin typeface="Myriad Pro" pitchFamily="34" charset="0"/>
                  <a:cs typeface="Times New Roman" pitchFamily="18" charset="0"/>
                </a:rPr>
                <a:t>, облигации</a:t>
              </a:r>
              <a:endParaRPr lang="ru-RU" sz="2400" dirty="0">
                <a:latin typeface="Myriad Pro" pitchFamily="34" charset="0"/>
                <a:cs typeface="Times New Roman" pitchFamily="18" charset="0"/>
              </a:endParaRPr>
            </a:p>
          </p:txBody>
        </p:sp>
        <p:sp>
          <p:nvSpPr>
            <p:cNvPr id="12" name="AutoShape 9"/>
            <p:cNvSpPr>
              <a:spLocks noChangeArrowheads="1"/>
            </p:cNvSpPr>
            <p:nvPr/>
          </p:nvSpPr>
          <p:spPr bwMode="auto">
            <a:xfrm>
              <a:off x="1555" y="5062"/>
              <a:ext cx="3131" cy="1530"/>
            </a:xfrm>
            <a:prstGeom prst="downArrowCallout">
              <a:avLst>
                <a:gd name="adj1" fmla="val 37410"/>
                <a:gd name="adj2" fmla="val 37410"/>
                <a:gd name="adj3" fmla="val 20398"/>
                <a:gd name="adj4" fmla="val 72255"/>
              </a:avLst>
            </a:prstGeom>
            <a:grpFill/>
            <a:ln w="38100" cmpd="dbl">
              <a:solidFill>
                <a:schemeClr val="tx1"/>
              </a:solidFill>
              <a:miter lim="800000"/>
              <a:headEnd/>
              <a:tailEnd/>
            </a:ln>
          </p:spPr>
          <p:txBody>
            <a:bodyPr/>
            <a:lstStyle/>
            <a:p>
              <a:pPr algn="ctr">
                <a:lnSpc>
                  <a:spcPct val="90000"/>
                </a:lnSpc>
              </a:pPr>
              <a:r>
                <a:rPr lang="ru-RU" sz="2400" dirty="0">
                  <a:latin typeface="Myriad Pro" pitchFamily="34" charset="0"/>
                  <a:cs typeface="Times New Roman" pitchFamily="18" charset="0"/>
                </a:rPr>
                <a:t>Государственные  ценные бумаги</a:t>
              </a:r>
            </a:p>
            <a:p>
              <a:pPr algn="ctr" eaLnBrk="0" hangingPunct="0">
                <a:lnSpc>
                  <a:spcPct val="90000"/>
                </a:lnSpc>
              </a:pPr>
              <a:endParaRPr lang="ru-RU" sz="1600" b="1" dirty="0">
                <a:latin typeface="Times New Roman" pitchFamily="18" charset="0"/>
                <a:cs typeface="Times New Roman" pitchFamily="18" charset="0"/>
              </a:endParaRPr>
            </a:p>
          </p:txBody>
        </p:sp>
        <p:sp>
          <p:nvSpPr>
            <p:cNvPr id="13" name="AutoShape 10"/>
            <p:cNvSpPr>
              <a:spLocks noChangeArrowheads="1"/>
            </p:cNvSpPr>
            <p:nvPr/>
          </p:nvSpPr>
          <p:spPr bwMode="auto">
            <a:xfrm>
              <a:off x="4921" y="5062"/>
              <a:ext cx="2759" cy="1530"/>
            </a:xfrm>
            <a:prstGeom prst="downArrowCallout">
              <a:avLst>
                <a:gd name="adj1" fmla="val 33978"/>
                <a:gd name="adj2" fmla="val 33978"/>
                <a:gd name="adj3" fmla="val 19157"/>
                <a:gd name="adj4" fmla="val 72875"/>
              </a:avLst>
            </a:prstGeom>
            <a:grpFill/>
            <a:ln w="38100" cmpd="dbl">
              <a:solidFill>
                <a:schemeClr val="tx1"/>
              </a:solidFill>
              <a:miter lim="800000"/>
              <a:headEnd/>
              <a:tailEnd/>
            </a:ln>
          </p:spPr>
          <p:txBody>
            <a:bodyPr/>
            <a:lstStyle/>
            <a:p>
              <a:pPr algn="ctr">
                <a:lnSpc>
                  <a:spcPct val="90000"/>
                </a:lnSpc>
              </a:pPr>
              <a:r>
                <a:rPr lang="ru-RU" sz="2400" dirty="0">
                  <a:latin typeface="Myriad Pro" pitchFamily="34" charset="0"/>
                  <a:cs typeface="Times New Roman" pitchFamily="18" charset="0"/>
                </a:rPr>
                <a:t>Муниципальные  ценные бумаги</a:t>
              </a:r>
            </a:p>
          </p:txBody>
        </p:sp>
        <p:sp>
          <p:nvSpPr>
            <p:cNvPr id="14" name="AutoShape 11"/>
            <p:cNvSpPr>
              <a:spLocks noChangeArrowheads="1"/>
            </p:cNvSpPr>
            <p:nvPr/>
          </p:nvSpPr>
          <p:spPr bwMode="auto">
            <a:xfrm>
              <a:off x="7920" y="5062"/>
              <a:ext cx="2760" cy="1530"/>
            </a:xfrm>
            <a:prstGeom prst="downArrowCallout">
              <a:avLst>
                <a:gd name="adj1" fmla="val 33974"/>
                <a:gd name="adj2" fmla="val 32563"/>
                <a:gd name="adj3" fmla="val 21014"/>
                <a:gd name="adj4" fmla="val 71634"/>
              </a:avLst>
            </a:prstGeom>
            <a:grpFill/>
            <a:ln w="38100" cmpd="dbl">
              <a:solidFill>
                <a:schemeClr val="tx1"/>
              </a:solidFill>
              <a:miter lim="800000"/>
              <a:headEnd/>
              <a:tailEnd/>
            </a:ln>
          </p:spPr>
          <p:txBody>
            <a:bodyPr/>
            <a:lstStyle/>
            <a:p>
              <a:pPr algn="ctr">
                <a:lnSpc>
                  <a:spcPct val="90000"/>
                </a:lnSpc>
              </a:pPr>
              <a:r>
                <a:rPr lang="ru-RU" sz="2400" dirty="0">
                  <a:latin typeface="Myriad Pro" pitchFamily="34" charset="0"/>
                  <a:cs typeface="Times New Roman" pitchFamily="18" charset="0"/>
                </a:rPr>
                <a:t>Корпоративные  ценные бумаги</a:t>
              </a:r>
            </a:p>
          </p:txBody>
        </p:sp>
        <p:sp>
          <p:nvSpPr>
            <p:cNvPr id="15" name="AutoShape 12"/>
            <p:cNvSpPr>
              <a:spLocks noChangeArrowheads="1"/>
            </p:cNvSpPr>
            <p:nvPr/>
          </p:nvSpPr>
          <p:spPr bwMode="auto">
            <a:xfrm>
              <a:off x="1555" y="6841"/>
              <a:ext cx="3125" cy="2754"/>
            </a:xfrm>
            <a:prstGeom prst="downArrowCallout">
              <a:avLst>
                <a:gd name="adj1" fmla="val 28727"/>
                <a:gd name="adj2" fmla="val 32345"/>
                <a:gd name="adj3" fmla="val 11204"/>
                <a:gd name="adj4" fmla="val 81981"/>
              </a:avLst>
            </a:prstGeom>
            <a:grpFill/>
            <a:ln w="38100" cmpd="dbl">
              <a:solidFill>
                <a:schemeClr val="tx1"/>
              </a:solidFill>
              <a:miter lim="800000"/>
              <a:headEnd/>
              <a:tailEnd/>
            </a:ln>
          </p:spPr>
          <p:txBody>
            <a:bodyPr/>
            <a:lstStyle/>
            <a:p>
              <a:pPr algn="ctr">
                <a:lnSpc>
                  <a:spcPct val="80000"/>
                </a:lnSpc>
              </a:pPr>
              <a:r>
                <a:rPr lang="ru-RU" sz="2400" dirty="0">
                  <a:latin typeface="Myriad Pro" pitchFamily="34" charset="0"/>
                  <a:cs typeface="Times New Roman" pitchFamily="18" charset="0"/>
                </a:rPr>
                <a:t>Федеральные </a:t>
              </a:r>
              <a:r>
                <a:rPr lang="ru-RU" sz="2400">
                  <a:latin typeface="Myriad Pro" pitchFamily="34" charset="0"/>
                  <a:cs typeface="Times New Roman" pitchFamily="18" charset="0"/>
                </a:rPr>
                <a:t>органы управле-ния </a:t>
              </a:r>
              <a:r>
                <a:rPr lang="ru-RU" sz="2400" dirty="0">
                  <a:latin typeface="Myriad Pro" pitchFamily="34" charset="0"/>
                  <a:cs typeface="Times New Roman" pitchFamily="18" charset="0"/>
                </a:rPr>
                <a:t>и органы управления </a:t>
              </a:r>
              <a:r>
                <a:rPr lang="ru-RU" sz="2400">
                  <a:latin typeface="Myriad Pro" pitchFamily="34" charset="0"/>
                  <a:cs typeface="Times New Roman" pitchFamily="18" charset="0"/>
                </a:rPr>
                <a:t>субъектов РФ</a:t>
              </a:r>
              <a:endParaRPr lang="ru-RU" sz="2400" dirty="0">
                <a:latin typeface="Myriad Pro" pitchFamily="34" charset="0"/>
                <a:cs typeface="Times New Roman" pitchFamily="18" charset="0"/>
              </a:endParaRPr>
            </a:p>
          </p:txBody>
        </p:sp>
        <p:sp>
          <p:nvSpPr>
            <p:cNvPr id="16" name="AutoShape 13"/>
            <p:cNvSpPr>
              <a:spLocks noChangeArrowheads="1"/>
            </p:cNvSpPr>
            <p:nvPr/>
          </p:nvSpPr>
          <p:spPr bwMode="auto">
            <a:xfrm>
              <a:off x="4921" y="6841"/>
              <a:ext cx="2760" cy="2722"/>
            </a:xfrm>
            <a:prstGeom prst="downArrowCallout">
              <a:avLst>
                <a:gd name="adj1" fmla="val 42331"/>
                <a:gd name="adj2" fmla="val 42331"/>
                <a:gd name="adj3" fmla="val 12352"/>
                <a:gd name="adj4" fmla="val 78935"/>
              </a:avLst>
            </a:prstGeom>
            <a:grpFill/>
            <a:ln w="38100" cmpd="dbl">
              <a:solidFill>
                <a:schemeClr val="tx1"/>
              </a:solidFill>
              <a:miter lim="800000"/>
              <a:headEnd/>
              <a:tailEnd/>
            </a:ln>
          </p:spPr>
          <p:txBody>
            <a:bodyPr/>
            <a:lstStyle/>
            <a:p>
              <a:pPr algn="ctr">
                <a:lnSpc>
                  <a:spcPct val="90000"/>
                </a:lnSpc>
              </a:pPr>
              <a:r>
                <a:rPr lang="ru-RU" sz="2400">
                  <a:latin typeface="Myriad Pro" pitchFamily="34" charset="0"/>
                  <a:cs typeface="Times New Roman" pitchFamily="18" charset="0"/>
                </a:rPr>
                <a:t>Муниципальные органы управления</a:t>
              </a:r>
            </a:p>
          </p:txBody>
        </p:sp>
        <p:sp>
          <p:nvSpPr>
            <p:cNvPr id="17" name="AutoShape 14"/>
            <p:cNvSpPr>
              <a:spLocks noChangeArrowheads="1"/>
            </p:cNvSpPr>
            <p:nvPr/>
          </p:nvSpPr>
          <p:spPr bwMode="auto">
            <a:xfrm>
              <a:off x="7895" y="6841"/>
              <a:ext cx="2785" cy="1382"/>
            </a:xfrm>
            <a:prstGeom prst="downArrowCallout">
              <a:avLst>
                <a:gd name="adj1" fmla="val 44990"/>
                <a:gd name="adj2" fmla="val 44990"/>
                <a:gd name="adj3" fmla="val 12352"/>
                <a:gd name="adj4" fmla="val 78935"/>
              </a:avLst>
            </a:prstGeom>
            <a:grpFill/>
            <a:ln w="38100" cmpd="dbl">
              <a:solidFill>
                <a:schemeClr val="tx1"/>
              </a:solidFill>
              <a:miter lim="800000"/>
              <a:headEnd/>
              <a:tailEnd/>
            </a:ln>
          </p:spPr>
          <p:txBody>
            <a:bodyPr/>
            <a:lstStyle/>
            <a:p>
              <a:pPr algn="ctr">
                <a:lnSpc>
                  <a:spcPct val="90000"/>
                </a:lnSpc>
              </a:pPr>
              <a:r>
                <a:rPr lang="ru-RU" sz="2400">
                  <a:latin typeface="Myriad Pro" pitchFamily="34" charset="0"/>
                  <a:cs typeface="Times New Roman" pitchFamily="18" charset="0"/>
                </a:rPr>
                <a:t>Коммерческие   организации</a:t>
              </a:r>
            </a:p>
          </p:txBody>
        </p:sp>
      </p:grpSp>
      <p:sp>
        <p:nvSpPr>
          <p:cNvPr id="18" name="Rectangle 8"/>
          <p:cNvSpPr>
            <a:spLocks noChangeArrowheads="1"/>
          </p:cNvSpPr>
          <p:nvPr/>
        </p:nvSpPr>
        <p:spPr bwMode="auto">
          <a:xfrm>
            <a:off x="6300099" y="4879057"/>
            <a:ext cx="2562020" cy="730410"/>
          </a:xfrm>
          <a:prstGeom prst="rect">
            <a:avLst/>
          </a:prstGeom>
          <a:noFill/>
          <a:ln w="38100" cmpd="dbl">
            <a:solidFill>
              <a:schemeClr val="tx1"/>
            </a:solidFill>
            <a:miter lim="800000"/>
            <a:headEnd/>
            <a:tailEnd/>
          </a:ln>
        </p:spPr>
        <p:txBody>
          <a:bodyPr/>
          <a:lstStyle/>
          <a:p>
            <a:pPr algn="ctr">
              <a:lnSpc>
                <a:spcPct val="90000"/>
              </a:lnSpc>
            </a:pPr>
            <a:r>
              <a:rPr lang="ru-RU" sz="2400">
                <a:latin typeface="Myriad Pro" pitchFamily="34" charset="0"/>
                <a:cs typeface="Times New Roman" pitchFamily="18" charset="0"/>
              </a:rPr>
              <a:t>Опцион эмитента</a:t>
            </a:r>
            <a:endParaRPr lang="ru-RU" sz="2400" dirty="0">
              <a:latin typeface="Myriad Pro" pitchFamily="34"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spcBef>
                <a:spcPts val="600"/>
              </a:spcBef>
              <a:spcAft>
                <a:spcPts val="600"/>
              </a:spcAft>
              <a:buNone/>
            </a:pPr>
            <a:r>
              <a:rPr lang="ru-RU" sz="2400" b="1" dirty="0">
                <a:latin typeface="Myriad Pro" pitchFamily="34" charset="0"/>
                <a:cs typeface="Times New Roman" pitchFamily="18" charset="0"/>
              </a:rPr>
              <a:t>Акция</a:t>
            </a:r>
            <a:r>
              <a:rPr lang="ru-RU" sz="2400" dirty="0">
                <a:latin typeface="Myriad Pro" pitchFamily="34" charset="0"/>
                <a:cs typeface="Times New Roman" pitchFamily="18" charset="0"/>
              </a:rPr>
              <a:t> - эмиссионная ценная бумага, закрепляющая права ее владельца (акционера):</a:t>
            </a:r>
          </a:p>
          <a:p>
            <a:pPr>
              <a:spcBef>
                <a:spcPts val="600"/>
              </a:spcBef>
              <a:spcAft>
                <a:spcPts val="600"/>
              </a:spcAft>
            </a:pPr>
            <a:r>
              <a:rPr lang="ru-RU" sz="2400" dirty="0">
                <a:latin typeface="Myriad Pro" pitchFamily="34" charset="0"/>
                <a:cs typeface="Times New Roman" pitchFamily="18" charset="0"/>
              </a:rPr>
              <a:t>на получение части прибыли акционерного общества в виде дивидендов </a:t>
            </a:r>
          </a:p>
          <a:p>
            <a:pPr>
              <a:spcBef>
                <a:spcPts val="600"/>
              </a:spcBef>
              <a:spcAft>
                <a:spcPts val="600"/>
              </a:spcAft>
            </a:pPr>
            <a:r>
              <a:rPr lang="ru-RU" sz="2400" dirty="0">
                <a:latin typeface="Myriad Pro" pitchFamily="34" charset="0"/>
                <a:cs typeface="Times New Roman" pitchFamily="18" charset="0"/>
              </a:rPr>
              <a:t>на участие в управлении акционерным обществом </a:t>
            </a:r>
          </a:p>
          <a:p>
            <a:pPr>
              <a:spcBef>
                <a:spcPts val="600"/>
              </a:spcBef>
              <a:spcAft>
                <a:spcPts val="600"/>
              </a:spcAft>
            </a:pPr>
            <a:r>
              <a:rPr lang="ru-RU" sz="2400" dirty="0">
                <a:latin typeface="Myriad Pro" pitchFamily="34" charset="0"/>
                <a:cs typeface="Times New Roman" pitchFamily="18" charset="0"/>
              </a:rPr>
              <a:t>на часть имущества, остающегося после его ликвидации </a:t>
            </a:r>
          </a:p>
          <a:p>
            <a:pPr marL="0" indent="0">
              <a:spcBef>
                <a:spcPts val="600"/>
              </a:spcBef>
              <a:spcAft>
                <a:spcPts val="600"/>
              </a:spcAft>
              <a:buNone/>
            </a:pPr>
            <a:r>
              <a:rPr lang="ru-RU" sz="2400" dirty="0">
                <a:latin typeface="Myriad Pro" pitchFamily="34" charset="0"/>
                <a:cs typeface="Times New Roman" pitchFamily="18" charset="0"/>
              </a:rPr>
              <a:t>Акция является именной ценной бумагой</a:t>
            </a:r>
          </a:p>
        </p:txBody>
      </p:sp>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
        <p:nvSpPr>
          <p:cNvPr id="7" name="Заголовок 1"/>
          <p:cNvSpPr>
            <a:spLocks noGrp="1"/>
          </p:cNvSpPr>
          <p:nvPr>
            <p:ph type="title"/>
          </p:nvPr>
        </p:nvSpPr>
        <p:spPr>
          <a:xfrm>
            <a:off x="16913" y="0"/>
            <a:ext cx="8229600" cy="778098"/>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Права владельцев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700808"/>
            <a:ext cx="8435280" cy="4680520"/>
          </a:xfrm>
        </p:spPr>
        <p:txBody>
          <a:bodyPr>
            <a:normAutofit/>
          </a:bodyPr>
          <a:lstStyle/>
          <a:p>
            <a:pPr marL="0" indent="0">
              <a:spcBef>
                <a:spcPts val="600"/>
              </a:spcBef>
              <a:spcAft>
                <a:spcPts val="600"/>
              </a:spcAft>
              <a:buNone/>
            </a:pPr>
            <a:r>
              <a:rPr lang="ru-RU" sz="2400" b="1" dirty="0">
                <a:latin typeface="Myriad Pro" pitchFamily="34" charset="0"/>
                <a:cs typeface="Times New Roman" pitchFamily="18" charset="0"/>
              </a:rPr>
              <a:t>Облигация</a:t>
            </a:r>
            <a:r>
              <a:rPr lang="ru-RU" sz="2400" dirty="0">
                <a:latin typeface="Myriad Pro" pitchFamily="34" charset="0"/>
                <a:cs typeface="Times New Roman" pitchFamily="18" charset="0"/>
              </a:rPr>
              <a:t> - эмиссионная ценная бумага, закрепляющая право ее владельца на получение от эмитента облигации в предусмотренный в ней срок ее номинальной стоимости или иного имущественного эквивалента</a:t>
            </a:r>
          </a:p>
          <a:p>
            <a:pPr marL="0" indent="0">
              <a:spcBef>
                <a:spcPts val="600"/>
              </a:spcBef>
              <a:spcAft>
                <a:spcPts val="600"/>
              </a:spcAft>
              <a:buNone/>
            </a:pPr>
            <a:r>
              <a:rPr lang="ru-RU" sz="2400" dirty="0">
                <a:latin typeface="Myriad Pro" pitchFamily="34" charset="0"/>
                <a:cs typeface="Times New Roman" pitchFamily="18" charset="0"/>
              </a:rPr>
              <a:t>Облигация может предусматривать право ее владельца на получение фиксированного в ней процента от номинальной стоимости облигации либо иные имущественные права. </a:t>
            </a:r>
          </a:p>
          <a:p>
            <a:pPr marL="0" indent="0">
              <a:spcBef>
                <a:spcPts val="60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
        <p:nvSpPr>
          <p:cNvPr id="7" name="Заголовок 1"/>
          <p:cNvSpPr>
            <a:spLocks noGrp="1"/>
          </p:cNvSpPr>
          <p:nvPr>
            <p:ph type="title"/>
          </p:nvPr>
        </p:nvSpPr>
        <p:spPr>
          <a:xfrm>
            <a:off x="0"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Права владельцев облигаций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340768"/>
            <a:ext cx="8496944" cy="4896544"/>
          </a:xfrm>
        </p:spPr>
        <p:txBody>
          <a:bodyPr>
            <a:noAutofit/>
          </a:bodyPr>
          <a:lstStyle/>
          <a:p>
            <a:pPr marL="0" indent="0">
              <a:spcBef>
                <a:spcPts val="600"/>
              </a:spcBef>
              <a:spcAft>
                <a:spcPts val="600"/>
              </a:spcAft>
              <a:buNone/>
            </a:pPr>
            <a:r>
              <a:rPr lang="ru-RU" sz="2400" b="1" dirty="0">
                <a:latin typeface="Myriad Pro" pitchFamily="34" charset="0"/>
                <a:cs typeface="Times New Roman" pitchFamily="18" charset="0"/>
              </a:rPr>
              <a:t>Опцион эмитента </a:t>
            </a:r>
            <a:r>
              <a:rPr lang="ru-RU" sz="2400" dirty="0">
                <a:latin typeface="Myriad Pro" pitchFamily="34" charset="0"/>
                <a:cs typeface="Times New Roman" pitchFamily="18" charset="0"/>
              </a:rPr>
              <a:t>- эмиссионная ценная бумага, закрепляющая право ее владельца на покупку в предусмотренный в ней срок и/или при наступлении указанных в ней обстоятельств определенного количества акций эмитента такого опциона по цене, определенной в опционе эмитента. </a:t>
            </a:r>
          </a:p>
          <a:p>
            <a:pPr marL="0" indent="0">
              <a:spcBef>
                <a:spcPts val="600"/>
              </a:spcBef>
              <a:spcAft>
                <a:spcPts val="600"/>
              </a:spcAft>
              <a:buNone/>
            </a:pPr>
            <a:r>
              <a:rPr lang="ru-RU" sz="2400" dirty="0">
                <a:latin typeface="Myriad Pro" pitchFamily="34" charset="0"/>
                <a:cs typeface="Times New Roman" pitchFamily="18" charset="0"/>
              </a:rPr>
              <a:t>Опцион эмитента - именная ценная бумага</a:t>
            </a:r>
          </a:p>
          <a:p>
            <a:pPr marL="0" indent="0">
              <a:spcBef>
                <a:spcPts val="600"/>
              </a:spcBef>
              <a:spcAft>
                <a:spcPts val="600"/>
              </a:spcAft>
              <a:buNone/>
            </a:pPr>
            <a:r>
              <a:rPr lang="ru-RU" sz="2400" dirty="0">
                <a:latin typeface="Myriad Pro" pitchFamily="34" charset="0"/>
                <a:cs typeface="Times New Roman" pitchFamily="18" charset="0"/>
              </a:rPr>
              <a:t>Цена размещения акций во исполнение требований по опционам эмитента определяется в соответствии с ценой, определенной в таком опционе</a:t>
            </a:r>
          </a:p>
        </p:txBody>
      </p:sp>
      <p:sp>
        <p:nvSpPr>
          <p:cNvPr id="4" name="Номер слайда 3"/>
          <p:cNvSpPr>
            <a:spLocks noGrp="1"/>
          </p:cNvSpPr>
          <p:nvPr>
            <p:ph type="sldNum" sz="quarter" idx="12"/>
          </p:nvPr>
        </p:nvSpPr>
        <p:spPr/>
        <p:txBody>
          <a:bodyPr/>
          <a:lstStyle/>
          <a:p>
            <a:fld id="{725C68B6-61C2-468F-89AB-4B9F7531AA68}" type="slidenum">
              <a:rPr lang="ru-RU" smtClean="0"/>
              <a:pPr/>
              <a:t>15</a:t>
            </a:fld>
            <a:endParaRPr lang="ru-RU"/>
          </a:p>
        </p:txBody>
      </p:sp>
      <p:sp>
        <p:nvSpPr>
          <p:cNvPr id="7" name="Заголовок 1"/>
          <p:cNvSpPr>
            <a:spLocks noGrp="1"/>
          </p:cNvSpPr>
          <p:nvPr>
            <p:ph type="title"/>
          </p:nvPr>
        </p:nvSpPr>
        <p:spPr>
          <a:xfrm>
            <a:off x="0" y="-671"/>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Особенности опциона эмитента</a:t>
            </a:r>
            <a:endParaRPr lang="ru-RU" sz="3200" b="1" dirty="0">
              <a:latin typeface="Myriad Pro" pitchFamily="34" charset="0"/>
              <a:ea typeface="+mn-ea"/>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268760"/>
            <a:ext cx="8496944" cy="5256584"/>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При создании публичного или непубличного акционерного общества (ПАО, АО) его учредители определяют величину уставного капитала, разделяют его на определённое количество акций и распределяют их между собой и другими акционерами пропорционально средствам, внесённым ими в уставный капитал</a:t>
            </a:r>
          </a:p>
          <a:p>
            <a:pPr marL="0" indent="0">
              <a:spcBef>
                <a:spcPts val="600"/>
              </a:spcBef>
              <a:spcAft>
                <a:spcPts val="600"/>
              </a:spcAft>
              <a:buNone/>
            </a:pPr>
            <a:r>
              <a:rPr lang="ru-RU" sz="2400" dirty="0">
                <a:latin typeface="Myriad Pro" pitchFamily="34" charset="0"/>
                <a:cs typeface="Times New Roman" pitchFamily="18" charset="0"/>
              </a:rPr>
              <a:t>Уставный капитал состоит из суммы номинальных стоимостей акций, приобретенных акционерами</a:t>
            </a:r>
          </a:p>
          <a:p>
            <a:pPr marL="0" indent="0">
              <a:spcBef>
                <a:spcPts val="600"/>
              </a:spcBef>
              <a:spcAft>
                <a:spcPts val="600"/>
              </a:spcAft>
              <a:buNone/>
            </a:pPr>
            <a:r>
              <a:rPr lang="ru-RU" sz="2400" dirty="0">
                <a:latin typeface="Myriad Pro" pitchFamily="34" charset="0"/>
                <a:cs typeface="Times New Roman" pitchFamily="18" charset="0"/>
              </a:rPr>
              <a:t>Владение акцией подтверждает право её владельца на владение частью акционерного общества </a:t>
            </a:r>
          </a:p>
        </p:txBody>
      </p:sp>
      <p:sp>
        <p:nvSpPr>
          <p:cNvPr id="4" name="Номер слайда 3"/>
          <p:cNvSpPr>
            <a:spLocks noGrp="1"/>
          </p:cNvSpPr>
          <p:nvPr>
            <p:ph type="sldNum" sz="quarter" idx="12"/>
          </p:nvPr>
        </p:nvSpPr>
        <p:spPr/>
        <p:txBody>
          <a:bodyPr/>
          <a:lstStyle/>
          <a:p>
            <a:fld id="{725C68B6-61C2-468F-89AB-4B9F7531AA68}" type="slidenum">
              <a:rPr lang="ru-RU" smtClean="0"/>
              <a:pPr/>
              <a:t>16</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Что такое акции?</a:t>
            </a:r>
            <a:endParaRPr lang="ru-RU" sz="3200" b="1" dirty="0">
              <a:latin typeface="Myriad Pro" pitchFamily="34" charset="0"/>
              <a:ea typeface="+mn-ea"/>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484784"/>
            <a:ext cx="8229600" cy="4392488"/>
          </a:xfrm>
        </p:spPr>
        <p:txBody>
          <a:bodyPr>
            <a:normAutofit/>
          </a:bodyPr>
          <a:lstStyle/>
          <a:p>
            <a:pPr>
              <a:spcBef>
                <a:spcPts val="600"/>
              </a:spcBef>
              <a:spcAft>
                <a:spcPts val="600"/>
              </a:spcAft>
            </a:pPr>
            <a:r>
              <a:rPr lang="ru-RU" sz="2400" dirty="0">
                <a:latin typeface="Myriad Pro" pitchFamily="34" charset="0"/>
                <a:cs typeface="Times New Roman" pitchFamily="18" charset="0"/>
              </a:rPr>
              <a:t>ОАО, акции которого публично размещаются путём открытой подписки или публично обращаются на открытом рынке, называется </a:t>
            </a:r>
            <a:r>
              <a:rPr lang="ru-RU" sz="2400" b="1" dirty="0">
                <a:latin typeface="Myriad Pro" pitchFamily="34" charset="0"/>
                <a:cs typeface="Times New Roman" pitchFamily="18" charset="0"/>
              </a:rPr>
              <a:t>публичным акционерным обществом</a:t>
            </a:r>
            <a:r>
              <a:rPr lang="ru-RU" sz="2400" dirty="0">
                <a:latin typeface="Myriad Pro" pitchFamily="34" charset="0"/>
                <a:cs typeface="Times New Roman" pitchFamily="18" charset="0"/>
              </a:rPr>
              <a:t> (ПАО)</a:t>
            </a:r>
          </a:p>
          <a:p>
            <a:pPr>
              <a:spcBef>
                <a:spcPts val="600"/>
              </a:spcBef>
              <a:spcAft>
                <a:spcPts val="600"/>
              </a:spcAft>
            </a:pPr>
            <a:r>
              <a:rPr lang="ru-RU" sz="2400" dirty="0">
                <a:latin typeface="Myriad Pro" pitchFamily="34" charset="0"/>
                <a:cs typeface="Times New Roman" pitchFamily="18" charset="0"/>
              </a:rPr>
              <a:t>На рынке обращаются только акции ПАО </a:t>
            </a:r>
          </a:p>
          <a:p>
            <a:pPr>
              <a:spcBef>
                <a:spcPts val="600"/>
              </a:spcBef>
              <a:spcAft>
                <a:spcPts val="600"/>
              </a:spcAft>
            </a:pPr>
            <a:r>
              <a:rPr lang="ru-RU" sz="2400" dirty="0">
                <a:latin typeface="Myriad Pro" pitchFamily="34" charset="0"/>
                <a:cs typeface="Times New Roman" pitchFamily="18" charset="0"/>
              </a:rPr>
              <a:t>Акционеры ПАО вправе отчуждать (продавать, передавать в залог, дарить, обменивать и т.д.) принадлежащие им акции без согласия других акционеров и общества </a:t>
            </a:r>
          </a:p>
        </p:txBody>
      </p:sp>
      <p:sp>
        <p:nvSpPr>
          <p:cNvPr id="4" name="Номер слайда 3"/>
          <p:cNvSpPr>
            <a:spLocks noGrp="1"/>
          </p:cNvSpPr>
          <p:nvPr>
            <p:ph type="sldNum" sz="quarter" idx="12"/>
          </p:nvPr>
        </p:nvSpPr>
        <p:spPr/>
        <p:txBody>
          <a:bodyPr/>
          <a:lstStyle/>
          <a:p>
            <a:fld id="{725C68B6-61C2-468F-89AB-4B9F7531AA68}" type="slidenum">
              <a:rPr lang="ru-RU" smtClean="0"/>
              <a:pPr/>
              <a:t>17</a:t>
            </a:fld>
            <a:endParaRPr lang="ru-RU"/>
          </a:p>
        </p:txBody>
      </p:sp>
      <p:sp>
        <p:nvSpPr>
          <p:cNvPr id="5" name="Заголовок 1"/>
          <p:cNvSpPr>
            <a:spLocks noGrp="1"/>
          </p:cNvSpPr>
          <p:nvPr>
            <p:ph type="title"/>
          </p:nvPr>
        </p:nvSpPr>
        <p:spPr>
          <a:xfrm>
            <a:off x="2134" y="-2341"/>
            <a:ext cx="8229600" cy="778098"/>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Формы акционерных обществ</a:t>
            </a:r>
            <a:endParaRPr lang="ru-RU" sz="3200" b="1" dirty="0">
              <a:latin typeface="Myriad Pro" pitchFamily="34" charset="0"/>
              <a:ea typeface="+mn-ea"/>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1196752"/>
            <a:ext cx="8229600" cy="4896544"/>
          </a:xfrm>
        </p:spPr>
        <p:txBody>
          <a:bodyPr>
            <a:normAutofit/>
          </a:bodyPr>
          <a:lstStyle/>
          <a:p>
            <a:pPr marL="0" indent="0">
              <a:spcBef>
                <a:spcPts val="600"/>
              </a:spcBef>
              <a:spcAft>
                <a:spcPts val="600"/>
              </a:spcAft>
              <a:buFont typeface="Wingdings" pitchFamily="2" charset="2"/>
              <a:buChar char="ü"/>
            </a:pPr>
            <a:r>
              <a:rPr lang="ru-RU" sz="2400" dirty="0">
                <a:latin typeface="Myriad Pro" pitchFamily="34" charset="0"/>
                <a:cs typeface="Times New Roman" pitchFamily="18" charset="0"/>
              </a:rPr>
              <a:t>Акции АО (ранее – ЗАО) распределяются только среди его учредителей или иного, заранее определенного круга лиц.</a:t>
            </a:r>
          </a:p>
          <a:p>
            <a:pPr marL="0" indent="0">
              <a:spcBef>
                <a:spcPts val="600"/>
              </a:spcBef>
              <a:spcAft>
                <a:spcPts val="600"/>
              </a:spcAft>
              <a:buFont typeface="Wingdings" pitchFamily="2" charset="2"/>
              <a:buChar char="ü"/>
            </a:pPr>
            <a:r>
              <a:rPr lang="ru-RU" sz="2400" dirty="0">
                <a:latin typeface="Myriad Pro" pitchFamily="34" charset="0"/>
                <a:cs typeface="Times New Roman" pitchFamily="18" charset="0"/>
              </a:rPr>
              <a:t>АО не вправе проводить открытую подписку на выпускаемые им акции или иным образом предлагать их для приобретения неограниченному кругу лиц</a:t>
            </a:r>
          </a:p>
          <a:p>
            <a:pPr marL="0" indent="0">
              <a:spcBef>
                <a:spcPts val="600"/>
              </a:spcBef>
              <a:spcAft>
                <a:spcPts val="600"/>
              </a:spcAft>
              <a:buFont typeface="Wingdings" pitchFamily="2" charset="2"/>
              <a:buChar char="ü"/>
            </a:pPr>
            <a:r>
              <a:rPr lang="ru-RU" sz="2400" dirty="0">
                <a:latin typeface="Myriad Pro" pitchFamily="34" charset="0"/>
                <a:cs typeface="Times New Roman" pitchFamily="18" charset="0"/>
              </a:rPr>
              <a:t>Общество с ограниченной ответственностью (ООО), ОАО и АО, которое не отвечает признакам публичного общества, признаются </a:t>
            </a:r>
            <a:r>
              <a:rPr lang="ru-RU" sz="2400" b="1" dirty="0">
                <a:latin typeface="Myriad Pro" pitchFamily="34" charset="0"/>
                <a:cs typeface="Times New Roman" pitchFamily="18" charset="0"/>
              </a:rPr>
              <a:t>непубличными</a:t>
            </a:r>
          </a:p>
        </p:txBody>
      </p:sp>
      <p:sp>
        <p:nvSpPr>
          <p:cNvPr id="4" name="Номер слайда 3"/>
          <p:cNvSpPr>
            <a:spLocks noGrp="1"/>
          </p:cNvSpPr>
          <p:nvPr>
            <p:ph type="sldNum" sz="quarter" idx="12"/>
          </p:nvPr>
        </p:nvSpPr>
        <p:spPr/>
        <p:txBody>
          <a:bodyPr/>
          <a:lstStyle/>
          <a:p>
            <a:fld id="{725C68B6-61C2-468F-89AB-4B9F7531AA68}" type="slidenum">
              <a:rPr lang="ru-RU" smtClean="0"/>
              <a:pPr/>
              <a:t>18</a:t>
            </a:fld>
            <a:endParaRPr lang="ru-RU"/>
          </a:p>
        </p:txBody>
      </p:sp>
      <p:sp>
        <p:nvSpPr>
          <p:cNvPr id="5" name="Заголовок 1"/>
          <p:cNvSpPr>
            <a:spLocks noGrp="1"/>
          </p:cNvSpPr>
          <p:nvPr>
            <p:ph type="title"/>
          </p:nvPr>
        </p:nvSpPr>
        <p:spPr>
          <a:xfrm>
            <a:off x="7143"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Формы акционерных обществ</a:t>
            </a:r>
            <a:endParaRPr lang="ru-RU" sz="3200" b="1" dirty="0">
              <a:latin typeface="Myriad Pro" pitchFamily="34" charset="0"/>
              <a:ea typeface="+mn-ea"/>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19</a:t>
            </a:fld>
            <a:endParaRPr lang="ru-RU"/>
          </a:p>
        </p:txBody>
      </p:sp>
      <p:sp>
        <p:nvSpPr>
          <p:cNvPr id="5" name="Заголовок 1"/>
          <p:cNvSpPr>
            <a:spLocks noGrp="1"/>
          </p:cNvSpPr>
          <p:nvPr>
            <p:ph type="title"/>
          </p:nvPr>
        </p:nvSpPr>
        <p:spPr>
          <a:xfrm>
            <a:off x="-4791" y="11951"/>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Виды акций</a:t>
            </a:r>
            <a:endParaRPr lang="ru-RU" sz="3200" b="1" dirty="0">
              <a:latin typeface="Myriad Pro" pitchFamily="34" charset="0"/>
              <a:ea typeface="+mn-ea"/>
              <a:cs typeface="Times New Roman" pitchFamily="18" charset="0"/>
            </a:endParaRPr>
          </a:p>
        </p:txBody>
      </p:sp>
      <p:sp>
        <p:nvSpPr>
          <p:cNvPr id="6" name="TextBox 5"/>
          <p:cNvSpPr txBox="1"/>
          <p:nvPr/>
        </p:nvSpPr>
        <p:spPr>
          <a:xfrm>
            <a:off x="3500696" y="2348880"/>
            <a:ext cx="1128835" cy="461665"/>
          </a:xfrm>
          <a:prstGeom prst="rect">
            <a:avLst/>
          </a:prstGeom>
          <a:noFill/>
          <a:ln w="28575">
            <a:solidFill>
              <a:schemeClr val="tx1"/>
            </a:solidFill>
          </a:ln>
        </p:spPr>
        <p:txBody>
          <a:bodyPr wrap="none" rtlCol="0">
            <a:spAutoFit/>
          </a:bodyPr>
          <a:lstStyle/>
          <a:p>
            <a:pPr algn="ctr"/>
            <a:r>
              <a:rPr lang="ru-RU" sz="2400" dirty="0">
                <a:latin typeface="Myriad Pro" pitchFamily="34" charset="0"/>
                <a:cs typeface="Times New Roman" pitchFamily="18" charset="0"/>
              </a:rPr>
              <a:t>Акции </a:t>
            </a:r>
          </a:p>
        </p:txBody>
      </p:sp>
      <p:sp>
        <p:nvSpPr>
          <p:cNvPr id="8" name="TextBox 7"/>
          <p:cNvSpPr txBox="1"/>
          <p:nvPr/>
        </p:nvSpPr>
        <p:spPr>
          <a:xfrm>
            <a:off x="1187624" y="3645024"/>
            <a:ext cx="2880320" cy="461665"/>
          </a:xfrm>
          <a:prstGeom prst="rect">
            <a:avLst/>
          </a:prstGeom>
          <a:noFill/>
          <a:ln w="28575">
            <a:solidFill>
              <a:schemeClr val="tx1"/>
            </a:solidFill>
          </a:ln>
        </p:spPr>
        <p:txBody>
          <a:bodyPr wrap="square" rtlCol="0">
            <a:spAutoFit/>
          </a:bodyPr>
          <a:lstStyle/>
          <a:p>
            <a:pPr algn="ctr"/>
            <a:r>
              <a:rPr lang="ru-RU" sz="2400" dirty="0">
                <a:latin typeface="Myriad Pro" pitchFamily="34" charset="0"/>
                <a:cs typeface="Times New Roman" pitchFamily="18" charset="0"/>
              </a:rPr>
              <a:t>Обыкновенные </a:t>
            </a:r>
          </a:p>
        </p:txBody>
      </p:sp>
      <p:sp>
        <p:nvSpPr>
          <p:cNvPr id="9" name="TextBox 8"/>
          <p:cNvSpPr txBox="1"/>
          <p:nvPr/>
        </p:nvSpPr>
        <p:spPr>
          <a:xfrm>
            <a:off x="4211960" y="3645024"/>
            <a:ext cx="3384376" cy="461665"/>
          </a:xfrm>
          <a:prstGeom prst="rect">
            <a:avLst/>
          </a:prstGeom>
          <a:noFill/>
          <a:ln w="28575">
            <a:solidFill>
              <a:schemeClr val="tx1"/>
            </a:solidFill>
          </a:ln>
        </p:spPr>
        <p:txBody>
          <a:bodyPr wrap="square" rtlCol="0">
            <a:spAutoFit/>
          </a:bodyPr>
          <a:lstStyle/>
          <a:p>
            <a:pPr algn="ctr"/>
            <a:r>
              <a:rPr lang="ru-RU" sz="2400" dirty="0">
                <a:latin typeface="Myriad Pro" pitchFamily="34" charset="0"/>
                <a:cs typeface="Times New Roman" pitchFamily="18" charset="0"/>
              </a:rPr>
              <a:t>Привилегированные </a:t>
            </a:r>
          </a:p>
        </p:txBody>
      </p:sp>
      <p:cxnSp>
        <p:nvCxnSpPr>
          <p:cNvPr id="11" name="Прямая со стрелкой 10"/>
          <p:cNvCxnSpPr>
            <a:stCxn id="6" idx="2"/>
            <a:endCxn id="8" idx="0"/>
          </p:cNvCxnSpPr>
          <p:nvPr/>
        </p:nvCxnSpPr>
        <p:spPr>
          <a:xfrm flipH="1">
            <a:off x="2627784" y="2810545"/>
            <a:ext cx="1437330" cy="83447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6" idx="2"/>
            <a:endCxn id="9" idx="0"/>
          </p:cNvCxnSpPr>
          <p:nvPr/>
        </p:nvCxnSpPr>
        <p:spPr>
          <a:xfrm>
            <a:off x="4065114" y="2810545"/>
            <a:ext cx="1839034" cy="83447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71600" y="1340768"/>
            <a:ext cx="7344816" cy="3744416"/>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Видеокурс создан в рамках контракта «Содействие в создании кадрового потенциала учителей, методистов, администраторов образовательных организаций в области финансовой грамотности, а также эффективной инфраструктуры по поддержке их деятельности по распространению финансовой грамотности»</a:t>
            </a:r>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196752"/>
            <a:ext cx="8352928" cy="5328592"/>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ПАО могут выпускать два вида акций - обыкновенные и привилегированные. </a:t>
            </a:r>
          </a:p>
          <a:p>
            <a:pPr marL="0" indent="0">
              <a:spcBef>
                <a:spcPts val="600"/>
              </a:spcBef>
              <a:spcAft>
                <a:spcPts val="600"/>
              </a:spcAft>
              <a:buNone/>
            </a:pPr>
            <a:r>
              <a:rPr lang="ru-RU" sz="2400" b="1" dirty="0">
                <a:latin typeface="Myriad Pro" pitchFamily="34" charset="0"/>
                <a:cs typeface="Times New Roman" pitchFamily="18" charset="0"/>
              </a:rPr>
              <a:t>Обыкновенные акции </a:t>
            </a:r>
            <a:r>
              <a:rPr lang="ru-RU" sz="2400" dirty="0">
                <a:latin typeface="Myriad Pro" pitchFamily="34" charset="0"/>
                <a:cs typeface="Times New Roman" pitchFamily="18" charset="0"/>
              </a:rPr>
              <a:t>предоставляют своему владельцу следующий набор  прав: </a:t>
            </a:r>
          </a:p>
          <a:p>
            <a:pPr>
              <a:spcBef>
                <a:spcPts val="600"/>
              </a:spcBef>
              <a:spcAft>
                <a:spcPts val="600"/>
              </a:spcAft>
            </a:pPr>
            <a:r>
              <a:rPr lang="ru-RU" sz="2400" dirty="0">
                <a:latin typeface="Myriad Pro" pitchFamily="34" charset="0"/>
                <a:cs typeface="Times New Roman" pitchFamily="18" charset="0"/>
              </a:rPr>
              <a:t>право управления акционерным обществом через участие в голосовании по различным вопросам на общем собрании акционеров; </a:t>
            </a:r>
          </a:p>
          <a:p>
            <a:pPr>
              <a:spcBef>
                <a:spcPts val="600"/>
              </a:spcBef>
              <a:spcAft>
                <a:spcPts val="600"/>
              </a:spcAft>
            </a:pPr>
            <a:r>
              <a:rPr lang="ru-RU" sz="2400" dirty="0">
                <a:latin typeface="Myriad Pro" pitchFamily="34" charset="0"/>
                <a:cs typeface="Times New Roman" pitchFamily="18" charset="0"/>
              </a:rPr>
              <a:t>право на получение части дохода акционерного общества путём получения дивидендов; </a:t>
            </a:r>
          </a:p>
          <a:p>
            <a:pPr>
              <a:spcBef>
                <a:spcPts val="600"/>
              </a:spcBef>
              <a:spcAft>
                <a:spcPts val="600"/>
              </a:spcAft>
            </a:pPr>
            <a:r>
              <a:rPr lang="ru-RU" sz="2400" dirty="0">
                <a:latin typeface="Myriad Pro" pitchFamily="34" charset="0"/>
                <a:cs typeface="Times New Roman" pitchFamily="18" charset="0"/>
              </a:rPr>
              <a:t>право на получение части имущества общества после его ликвидации. </a:t>
            </a:r>
          </a:p>
          <a:p>
            <a:pPr marL="0" indent="0">
              <a:spcBef>
                <a:spcPts val="600"/>
              </a:spcBef>
              <a:spcAft>
                <a:spcPts val="600"/>
              </a:spcAft>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20</a:t>
            </a:fld>
            <a:endParaRPr lang="ru-RU"/>
          </a:p>
        </p:txBody>
      </p:sp>
      <p:sp>
        <p:nvSpPr>
          <p:cNvPr id="5" name="Заголовок 1"/>
          <p:cNvSpPr>
            <a:spLocks noGrp="1"/>
          </p:cNvSpPr>
          <p:nvPr>
            <p:ph type="title"/>
          </p:nvPr>
        </p:nvSpPr>
        <p:spPr>
          <a:xfrm>
            <a:off x="0" y="27464"/>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Обыкновенные акции</a:t>
            </a:r>
            <a:endParaRPr lang="ru-RU" sz="3200" b="1" dirty="0">
              <a:latin typeface="Myriad Pro" pitchFamily="34" charset="0"/>
              <a:ea typeface="+mn-ea"/>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1988841"/>
            <a:ext cx="7776864" cy="3384376"/>
          </a:xfrm>
        </p:spPr>
        <p:txBody>
          <a:bodyPr>
            <a:normAutofit/>
          </a:bodyPr>
          <a:lstStyle/>
          <a:p>
            <a:pPr marL="0" indent="0">
              <a:spcAft>
                <a:spcPts val="600"/>
              </a:spcAft>
              <a:buNone/>
            </a:pPr>
            <a:r>
              <a:rPr lang="ru-RU" sz="2400" dirty="0">
                <a:latin typeface="Myriad Pro" pitchFamily="34" charset="0"/>
                <a:cs typeface="Times New Roman" pitchFamily="18" charset="0"/>
              </a:rPr>
              <a:t>Все обыкновенные акции имеют одинаковый набор прав и одинаковый номинал, независимо от времени и условий их выпуска - при создании акционерного общества или при последующих эмиссиях.</a:t>
            </a:r>
          </a:p>
          <a:p>
            <a:pPr marL="0" indent="0">
              <a:spcAft>
                <a:spcPts val="600"/>
              </a:spcAft>
              <a:buNone/>
            </a:pPr>
            <a:r>
              <a:rPr lang="ru-RU" sz="2400" dirty="0">
                <a:latin typeface="Myriad Pro" pitchFamily="34" charset="0"/>
                <a:cs typeface="Times New Roman" pitchFamily="18" charset="0"/>
              </a:rPr>
              <a:t>Номинал акции назначается произвольно, и обычно он небольшой. </a:t>
            </a:r>
          </a:p>
        </p:txBody>
      </p:sp>
      <p:sp>
        <p:nvSpPr>
          <p:cNvPr id="4" name="Номер слайда 3"/>
          <p:cNvSpPr>
            <a:spLocks noGrp="1"/>
          </p:cNvSpPr>
          <p:nvPr>
            <p:ph type="sldNum" sz="quarter" idx="12"/>
          </p:nvPr>
        </p:nvSpPr>
        <p:spPr/>
        <p:txBody>
          <a:bodyPr/>
          <a:lstStyle/>
          <a:p>
            <a:fld id="{725C68B6-61C2-468F-89AB-4B9F7531AA68}" type="slidenum">
              <a:rPr lang="ru-RU" smtClean="0"/>
              <a:pPr/>
              <a:t>21</a:t>
            </a:fld>
            <a:endParaRPr lang="ru-RU"/>
          </a:p>
        </p:txBody>
      </p:sp>
      <p:sp>
        <p:nvSpPr>
          <p:cNvPr id="5" name="Заголовок 1"/>
          <p:cNvSpPr>
            <a:spLocks noGrp="1"/>
          </p:cNvSpPr>
          <p:nvPr>
            <p:ph type="title"/>
          </p:nvPr>
        </p:nvSpPr>
        <p:spPr>
          <a:xfrm>
            <a:off x="14532"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Обыкновенные акции</a:t>
            </a:r>
            <a:endParaRPr lang="ru-RU" sz="3200" b="1" dirty="0">
              <a:latin typeface="Myriad Pro" pitchFamily="34" charset="0"/>
              <a:ea typeface="+mn-ea"/>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1484784"/>
            <a:ext cx="8075240" cy="4824536"/>
          </a:xfrm>
        </p:spPr>
        <p:txBody>
          <a:bodyPr>
            <a:normAutofit/>
          </a:bodyPr>
          <a:lstStyle/>
          <a:p>
            <a:pPr marL="0" indent="0">
              <a:spcAft>
                <a:spcPts val="600"/>
              </a:spcAft>
              <a:buNone/>
            </a:pPr>
            <a:r>
              <a:rPr lang="ru-RU" sz="2400" dirty="0">
                <a:latin typeface="Myriad Pro" pitchFamily="34" charset="0"/>
                <a:cs typeface="Times New Roman" pitchFamily="18" charset="0"/>
              </a:rPr>
              <a:t>Акции, выпущенные и оплаченные при создании акционерного общества, называются «</a:t>
            </a:r>
            <a:r>
              <a:rPr lang="ru-RU" sz="2400" b="1" dirty="0">
                <a:latin typeface="Myriad Pro" pitchFamily="34" charset="0"/>
                <a:cs typeface="Times New Roman" pitchFamily="18" charset="0"/>
              </a:rPr>
              <a:t>размещённые акции</a:t>
            </a:r>
            <a:r>
              <a:rPr lang="ru-RU" sz="2400" dirty="0">
                <a:latin typeface="Myriad Pro" pitchFamily="34" charset="0"/>
                <a:cs typeface="Times New Roman" pitchFamily="18" charset="0"/>
              </a:rPr>
              <a:t>»</a:t>
            </a:r>
          </a:p>
          <a:p>
            <a:pPr marL="0" indent="0">
              <a:spcAft>
                <a:spcPts val="600"/>
              </a:spcAft>
              <a:buNone/>
            </a:pPr>
            <a:r>
              <a:rPr lang="ru-RU" sz="2400" dirty="0">
                <a:latin typeface="Myriad Pro" pitchFamily="34" charset="0"/>
                <a:cs typeface="Times New Roman" pitchFamily="18" charset="0"/>
              </a:rPr>
              <a:t>При создании акционерного общества его уставом может быть определено количество акций, которые общество в дальнейшем вправе размещать дополнительно к размещенным акциям, указаны права, предоставляемые этими акциями, порядок и условия их размещения. </a:t>
            </a:r>
          </a:p>
          <a:p>
            <a:pPr marL="0" indent="0">
              <a:spcAft>
                <a:spcPts val="600"/>
              </a:spcAft>
              <a:buNone/>
            </a:pPr>
            <a:r>
              <a:rPr lang="ru-RU" sz="2400" dirty="0">
                <a:latin typeface="Myriad Pro" pitchFamily="34" charset="0"/>
                <a:cs typeface="Times New Roman" pitchFamily="18" charset="0"/>
              </a:rPr>
              <a:t>Такие акции называются «</a:t>
            </a:r>
            <a:r>
              <a:rPr lang="ru-RU" sz="2400" b="1" dirty="0">
                <a:latin typeface="Myriad Pro" pitchFamily="34" charset="0"/>
                <a:cs typeface="Times New Roman" pitchFamily="18" charset="0"/>
              </a:rPr>
              <a:t>объявленные акции</a:t>
            </a:r>
            <a:r>
              <a:rPr lang="ru-RU" sz="2400" dirty="0">
                <a:latin typeface="Myriad Pro" pitchFamily="34" charset="0"/>
                <a:cs typeface="Times New Roman" pitchFamily="18" charset="0"/>
              </a:rPr>
              <a:t>».</a:t>
            </a:r>
          </a:p>
          <a:p>
            <a:pPr marL="0" indent="0">
              <a:spcAft>
                <a:spcPts val="600"/>
              </a:spcAft>
              <a:buNone/>
            </a:pPr>
            <a:endParaRPr lang="ru-RU" sz="2800"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22</a:t>
            </a:fld>
            <a:endParaRPr lang="ru-RU"/>
          </a:p>
        </p:txBody>
      </p:sp>
      <p:sp>
        <p:nvSpPr>
          <p:cNvPr id="5" name="Заголовок 1"/>
          <p:cNvSpPr>
            <a:spLocks noGrp="1"/>
          </p:cNvSpPr>
          <p:nvPr>
            <p:ph type="title"/>
          </p:nvPr>
        </p:nvSpPr>
        <p:spPr>
          <a:xfrm>
            <a:off x="0" y="13396"/>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Размещенные и объявленные акции</a:t>
            </a:r>
            <a:endParaRPr lang="ru-RU" sz="3200" b="1" dirty="0">
              <a:latin typeface="Myriad Pro" pitchFamily="34" charset="0"/>
              <a:ea typeface="+mn-ea"/>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556792"/>
            <a:ext cx="8424936" cy="4752528"/>
          </a:xfrm>
        </p:spPr>
        <p:txBody>
          <a:bodyPr>
            <a:noAutofit/>
          </a:bodyPr>
          <a:lstStyle/>
          <a:p>
            <a:pPr marL="0" indent="0">
              <a:spcAft>
                <a:spcPts val="600"/>
              </a:spcAft>
              <a:buNone/>
            </a:pPr>
            <a:r>
              <a:rPr lang="ru-RU" sz="2400" b="1" dirty="0">
                <a:latin typeface="Myriad Pro" pitchFamily="34" charset="0"/>
                <a:cs typeface="Times New Roman" pitchFamily="18" charset="0"/>
              </a:rPr>
              <a:t>Пример</a:t>
            </a:r>
            <a:r>
              <a:rPr lang="ru-RU" sz="2400" dirty="0">
                <a:latin typeface="Myriad Pro" pitchFamily="34" charset="0"/>
                <a:cs typeface="Times New Roman" pitchFamily="18" charset="0"/>
              </a:rPr>
              <a:t>. Уставной капитал общества состоит из 1.000.000 обыкновенных акций номиналом 1000 рублей за акцию. Уставом акционерного общества предусмотрен дополнительный выпуск 1.000.000 обыкновенных объявленных акций номиналом 1000 рублей за акцию </a:t>
            </a:r>
          </a:p>
          <a:p>
            <a:pPr marL="0" indent="0">
              <a:spcAft>
                <a:spcPts val="600"/>
              </a:spcAft>
              <a:buNone/>
            </a:pPr>
            <a:r>
              <a:rPr lang="ru-RU" sz="2400" dirty="0">
                <a:latin typeface="Myriad Pro" pitchFamily="34" charset="0"/>
                <a:cs typeface="Times New Roman" pitchFamily="18" charset="0"/>
              </a:rPr>
              <a:t>Общество может не выпускать все объявленные акции сразу. Публично может быть продана только часть разрешённого уставом количества с тем, чтобы имелась возможность позже продать ещё часть</a:t>
            </a:r>
          </a:p>
          <a:p>
            <a:pPr marL="0" indent="0">
              <a:spcAft>
                <a:spcPts val="600"/>
              </a:spcAft>
              <a:buNone/>
            </a:pPr>
            <a:r>
              <a:rPr lang="ru-RU" sz="2400" dirty="0">
                <a:latin typeface="Myriad Pro" pitchFamily="34" charset="0"/>
                <a:cs typeface="Times New Roman" pitchFamily="18" charset="0"/>
              </a:rPr>
              <a:t>Так, если общество выпустит 400.000 новых акций, оно будет иметь возможность позднее выпустить ещё 600.000 акций. </a:t>
            </a:r>
          </a:p>
        </p:txBody>
      </p:sp>
      <p:sp>
        <p:nvSpPr>
          <p:cNvPr id="4" name="Номер слайда 3"/>
          <p:cNvSpPr>
            <a:spLocks noGrp="1"/>
          </p:cNvSpPr>
          <p:nvPr>
            <p:ph type="sldNum" sz="quarter" idx="12"/>
          </p:nvPr>
        </p:nvSpPr>
        <p:spPr/>
        <p:txBody>
          <a:bodyPr/>
          <a:lstStyle/>
          <a:p>
            <a:fld id="{725C68B6-61C2-468F-89AB-4B9F7531AA68}" type="slidenum">
              <a:rPr lang="ru-RU" smtClean="0"/>
              <a:pPr/>
              <a:t>23</a:t>
            </a:fld>
            <a:endParaRPr lang="ru-RU"/>
          </a:p>
        </p:txBody>
      </p:sp>
      <p:sp>
        <p:nvSpPr>
          <p:cNvPr id="5" name="Заголовок 1"/>
          <p:cNvSpPr>
            <a:spLocks noGrp="1"/>
          </p:cNvSpPr>
          <p:nvPr>
            <p:ph type="title"/>
          </p:nvPr>
        </p:nvSpPr>
        <p:spPr>
          <a:xfrm>
            <a:off x="3804" y="13396"/>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Размещенные и объявленные акции</a:t>
            </a:r>
            <a:endParaRPr lang="ru-RU" sz="3200" b="1" dirty="0">
              <a:latin typeface="Myriad Pro" pitchFamily="34" charset="0"/>
              <a:ea typeface="+mn-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3"/>
            <a:ext cx="8229600" cy="576064"/>
          </a:xfrm>
        </p:spPr>
        <p:txBody>
          <a:bodyPr>
            <a:normAutofit/>
          </a:bodyPr>
          <a:lstStyle/>
          <a:p>
            <a:r>
              <a:rPr lang="ru-RU" sz="2400" b="1" dirty="0">
                <a:latin typeface="Myriad Pro" pitchFamily="34" charset="0"/>
                <a:cs typeface="Times New Roman" pitchFamily="18" charset="0"/>
              </a:rPr>
              <a:t>Пример</a:t>
            </a:r>
            <a:r>
              <a:rPr lang="ru-RU" sz="2400" dirty="0">
                <a:latin typeface="Myriad Pro" pitchFamily="34" charset="0"/>
                <a:cs typeface="Times New Roman" pitchFamily="18" charset="0"/>
              </a:rPr>
              <a:t>. Продолжение </a:t>
            </a:r>
          </a:p>
        </p:txBody>
      </p:sp>
      <p:sp>
        <p:nvSpPr>
          <p:cNvPr id="4" name="Номер слайда 3"/>
          <p:cNvSpPr>
            <a:spLocks noGrp="1"/>
          </p:cNvSpPr>
          <p:nvPr>
            <p:ph type="sldNum" sz="quarter" idx="12"/>
          </p:nvPr>
        </p:nvSpPr>
        <p:spPr/>
        <p:txBody>
          <a:bodyPr/>
          <a:lstStyle/>
          <a:p>
            <a:fld id="{725C68B6-61C2-468F-89AB-4B9F7531AA68}" type="slidenum">
              <a:rPr lang="ru-RU" smtClean="0"/>
              <a:pPr/>
              <a:t>24</a:t>
            </a:fld>
            <a:endParaRPr lang="ru-RU"/>
          </a:p>
        </p:txBody>
      </p:sp>
      <p:sp>
        <p:nvSpPr>
          <p:cNvPr id="5" name="Заголовок 1"/>
          <p:cNvSpPr>
            <a:spLocks noGrp="1"/>
          </p:cNvSpPr>
          <p:nvPr>
            <p:ph type="title"/>
          </p:nvPr>
        </p:nvSpPr>
        <p:spPr>
          <a:xfrm>
            <a:off x="13821" y="10969"/>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Размещенные и объявленные акции</a:t>
            </a:r>
            <a:endParaRPr lang="ru-RU" sz="3200" b="1" dirty="0">
              <a:latin typeface="Myriad Pro" pitchFamily="34" charset="0"/>
              <a:ea typeface="+mn-ea"/>
              <a:cs typeface="Times New Roman"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4150671001"/>
              </p:ext>
            </p:extLst>
          </p:nvPr>
        </p:nvGraphicFramePr>
        <p:xfrm>
          <a:off x="611560" y="1844824"/>
          <a:ext cx="8075240" cy="2990064"/>
        </p:xfrm>
        <a:graphic>
          <a:graphicData uri="http://schemas.openxmlformats.org/drawingml/2006/table">
            <a:tbl>
              <a:tblPr/>
              <a:tblGrid>
                <a:gridCol w="3848946">
                  <a:extLst>
                    <a:ext uri="{9D8B030D-6E8A-4147-A177-3AD203B41FA5}">
                      <a16:colId xmlns="" xmlns:a16="http://schemas.microsoft.com/office/drawing/2014/main" val="20000"/>
                    </a:ext>
                  </a:extLst>
                </a:gridCol>
                <a:gridCol w="4226294">
                  <a:extLst>
                    <a:ext uri="{9D8B030D-6E8A-4147-A177-3AD203B41FA5}">
                      <a16:colId xmlns="" xmlns:a16="http://schemas.microsoft.com/office/drawing/2014/main" val="20001"/>
                    </a:ext>
                  </a:extLst>
                </a:gridCol>
              </a:tblGrid>
              <a:tr h="1261872">
                <a:tc>
                  <a:txBody>
                    <a:bodyPr/>
                    <a:lstStyle/>
                    <a:p>
                      <a:pPr>
                        <a:lnSpc>
                          <a:spcPct val="115000"/>
                        </a:lnSpc>
                        <a:spcAft>
                          <a:spcPts val="0"/>
                        </a:spcAft>
                      </a:pPr>
                      <a:r>
                        <a:rPr lang="ru-RU" sz="2400" kern="1200" dirty="0">
                          <a:solidFill>
                            <a:schemeClr val="tx1"/>
                          </a:solidFill>
                          <a:latin typeface="Myriad Pro" pitchFamily="34" charset="0"/>
                          <a:ea typeface="+mn-ea"/>
                          <a:cs typeface="Times New Roman" pitchFamily="18" charset="0"/>
                        </a:rPr>
                        <a:t>Всего 1.000.000 размещённых обыкновенных акций </a:t>
                      </a:r>
                      <a:r>
                        <a:rPr lang="ru-RU" sz="2400" kern="1200" dirty="0">
                          <a:solidFill>
                            <a:schemeClr val="tx1"/>
                          </a:solidFill>
                          <a:latin typeface="Myriad Pro" pitchFamily="34" charset="0"/>
                          <a:ea typeface="+mn-ea"/>
                          <a:cs typeface="Times New Roman" pitchFamily="18" charset="0"/>
                          <a:sym typeface="Wingdings"/>
                        </a:rPr>
                        <a:t></a:t>
                      </a:r>
                      <a:r>
                        <a:rPr lang="ru-RU" sz="2400" kern="1200" dirty="0">
                          <a:solidFill>
                            <a:schemeClr val="tx1"/>
                          </a:solidFill>
                          <a:latin typeface="Myriad Pro" pitchFamily="34" charset="0"/>
                          <a:ea typeface="+mn-ea"/>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2400" kern="1200" dirty="0">
                          <a:solidFill>
                            <a:schemeClr val="tx1"/>
                          </a:solidFill>
                          <a:latin typeface="Myriad Pro" pitchFamily="34" charset="0"/>
                          <a:ea typeface="+mn-ea"/>
                          <a:cs typeface="Times New Roman" pitchFamily="18" charset="0"/>
                          <a:sym typeface="Wingdings"/>
                        </a:rPr>
                        <a:t></a:t>
                      </a:r>
                      <a:r>
                        <a:rPr lang="ru-RU" sz="2400" kern="1200" dirty="0">
                          <a:solidFill>
                            <a:schemeClr val="tx1"/>
                          </a:solidFill>
                          <a:latin typeface="Myriad Pro" pitchFamily="34" charset="0"/>
                          <a:ea typeface="+mn-ea"/>
                          <a:cs typeface="Times New Roman" pitchFamily="18" charset="0"/>
                        </a:rPr>
                        <a:t> 1.000.000 ранее размещённых обыкновенных акций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864096">
                <a:tc rowSpan="2">
                  <a:txBody>
                    <a:bodyPr/>
                    <a:lstStyle/>
                    <a:p>
                      <a:pPr>
                        <a:lnSpc>
                          <a:spcPct val="115000"/>
                        </a:lnSpc>
                        <a:spcAft>
                          <a:spcPts val="0"/>
                        </a:spcAft>
                      </a:pPr>
                      <a:r>
                        <a:rPr lang="ru-RU" sz="2400" kern="1200" dirty="0">
                          <a:solidFill>
                            <a:schemeClr val="tx1"/>
                          </a:solidFill>
                          <a:latin typeface="Myriad Pro" pitchFamily="34" charset="0"/>
                          <a:ea typeface="+mn-ea"/>
                          <a:cs typeface="Times New Roman" pitchFamily="18" charset="0"/>
                        </a:rPr>
                        <a:t>Всего 1.000.000 объявленных обыкновенных акций  </a:t>
                      </a:r>
                      <a:r>
                        <a:rPr lang="ru-RU" sz="2400" kern="1200" dirty="0">
                          <a:solidFill>
                            <a:schemeClr val="tx1"/>
                          </a:solidFill>
                          <a:latin typeface="Myriad Pro" pitchFamily="34" charset="0"/>
                          <a:ea typeface="+mn-ea"/>
                          <a:cs typeface="Times New Roman" pitchFamily="18" charset="0"/>
                          <a:sym typeface="Wingdings"/>
                        </a:rPr>
                        <a:t></a:t>
                      </a:r>
                      <a:endParaRPr lang="ru-RU" sz="2400" kern="1200" dirty="0">
                        <a:solidFill>
                          <a:schemeClr val="tx1"/>
                        </a:solidFill>
                        <a:latin typeface="Myriad Pro" pitchFamily="34"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2400" kern="1200" dirty="0">
                          <a:solidFill>
                            <a:schemeClr val="tx1"/>
                          </a:solidFill>
                          <a:latin typeface="Myriad Pro" pitchFamily="34" charset="0"/>
                          <a:ea typeface="+mn-ea"/>
                          <a:cs typeface="Times New Roman" pitchFamily="18" charset="0"/>
                          <a:sym typeface="Wingdings"/>
                        </a:rPr>
                        <a:t></a:t>
                      </a:r>
                      <a:r>
                        <a:rPr lang="ru-RU" sz="2400" kern="1200" dirty="0">
                          <a:solidFill>
                            <a:schemeClr val="tx1"/>
                          </a:solidFill>
                          <a:latin typeface="Myriad Pro" pitchFamily="34" charset="0"/>
                          <a:ea typeface="+mn-ea"/>
                          <a:cs typeface="Times New Roman" pitchFamily="18" charset="0"/>
                        </a:rPr>
                        <a:t>  400.000  обыкновенных акций новой эмиссии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864096">
                <a:tc vMerge="1">
                  <a:txBody>
                    <a:bodyPr/>
                    <a:lstStyle/>
                    <a:p>
                      <a:endParaRPr lang="ru-RU"/>
                    </a:p>
                  </a:txBody>
                  <a:tcPr/>
                </a:tc>
                <a:tc>
                  <a:txBody>
                    <a:bodyPr/>
                    <a:lstStyle/>
                    <a:p>
                      <a:pPr algn="l">
                        <a:lnSpc>
                          <a:spcPct val="115000"/>
                        </a:lnSpc>
                        <a:spcAft>
                          <a:spcPts val="0"/>
                        </a:spcAft>
                      </a:pPr>
                      <a:r>
                        <a:rPr lang="ru-RU" sz="2400" kern="1200" dirty="0">
                          <a:solidFill>
                            <a:schemeClr val="tx1"/>
                          </a:solidFill>
                          <a:latin typeface="Myriad Pro" pitchFamily="34" charset="0"/>
                          <a:ea typeface="+mn-ea"/>
                          <a:cs typeface="Times New Roman" pitchFamily="18" charset="0"/>
                          <a:sym typeface="Wingdings"/>
                        </a:rPr>
                        <a:t></a:t>
                      </a:r>
                      <a:r>
                        <a:rPr lang="ru-RU" sz="2400" kern="1200" dirty="0">
                          <a:solidFill>
                            <a:schemeClr val="tx1"/>
                          </a:solidFill>
                          <a:latin typeface="Myriad Pro" pitchFamily="34" charset="0"/>
                          <a:ea typeface="+mn-ea"/>
                          <a:cs typeface="Times New Roman" pitchFamily="18" charset="0"/>
                        </a:rPr>
                        <a:t>  600.000  невыпущенных обыкновенных акций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7" name="TextBox 6"/>
          <p:cNvSpPr txBox="1"/>
          <p:nvPr/>
        </p:nvSpPr>
        <p:spPr>
          <a:xfrm>
            <a:off x="539552" y="4941168"/>
            <a:ext cx="7992888" cy="1569660"/>
          </a:xfrm>
          <a:prstGeom prst="rect">
            <a:avLst/>
          </a:prstGeom>
          <a:noFill/>
        </p:spPr>
        <p:txBody>
          <a:bodyPr wrap="square" rtlCol="0">
            <a:spAutoFit/>
          </a:bodyPr>
          <a:lstStyle/>
          <a:p>
            <a:r>
              <a:rPr lang="ru-RU" sz="2400" dirty="0">
                <a:latin typeface="Myriad Pro" pitchFamily="34" charset="0"/>
                <a:cs typeface="Times New Roman" pitchFamily="18" charset="0"/>
              </a:rPr>
              <a:t>Теперь акционерное общество публично разместило 400.000 акций. Эти акции торгуются на рынке наравне с  акциями, ранее выпущенными при создании  акционерного общества</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12776"/>
            <a:ext cx="8229600" cy="27450592"/>
          </a:xfrm>
        </p:spPr>
        <p:txBody>
          <a:bodyPr>
            <a:noAutofit/>
          </a:bodyPr>
          <a:lstStyle/>
          <a:p>
            <a:pPr marL="0" indent="0">
              <a:spcAft>
                <a:spcPts val="600"/>
              </a:spcAft>
            </a:pPr>
            <a:r>
              <a:rPr lang="ru-RU" sz="2400" dirty="0">
                <a:latin typeface="Myriad Pro" pitchFamily="34" charset="0"/>
                <a:cs typeface="Times New Roman" pitchFamily="18" charset="0"/>
              </a:rPr>
              <a:t>Уставный капитал общества может быть увеличен путем увеличения номинальной стоимости акций или размещения дополнительных акций. </a:t>
            </a:r>
          </a:p>
          <a:p>
            <a:pPr marL="0" indent="0">
              <a:spcAft>
                <a:spcPts val="600"/>
              </a:spcAft>
            </a:pPr>
            <a:r>
              <a:rPr lang="ru-RU" sz="2400" dirty="0">
                <a:latin typeface="Myriad Pro" pitchFamily="34" charset="0"/>
                <a:cs typeface="Times New Roman" pitchFamily="18" charset="0"/>
              </a:rPr>
              <a:t>Решение об увеличении уставного капитала общества путем увеличения номинальной стоимости акций принимается общим собранием акционеров.</a:t>
            </a:r>
          </a:p>
          <a:p>
            <a:pPr marL="0" indent="0">
              <a:spcAft>
                <a:spcPts val="600"/>
              </a:spcAft>
            </a:pPr>
            <a:r>
              <a:rPr lang="ru-RU" sz="2400" dirty="0">
                <a:latin typeface="Myriad Pro" pitchFamily="34" charset="0"/>
                <a:cs typeface="Times New Roman" pitchFamily="18" charset="0"/>
              </a:rPr>
              <a:t>Решение об увеличении уставного капитала общества путем размещения дополнительных акций принимается общим собранием акционеров или советом директоров общества, если ему предоставлено право принимать такое решение в соответствии с уставом</a:t>
            </a: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25</a:t>
            </a:fld>
            <a:endParaRPr lang="ru-RU"/>
          </a:p>
        </p:txBody>
      </p:sp>
      <p:sp>
        <p:nvSpPr>
          <p:cNvPr id="5" name="Заголовок 1"/>
          <p:cNvSpPr>
            <a:spLocks noGrp="1"/>
          </p:cNvSpPr>
          <p:nvPr>
            <p:ph type="title"/>
          </p:nvPr>
        </p:nvSpPr>
        <p:spPr>
          <a:xfrm>
            <a:off x="0"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Размещение дополнительных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26</a:t>
            </a:fld>
            <a:endParaRPr lang="ru-RU"/>
          </a:p>
        </p:txBody>
      </p:sp>
      <p:sp>
        <p:nvSpPr>
          <p:cNvPr id="5" name="Заголовок 1"/>
          <p:cNvSpPr>
            <a:spLocks noGrp="1"/>
          </p:cNvSpPr>
          <p:nvPr>
            <p:ph type="title"/>
          </p:nvPr>
        </p:nvSpPr>
        <p:spPr>
          <a:xfrm>
            <a:off x="-16478" y="0"/>
            <a:ext cx="8229600" cy="162880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Как определить стоимость дополнительных акций при их размещении?</a:t>
            </a:r>
            <a:endParaRPr lang="ru-RU" sz="3200" b="1" dirty="0">
              <a:latin typeface="Myriad Pro" pitchFamily="34" charset="0"/>
              <a:ea typeface="+mn-ea"/>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68760"/>
            <a:ext cx="8229600" cy="5112568"/>
          </a:xfrm>
        </p:spPr>
        <p:txBody>
          <a:bodyPr>
            <a:noAutofit/>
          </a:bodyPr>
          <a:lstStyle/>
          <a:p>
            <a:pPr marL="0" indent="0">
              <a:spcBef>
                <a:spcPts val="600"/>
              </a:spcBef>
              <a:spcAft>
                <a:spcPts val="600"/>
              </a:spcAft>
              <a:buNone/>
            </a:pPr>
            <a:r>
              <a:rPr lang="ru-RU" sz="2400" b="1" dirty="0">
                <a:latin typeface="Myriad Pro" pitchFamily="34" charset="0"/>
                <a:cs typeface="Times New Roman" pitchFamily="18" charset="0"/>
              </a:rPr>
              <a:t>Цена размещения дополнительных акций </a:t>
            </a:r>
            <a:r>
              <a:rPr lang="ru-RU" sz="2400" dirty="0">
                <a:latin typeface="Myriad Pro" pitchFamily="34" charset="0"/>
                <a:cs typeface="Times New Roman" pitchFamily="18" charset="0"/>
              </a:rPr>
              <a:t>или порядок ее определения может устанавливаться двумя способами: </a:t>
            </a:r>
          </a:p>
          <a:p>
            <a:pPr>
              <a:spcBef>
                <a:spcPts val="600"/>
              </a:spcBef>
              <a:spcAft>
                <a:spcPts val="600"/>
              </a:spcAft>
            </a:pPr>
            <a:r>
              <a:rPr lang="ru-RU" sz="2400" dirty="0">
                <a:latin typeface="Myriad Pro" pitchFamily="34" charset="0"/>
                <a:cs typeface="Times New Roman" pitchFamily="18" charset="0"/>
              </a:rPr>
              <a:t>решением совета директоров общества, который должен её определять, исходя из рыночной стоимости торгуемых акций;</a:t>
            </a:r>
          </a:p>
          <a:p>
            <a:pPr>
              <a:spcBef>
                <a:spcPts val="600"/>
              </a:spcBef>
              <a:spcAft>
                <a:spcPts val="600"/>
              </a:spcAft>
            </a:pPr>
            <a:r>
              <a:rPr lang="ru-RU" sz="2400" dirty="0">
                <a:latin typeface="Myriad Pro" pitchFamily="34" charset="0"/>
                <a:cs typeface="Times New Roman" pitchFamily="18" charset="0"/>
              </a:rPr>
              <a:t>независимым оценщиком. </a:t>
            </a:r>
          </a:p>
          <a:p>
            <a:pPr marL="0" indent="0">
              <a:spcBef>
                <a:spcPts val="600"/>
              </a:spcBef>
              <a:spcAft>
                <a:spcPts val="600"/>
              </a:spcAft>
              <a:buNone/>
            </a:pPr>
            <a:r>
              <a:rPr lang="ru-RU" sz="2400" dirty="0">
                <a:latin typeface="Myriad Pro" pitchFamily="34" charset="0"/>
                <a:cs typeface="Times New Roman" pitchFamily="18" charset="0"/>
              </a:rPr>
              <a:t>Если цены покупки или цены спроса и предложения акций регулярно публикуются в печати, то оценщик не нужен, и эти цены должны быть приняты для определения рыночной стоимости таких акций</a:t>
            </a:r>
          </a:p>
        </p:txBody>
      </p:sp>
      <p:sp>
        <p:nvSpPr>
          <p:cNvPr id="4" name="Номер слайда 3"/>
          <p:cNvSpPr>
            <a:spLocks noGrp="1"/>
          </p:cNvSpPr>
          <p:nvPr>
            <p:ph type="sldNum" sz="quarter" idx="12"/>
          </p:nvPr>
        </p:nvSpPr>
        <p:spPr/>
        <p:txBody>
          <a:bodyPr/>
          <a:lstStyle/>
          <a:p>
            <a:fld id="{725C68B6-61C2-468F-89AB-4B9F7531AA68}" type="slidenum">
              <a:rPr lang="ru-RU" smtClean="0"/>
              <a:pPr/>
              <a:t>27</a:t>
            </a:fld>
            <a:endParaRPr lang="ru-RU"/>
          </a:p>
        </p:txBody>
      </p:sp>
      <p:sp>
        <p:nvSpPr>
          <p:cNvPr id="5" name="Заголовок 1"/>
          <p:cNvSpPr>
            <a:spLocks noGrp="1"/>
          </p:cNvSpPr>
          <p:nvPr>
            <p:ph type="title"/>
          </p:nvPr>
        </p:nvSpPr>
        <p:spPr>
          <a:xfrm>
            <a:off x="0"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Цена размещения дополнительных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12776"/>
            <a:ext cx="8229600" cy="4713387"/>
          </a:xfrm>
        </p:spPr>
        <p:txBody>
          <a:bodyPr>
            <a:normAutofit/>
          </a:bodyPr>
          <a:lstStyle/>
          <a:p>
            <a:pPr marL="0" indent="0">
              <a:spcBef>
                <a:spcPts val="600"/>
              </a:spcBef>
              <a:spcAft>
                <a:spcPts val="600"/>
              </a:spcAft>
              <a:buNone/>
            </a:pPr>
            <a:r>
              <a:rPr lang="ru-RU" sz="2400" dirty="0">
                <a:latin typeface="Myriad Pro" pitchFamily="34" charset="0"/>
                <a:cs typeface="Times New Roman" pitchFamily="18" charset="0"/>
              </a:rPr>
              <a:t>Увеличение уставного капитала общества путем размещения дополнительных акций может осуществляться также за счет имущества общества, а увеличение уставного капитала общества путем увеличения номинальной стоимости акций осуществляется только за счет имущества общества.</a:t>
            </a:r>
          </a:p>
          <a:p>
            <a:pPr marL="0" indent="0">
              <a:spcBef>
                <a:spcPts val="600"/>
              </a:spcBef>
              <a:spcAft>
                <a:spcPts val="600"/>
              </a:spcAft>
              <a:buNone/>
            </a:pPr>
            <a:r>
              <a:rPr lang="ru-RU" sz="2400" dirty="0">
                <a:latin typeface="Myriad Pro" pitchFamily="34" charset="0"/>
                <a:cs typeface="Times New Roman" pitchFamily="18" charset="0"/>
              </a:rPr>
              <a:t>Сумма, на которую в этом случае увеличивается уставный капитал, не должна превышать разницу между стоимостью чистых активов общества и суммой уставного капитала и резервного фонда.</a:t>
            </a:r>
          </a:p>
          <a:p>
            <a:pPr marL="0" indent="0">
              <a:spcBef>
                <a:spcPts val="60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28</a:t>
            </a:fld>
            <a:endParaRPr lang="ru-RU"/>
          </a:p>
        </p:txBody>
      </p:sp>
      <p:sp>
        <p:nvSpPr>
          <p:cNvPr id="5" name="Заголовок 1"/>
          <p:cNvSpPr>
            <a:spLocks noGrp="1"/>
          </p:cNvSpPr>
          <p:nvPr>
            <p:ph type="title"/>
          </p:nvPr>
        </p:nvSpPr>
        <p:spPr>
          <a:xfrm>
            <a:off x="0" y="22524"/>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Увеличение уставного капитала</a:t>
            </a:r>
            <a:endParaRPr lang="ru-RU" sz="3200" b="1" dirty="0">
              <a:latin typeface="Myriad Pro" pitchFamily="34" charset="0"/>
              <a:ea typeface="+mn-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700808"/>
            <a:ext cx="8496944" cy="4752528"/>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При увеличении уставного капитала общества путём размещения дополнительных акций за счет его имущества эти акции распределяются среди всех акционеров пропорционально количеству принадлежащих им акций </a:t>
            </a:r>
          </a:p>
          <a:p>
            <a:pPr marL="0" indent="0">
              <a:spcBef>
                <a:spcPts val="600"/>
              </a:spcBef>
              <a:spcAft>
                <a:spcPts val="600"/>
              </a:spcAft>
              <a:buNone/>
            </a:pPr>
            <a:r>
              <a:rPr lang="ru-RU" sz="2400" dirty="0">
                <a:latin typeface="Myriad Pro" pitchFamily="34" charset="0"/>
                <a:cs typeface="Times New Roman" pitchFamily="18" charset="0"/>
              </a:rPr>
              <a:t>Увеличение уставного капитала общества путём размещения дополнительных акций за счет его имущества не допускается, если в результате такого увеличения образуются </a:t>
            </a:r>
            <a:r>
              <a:rPr lang="ru-RU" sz="2400" b="1" dirty="0">
                <a:latin typeface="Myriad Pro" pitchFamily="34" charset="0"/>
                <a:cs typeface="Times New Roman" pitchFamily="18" charset="0"/>
              </a:rPr>
              <a:t>дробные акции</a:t>
            </a:r>
          </a:p>
        </p:txBody>
      </p:sp>
      <p:sp>
        <p:nvSpPr>
          <p:cNvPr id="4" name="Номер слайда 3"/>
          <p:cNvSpPr>
            <a:spLocks noGrp="1"/>
          </p:cNvSpPr>
          <p:nvPr>
            <p:ph type="sldNum" sz="quarter" idx="12"/>
          </p:nvPr>
        </p:nvSpPr>
        <p:spPr/>
        <p:txBody>
          <a:bodyPr/>
          <a:lstStyle/>
          <a:p>
            <a:fld id="{725C68B6-61C2-468F-89AB-4B9F7531AA68}" type="slidenum">
              <a:rPr lang="ru-RU" smtClean="0"/>
              <a:pPr/>
              <a:t>29</a:t>
            </a:fld>
            <a:endParaRPr lang="ru-RU"/>
          </a:p>
        </p:txBody>
      </p:sp>
      <p:sp>
        <p:nvSpPr>
          <p:cNvPr id="5" name="Заголовок 1"/>
          <p:cNvSpPr>
            <a:spLocks noGrp="1"/>
          </p:cNvSpPr>
          <p:nvPr>
            <p:ph type="title"/>
          </p:nvPr>
        </p:nvSpPr>
        <p:spPr>
          <a:xfrm>
            <a:off x="0" y="13396"/>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Увеличение уставного капитала</a:t>
            </a:r>
            <a:endParaRPr lang="ru-RU" sz="3200" b="1" dirty="0">
              <a:latin typeface="Myriad Pro" pitchFamily="34" charset="0"/>
              <a:ea typeface="+mn-ea"/>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27584" y="1556792"/>
            <a:ext cx="7488832" cy="3888432"/>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Видеокурс состоит из трех лекций.</a:t>
            </a:r>
          </a:p>
          <a:p>
            <a:pPr marL="0" indent="0">
              <a:spcBef>
                <a:spcPts val="600"/>
              </a:spcBef>
              <a:spcAft>
                <a:spcPts val="600"/>
              </a:spcAft>
              <a:buNone/>
            </a:pPr>
            <a:r>
              <a:rPr lang="ru-RU" sz="2400" dirty="0">
                <a:latin typeface="Myriad Pro" pitchFamily="34" charset="0"/>
                <a:cs typeface="Times New Roman" pitchFamily="18" charset="0"/>
              </a:rPr>
              <a:t>Лекция 1 Акции для частного инвестора</a:t>
            </a:r>
          </a:p>
          <a:p>
            <a:pPr marL="0" indent="0">
              <a:spcBef>
                <a:spcPts val="600"/>
              </a:spcBef>
              <a:spcAft>
                <a:spcPts val="600"/>
              </a:spcAft>
              <a:buNone/>
            </a:pPr>
            <a:r>
              <a:rPr lang="ru-RU" sz="2400" dirty="0">
                <a:latin typeface="Myriad Pro" pitchFamily="34" charset="0"/>
                <a:cs typeface="Times New Roman" pitchFamily="18" charset="0"/>
              </a:rPr>
              <a:t>Лекция 2 Облигации для частного </a:t>
            </a:r>
            <a:r>
              <a:rPr lang="ru-RU" sz="2400" dirty="0" err="1">
                <a:latin typeface="Myriad Pro" pitchFamily="34" charset="0"/>
                <a:cs typeface="Times New Roman" pitchFamily="18" charset="0"/>
              </a:rPr>
              <a:t>инвстора</a:t>
            </a:r>
            <a:endParaRPr lang="ru-RU" sz="2400" dirty="0">
              <a:latin typeface="Myriad Pro" pitchFamily="34" charset="0"/>
              <a:cs typeface="Times New Roman" pitchFamily="18" charset="0"/>
            </a:endParaRPr>
          </a:p>
          <a:p>
            <a:pPr marL="0" indent="0">
              <a:spcBef>
                <a:spcPts val="600"/>
              </a:spcBef>
              <a:spcAft>
                <a:spcPts val="600"/>
              </a:spcAft>
              <a:buNone/>
            </a:pPr>
            <a:r>
              <a:rPr lang="ru-RU" sz="2400" dirty="0">
                <a:latin typeface="Myriad Pro" pitchFamily="34" charset="0"/>
                <a:cs typeface="Times New Roman" pitchFamily="18" charset="0"/>
              </a:rPr>
              <a:t>Лекция 3 Инвестиционные фонды</a:t>
            </a:r>
          </a:p>
          <a:p>
            <a:pPr marL="0" indent="0">
              <a:spcBef>
                <a:spcPts val="600"/>
              </a:spcBef>
              <a:spcAft>
                <a:spcPts val="600"/>
              </a:spcAft>
              <a:buNone/>
            </a:pPr>
            <a:r>
              <a:rPr lang="ru-RU" sz="2400" dirty="0">
                <a:latin typeface="Myriad Pro" pitchFamily="34" charset="0"/>
                <a:cs typeface="Times New Roman" pitchFamily="18" charset="0"/>
              </a:rPr>
              <a:t>Каждая лекция рассчитана на два академических часа </a:t>
            </a:r>
          </a:p>
        </p:txBody>
      </p:sp>
      <p:sp>
        <p:nvSpPr>
          <p:cNvPr id="5" name="Номер слайда 4"/>
          <p:cNvSpPr>
            <a:spLocks noGrp="1"/>
          </p:cNvSpPr>
          <p:nvPr>
            <p:ph type="sldNum" sz="quarter" idx="12"/>
          </p:nvPr>
        </p:nvSpPr>
        <p:spPr/>
        <p:txBody>
          <a:bodyPr/>
          <a:lstStyle/>
          <a:p>
            <a:fld id="{725C68B6-61C2-468F-89AB-4B9F7531AA68}" type="slidenum">
              <a:rPr lang="ru-RU" smtClean="0"/>
              <a:pPr/>
              <a:t>3</a:t>
            </a:fld>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30</a:t>
            </a:fld>
            <a:endParaRPr lang="ru-RU"/>
          </a:p>
        </p:txBody>
      </p:sp>
      <p:sp>
        <p:nvSpPr>
          <p:cNvPr id="5" name="Заголовок 1"/>
          <p:cNvSpPr>
            <a:spLocks noGrp="1"/>
          </p:cNvSpPr>
          <p:nvPr>
            <p:ph type="title"/>
          </p:nvPr>
        </p:nvSpPr>
        <p:spPr>
          <a:xfrm>
            <a:off x="0"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Выкуп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987824" y="2276872"/>
            <a:ext cx="3024336" cy="720080"/>
          </a:xfrm>
          <a:ln w="28575">
            <a:solidFill>
              <a:schemeClr val="tx1"/>
            </a:solidFill>
          </a:ln>
        </p:spPr>
        <p:txBody>
          <a:bodyPr>
            <a:normAutofit/>
          </a:bodyPr>
          <a:lstStyle/>
          <a:p>
            <a:pPr marL="0" algn="ctr">
              <a:buNone/>
            </a:pPr>
            <a:r>
              <a:rPr lang="ru-RU" sz="2400" dirty="0">
                <a:latin typeface="Myriad Pro" pitchFamily="34" charset="0"/>
                <a:cs typeface="Times New Roman" pitchFamily="18" charset="0"/>
              </a:rPr>
              <a:t>Выкуп акций</a:t>
            </a:r>
          </a:p>
        </p:txBody>
      </p:sp>
      <p:sp>
        <p:nvSpPr>
          <p:cNvPr id="4" name="Номер слайда 3"/>
          <p:cNvSpPr>
            <a:spLocks noGrp="1"/>
          </p:cNvSpPr>
          <p:nvPr>
            <p:ph type="sldNum" sz="quarter" idx="12"/>
          </p:nvPr>
        </p:nvSpPr>
        <p:spPr/>
        <p:txBody>
          <a:bodyPr/>
          <a:lstStyle/>
          <a:p>
            <a:fld id="{725C68B6-61C2-468F-89AB-4B9F7531AA68}" type="slidenum">
              <a:rPr lang="ru-RU" smtClean="0"/>
              <a:pPr/>
              <a:t>31</a:t>
            </a:fld>
            <a:endParaRPr lang="ru-RU"/>
          </a:p>
        </p:txBody>
      </p:sp>
      <p:sp>
        <p:nvSpPr>
          <p:cNvPr id="5" name="Заголовок 1"/>
          <p:cNvSpPr>
            <a:spLocks noGrp="1"/>
          </p:cNvSpPr>
          <p:nvPr>
            <p:ph type="title"/>
          </p:nvPr>
        </p:nvSpPr>
        <p:spPr>
          <a:xfrm>
            <a:off x="0"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Выкуп акций</a:t>
            </a:r>
            <a:endParaRPr lang="ru-RU" sz="3200" b="1" dirty="0">
              <a:latin typeface="Myriad Pro" pitchFamily="34" charset="0"/>
              <a:ea typeface="+mn-ea"/>
              <a:cs typeface="Times New Roman" pitchFamily="18" charset="0"/>
            </a:endParaRPr>
          </a:p>
        </p:txBody>
      </p:sp>
      <p:sp>
        <p:nvSpPr>
          <p:cNvPr id="6" name="Содержимое 2"/>
          <p:cNvSpPr txBox="1">
            <a:spLocks/>
          </p:cNvSpPr>
          <p:nvPr/>
        </p:nvSpPr>
        <p:spPr>
          <a:xfrm>
            <a:off x="1043608" y="3717032"/>
            <a:ext cx="3528392" cy="1296144"/>
          </a:xfrm>
          <a:prstGeom prst="rect">
            <a:avLst/>
          </a:prstGeom>
          <a:ln w="28575">
            <a:solidFill>
              <a:schemeClr val="tx1"/>
            </a:solidFill>
          </a:ln>
        </p:spPr>
        <p:txBody>
          <a:bodyPr vert="horz" lIns="91440" tIns="45720" rIns="91440" bIns="45720" rtlCol="0">
            <a:noAutofit/>
          </a:bodyPr>
          <a:lstStyle/>
          <a:p>
            <a:pPr marR="0" lvl="0" indent="-342900" algn="ctr" fontAlgn="auto">
              <a:lnSpc>
                <a:spcPct val="100000"/>
              </a:lnSpc>
              <a:spcBef>
                <a:spcPct val="20000"/>
              </a:spcBef>
              <a:spcAft>
                <a:spcPts val="0"/>
              </a:spcAft>
              <a:buClrTx/>
              <a:buSzTx/>
              <a:buFont typeface="Arial" pitchFamily="34" charset="0"/>
              <a:buNone/>
              <a:tabLst/>
              <a:defRPr/>
            </a:pPr>
            <a:r>
              <a:rPr lang="ru-RU" sz="2400" dirty="0">
                <a:latin typeface="Myriad Pro" pitchFamily="34" charset="0"/>
                <a:cs typeface="Times New Roman" pitchFamily="18" charset="0"/>
              </a:rPr>
              <a:t>По инициативе акционерного общества</a:t>
            </a:r>
          </a:p>
        </p:txBody>
      </p:sp>
      <p:sp>
        <p:nvSpPr>
          <p:cNvPr id="7" name="Содержимое 2"/>
          <p:cNvSpPr txBox="1">
            <a:spLocks/>
          </p:cNvSpPr>
          <p:nvPr/>
        </p:nvSpPr>
        <p:spPr>
          <a:xfrm>
            <a:off x="4932040" y="3717032"/>
            <a:ext cx="3096344" cy="1296144"/>
          </a:xfrm>
          <a:prstGeom prst="rect">
            <a:avLst/>
          </a:prstGeom>
          <a:ln w="28575">
            <a:solidFill>
              <a:schemeClr val="tx1"/>
            </a:solidFill>
          </a:ln>
        </p:spPr>
        <p:txBody>
          <a:bodyPr vert="horz" lIns="91440" tIns="45720" rIns="91440" bIns="45720" rtlCol="0">
            <a:noAutofit/>
          </a:bodyPr>
          <a:lstStyle/>
          <a:p>
            <a:pPr marR="0" lvl="0" indent="-342900" algn="ctr" fontAlgn="auto">
              <a:lnSpc>
                <a:spcPct val="100000"/>
              </a:lnSpc>
              <a:spcBef>
                <a:spcPct val="20000"/>
              </a:spcBef>
              <a:spcAft>
                <a:spcPts val="0"/>
              </a:spcAft>
              <a:buClrTx/>
              <a:buSzTx/>
              <a:buFont typeface="Arial" pitchFamily="34" charset="0"/>
              <a:buNone/>
              <a:tabLst/>
              <a:defRPr/>
            </a:pPr>
            <a:r>
              <a:rPr lang="ru-RU" sz="2400" dirty="0">
                <a:latin typeface="Myriad Pro" pitchFamily="34" charset="0"/>
                <a:cs typeface="Times New Roman" pitchFamily="18" charset="0"/>
              </a:rPr>
              <a:t>По инициативе акционеров</a:t>
            </a:r>
          </a:p>
        </p:txBody>
      </p:sp>
      <p:cxnSp>
        <p:nvCxnSpPr>
          <p:cNvPr id="9" name="Прямая со стрелкой 8"/>
          <p:cNvCxnSpPr>
            <a:stCxn id="3" idx="2"/>
          </p:cNvCxnSpPr>
          <p:nvPr/>
        </p:nvCxnSpPr>
        <p:spPr>
          <a:xfrm flipH="1">
            <a:off x="2915816" y="2996952"/>
            <a:ext cx="1584176" cy="7200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a:stCxn id="3" idx="2"/>
          </p:cNvCxnSpPr>
          <p:nvPr/>
        </p:nvCxnSpPr>
        <p:spPr>
          <a:xfrm>
            <a:off x="4499992" y="2996952"/>
            <a:ext cx="1512168" cy="7200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738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27584" y="1484785"/>
            <a:ext cx="7632848" cy="4320480"/>
          </a:xfrm>
        </p:spPr>
        <p:txBody>
          <a:bodyPr>
            <a:normAutofit/>
          </a:bodyPr>
          <a:lstStyle/>
          <a:p>
            <a:pPr marL="0" indent="0">
              <a:spcBef>
                <a:spcPts val="600"/>
              </a:spcBef>
              <a:spcAft>
                <a:spcPts val="600"/>
              </a:spcAft>
              <a:buNone/>
            </a:pPr>
            <a:r>
              <a:rPr lang="ru-RU" sz="2400" dirty="0">
                <a:latin typeface="Myriad Pro" pitchFamily="34" charset="0"/>
                <a:cs typeface="Times New Roman" pitchFamily="18" charset="0"/>
              </a:rPr>
              <a:t>В соответствии с законом об акционерных обществах общество при необходимости может выкупить собственные акции, торгуемые на рынке. </a:t>
            </a:r>
          </a:p>
          <a:p>
            <a:pPr marL="0" indent="0">
              <a:spcBef>
                <a:spcPts val="600"/>
              </a:spcBef>
              <a:spcAft>
                <a:spcPts val="600"/>
              </a:spcAft>
              <a:buNone/>
            </a:pPr>
            <a:r>
              <a:rPr lang="ru-RU" sz="2400" dirty="0">
                <a:latin typeface="Myriad Pro" pitchFamily="34" charset="0"/>
                <a:cs typeface="Times New Roman" pitchFamily="18" charset="0"/>
              </a:rPr>
              <a:t>Обычно это обыкновенные акции, которые, после выкупа обществом обратно (на свой баланс), называются «</a:t>
            </a:r>
            <a:r>
              <a:rPr lang="ru-RU" sz="2400" b="1" dirty="0">
                <a:latin typeface="Myriad Pro" pitchFamily="34" charset="0"/>
                <a:cs typeface="Times New Roman" pitchFamily="18" charset="0"/>
              </a:rPr>
              <a:t>казначейские акции</a:t>
            </a:r>
            <a:r>
              <a:rPr lang="ru-RU" sz="2400" dirty="0">
                <a:latin typeface="Myriad Pro" pitchFamily="34" charset="0"/>
                <a:cs typeface="Times New Roman" pitchFamily="18" charset="0"/>
              </a:rPr>
              <a:t>». </a:t>
            </a:r>
          </a:p>
          <a:p>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32</a:t>
            </a:fld>
            <a:endParaRPr lang="ru-RU"/>
          </a:p>
        </p:txBody>
      </p:sp>
      <p:sp>
        <p:nvSpPr>
          <p:cNvPr id="5" name="Заголовок 1"/>
          <p:cNvSpPr>
            <a:spLocks noGrp="1"/>
          </p:cNvSpPr>
          <p:nvPr>
            <p:ph type="title"/>
          </p:nvPr>
        </p:nvSpPr>
        <p:spPr>
          <a:xfrm>
            <a:off x="0" y="0"/>
            <a:ext cx="8229600" cy="850106"/>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Выкуп акций обществом</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529408"/>
            <a:ext cx="8496944" cy="4923928"/>
          </a:xfrm>
        </p:spPr>
        <p:txBody>
          <a:bodyPr>
            <a:noAutofit/>
          </a:bodyPr>
          <a:lstStyle/>
          <a:p>
            <a:pPr marL="0" indent="0">
              <a:lnSpc>
                <a:spcPct val="120000"/>
              </a:lnSpc>
              <a:spcBef>
                <a:spcPts val="0"/>
              </a:spcBef>
              <a:spcAft>
                <a:spcPts val="600"/>
              </a:spcAft>
              <a:buNone/>
            </a:pPr>
            <a:r>
              <a:rPr lang="ru-RU" sz="2400" b="1" dirty="0">
                <a:latin typeface="Myriad Pro" pitchFamily="34" charset="0"/>
                <a:cs typeface="Times New Roman" pitchFamily="18" charset="0"/>
              </a:rPr>
              <a:t>Выкуп обществом </a:t>
            </a:r>
            <a:r>
              <a:rPr lang="ru-RU" sz="2400" dirty="0">
                <a:latin typeface="Myriad Pro" pitchFamily="34" charset="0"/>
                <a:cs typeface="Times New Roman" pitchFamily="18" charset="0"/>
              </a:rPr>
              <a:t>акций производится, если:</a:t>
            </a:r>
          </a:p>
          <a:p>
            <a:pPr>
              <a:lnSpc>
                <a:spcPct val="120000"/>
              </a:lnSpc>
              <a:spcBef>
                <a:spcPts val="0"/>
              </a:spcBef>
              <a:spcAft>
                <a:spcPts val="600"/>
              </a:spcAft>
            </a:pPr>
            <a:r>
              <a:rPr lang="ru-RU" sz="2400" dirty="0">
                <a:latin typeface="Myriad Pro" pitchFamily="34" charset="0"/>
                <a:cs typeface="Times New Roman" pitchFamily="18" charset="0"/>
              </a:rPr>
              <a:t>рыночная цена акций низка, и общество считает, что это будет «выгодная покупка»</a:t>
            </a:r>
          </a:p>
          <a:p>
            <a:pPr>
              <a:lnSpc>
                <a:spcPct val="120000"/>
              </a:lnSpc>
              <a:spcBef>
                <a:spcPts val="0"/>
              </a:spcBef>
              <a:spcAft>
                <a:spcPts val="600"/>
              </a:spcAft>
            </a:pPr>
            <a:r>
              <a:rPr lang="ru-RU" sz="2400" dirty="0">
                <a:latin typeface="Myriad Pro" pitchFamily="34" charset="0"/>
                <a:cs typeface="Times New Roman" pitchFamily="18" charset="0"/>
              </a:rPr>
              <a:t>при скупке собственных акций их общее количество на рынке снижается, а поскольку доход в расчёте на акцию рассчитывается по размещённым акциям, то при возрастании дохода растёт и цена акций</a:t>
            </a:r>
          </a:p>
          <a:p>
            <a:pPr>
              <a:lnSpc>
                <a:spcPct val="120000"/>
              </a:lnSpc>
              <a:spcBef>
                <a:spcPts val="0"/>
              </a:spcBef>
              <a:spcAft>
                <a:spcPts val="600"/>
              </a:spcAft>
            </a:pPr>
            <a:r>
              <a:rPr lang="ru-RU" sz="2400" dirty="0">
                <a:latin typeface="Myriad Pro" pitchFamily="34" charset="0"/>
                <a:cs typeface="Times New Roman" pitchFamily="18" charset="0"/>
              </a:rPr>
              <a:t>выкупленные акции можно использовать для поощрения своих менеджеров через опционы на покупку акций без дополнительного выпуска</a:t>
            </a:r>
          </a:p>
          <a:p>
            <a:pPr marL="0" indent="0">
              <a:lnSpc>
                <a:spcPct val="120000"/>
              </a:lnSpc>
              <a:spcBef>
                <a:spcPts val="0"/>
              </a:spcBef>
              <a:spcAft>
                <a:spcPts val="600"/>
              </a:spcAft>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33</a:t>
            </a:fld>
            <a:endParaRPr lang="ru-RU"/>
          </a:p>
        </p:txBody>
      </p:sp>
      <p:sp>
        <p:nvSpPr>
          <p:cNvPr id="5" name="Заголовок 1"/>
          <p:cNvSpPr>
            <a:spLocks noGrp="1"/>
          </p:cNvSpPr>
          <p:nvPr>
            <p:ph type="title"/>
          </p:nvPr>
        </p:nvSpPr>
        <p:spPr>
          <a:xfrm>
            <a:off x="0" y="998"/>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Выкуп акций обществом</a:t>
            </a:r>
            <a:endParaRPr lang="ru-RU" sz="3200" b="1" dirty="0">
              <a:latin typeface="Myriad Pro" pitchFamily="34" charset="0"/>
              <a:ea typeface="+mn-ea"/>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556792"/>
            <a:ext cx="8229600" cy="4497363"/>
          </a:xfrm>
        </p:spPr>
        <p:txBody>
          <a:bodyPr>
            <a:normAutofit lnSpcReduction="10000"/>
          </a:bodyPr>
          <a:lstStyle/>
          <a:p>
            <a:pPr>
              <a:buNone/>
            </a:pPr>
            <a:r>
              <a:rPr lang="ru-RU" sz="2400" b="1" dirty="0">
                <a:latin typeface="Myriad Pro" pitchFamily="34" charset="0"/>
                <a:cs typeface="Times New Roman" pitchFamily="18" charset="0"/>
              </a:rPr>
              <a:t>Выкуп обществом своих акций </a:t>
            </a:r>
            <a:r>
              <a:rPr lang="ru-RU" sz="2400" dirty="0">
                <a:latin typeface="Myriad Pro" pitchFamily="34" charset="0"/>
                <a:cs typeface="Times New Roman" pitchFamily="18" charset="0"/>
              </a:rPr>
              <a:t>производится, если:</a:t>
            </a:r>
          </a:p>
          <a:p>
            <a:pPr>
              <a:lnSpc>
                <a:spcPct val="120000"/>
              </a:lnSpc>
              <a:spcBef>
                <a:spcPts val="0"/>
              </a:spcBef>
              <a:spcAft>
                <a:spcPts val="600"/>
              </a:spcAft>
            </a:pPr>
            <a:r>
              <a:rPr lang="ru-RU" sz="2400" dirty="0">
                <a:latin typeface="Myriad Pro" pitchFamily="34" charset="0"/>
                <a:cs typeface="Times New Roman" pitchFamily="18" charset="0"/>
              </a:rPr>
              <a:t>выкупленные акции позднее используются как платёжное средство при оплате конвертируемых ценных бумаг или при приобретении других компаний</a:t>
            </a:r>
          </a:p>
          <a:p>
            <a:pPr>
              <a:lnSpc>
                <a:spcPct val="120000"/>
              </a:lnSpc>
              <a:spcBef>
                <a:spcPts val="0"/>
              </a:spcBef>
              <a:spcAft>
                <a:spcPts val="600"/>
              </a:spcAft>
            </a:pPr>
            <a:r>
              <a:rPr lang="ru-RU" sz="2400" dirty="0">
                <a:latin typeface="Myriad Pro" pitchFamily="34" charset="0"/>
                <a:cs typeface="Times New Roman" pitchFamily="18" charset="0"/>
              </a:rPr>
              <a:t>уменьшение акций на рынке защищает от поглощения другими компаниями</a:t>
            </a:r>
          </a:p>
          <a:p>
            <a:pPr>
              <a:lnSpc>
                <a:spcPct val="120000"/>
              </a:lnSpc>
              <a:spcBef>
                <a:spcPts val="0"/>
              </a:spcBef>
              <a:spcAft>
                <a:spcPts val="600"/>
              </a:spcAft>
            </a:pPr>
            <a:r>
              <a:rPr lang="ru-RU" sz="2400" dirty="0">
                <a:latin typeface="Myriad Pro" pitchFamily="34" charset="0"/>
                <a:cs typeface="Times New Roman" pitchFamily="18" charset="0"/>
              </a:rPr>
              <a:t>компании, которые не желают оставаться публичными акционерными обществами и хотят «приватизироваться», выкупают акции у сторонних акционеров (делистинг)</a:t>
            </a:r>
          </a:p>
          <a:p>
            <a:endParaRPr lang="ru-RU" sz="2400"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34</a:t>
            </a:fld>
            <a:endParaRPr lang="ru-RU"/>
          </a:p>
        </p:txBody>
      </p:sp>
      <p:sp>
        <p:nvSpPr>
          <p:cNvPr id="5" name="Заголовок 1"/>
          <p:cNvSpPr>
            <a:spLocks noGrp="1"/>
          </p:cNvSpPr>
          <p:nvPr>
            <p:ph type="title"/>
          </p:nvPr>
        </p:nvSpPr>
        <p:spPr>
          <a:xfrm>
            <a:off x="0" y="-671"/>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Выкуп акций обществом</a:t>
            </a:r>
            <a:endParaRPr lang="ru-RU" sz="3200" b="1" dirty="0">
              <a:latin typeface="Myriad Pro" pitchFamily="34" charset="0"/>
              <a:ea typeface="+mn-ea"/>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556792"/>
            <a:ext cx="8229600" cy="4569371"/>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Выкупленные обществом акции поступают в его распоряжение. Такие акции не предоставляют право голоса, не учитываются при подсчете голосов, по ним не начисляются дивиденды.  </a:t>
            </a:r>
          </a:p>
          <a:p>
            <a:pPr marL="0" indent="0">
              <a:spcBef>
                <a:spcPts val="600"/>
              </a:spcBef>
              <a:spcAft>
                <a:spcPts val="600"/>
              </a:spcAft>
              <a:buNone/>
            </a:pPr>
            <a:r>
              <a:rPr lang="ru-RU" sz="2400" dirty="0">
                <a:latin typeface="Myriad Pro" pitchFamily="34" charset="0"/>
                <a:cs typeface="Times New Roman" pitchFamily="18" charset="0"/>
              </a:rPr>
              <a:t>Эти акции должны быть реализованы по цене не ниже их рыночной стоимости не позднее чем через один год со дня перехода права собственности на выкупаемые акции к обществу, в ином случае общее собрание акционеров должно принять решение об уменьшении уставного капитала общества путем погашения указанных акций</a:t>
            </a:r>
          </a:p>
        </p:txBody>
      </p:sp>
      <p:sp>
        <p:nvSpPr>
          <p:cNvPr id="4" name="Номер слайда 3"/>
          <p:cNvSpPr>
            <a:spLocks noGrp="1"/>
          </p:cNvSpPr>
          <p:nvPr>
            <p:ph type="sldNum" sz="quarter" idx="12"/>
          </p:nvPr>
        </p:nvSpPr>
        <p:spPr/>
        <p:txBody>
          <a:bodyPr/>
          <a:lstStyle/>
          <a:p>
            <a:fld id="{725C68B6-61C2-468F-89AB-4B9F7531AA68}" type="slidenum">
              <a:rPr lang="ru-RU" smtClean="0"/>
              <a:pPr/>
              <a:t>35</a:t>
            </a:fld>
            <a:endParaRPr lang="ru-RU"/>
          </a:p>
        </p:txBody>
      </p:sp>
      <p:sp>
        <p:nvSpPr>
          <p:cNvPr id="6" name="Заголовок 1"/>
          <p:cNvSpPr>
            <a:spLocks noGrp="1"/>
          </p:cNvSpPr>
          <p:nvPr>
            <p:ph type="title"/>
          </p:nvPr>
        </p:nvSpPr>
        <p:spPr>
          <a:xfrm>
            <a:off x="0"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Выкуп акций обществом</a:t>
            </a:r>
            <a:endParaRPr lang="ru-RU" sz="3200" b="1" dirty="0">
              <a:latin typeface="Myriad Pro" pitchFamily="34" charset="0"/>
              <a:ea typeface="+mn-ea"/>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68760"/>
            <a:ext cx="8229600" cy="4857403"/>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Два алгоритма выкупа акций по инициативе общества:</a:t>
            </a:r>
          </a:p>
          <a:p>
            <a:pPr>
              <a:spcBef>
                <a:spcPts val="600"/>
              </a:spcBef>
              <a:spcAft>
                <a:spcPts val="600"/>
              </a:spcAft>
            </a:pPr>
            <a:r>
              <a:rPr lang="ru-RU" sz="2400" dirty="0">
                <a:latin typeface="Myriad Pro" pitchFamily="34" charset="0"/>
                <a:cs typeface="Times New Roman" pitchFamily="18" charset="0"/>
              </a:rPr>
              <a:t>проведение тендера</a:t>
            </a:r>
          </a:p>
          <a:p>
            <a:pPr>
              <a:spcBef>
                <a:spcPts val="600"/>
              </a:spcBef>
              <a:spcAft>
                <a:spcPts val="600"/>
              </a:spcAft>
            </a:pPr>
            <a:r>
              <a:rPr lang="ru-RU" sz="2400" dirty="0">
                <a:latin typeface="Myriad Pro" pitchFamily="34" charset="0"/>
                <a:cs typeface="Times New Roman" pitchFamily="18" charset="0"/>
              </a:rPr>
              <a:t>покупка акций на открытом рынке</a:t>
            </a:r>
          </a:p>
          <a:p>
            <a:pPr marL="0" indent="0">
              <a:spcBef>
                <a:spcPts val="600"/>
              </a:spcBef>
              <a:spcAft>
                <a:spcPts val="600"/>
              </a:spcAft>
              <a:buNone/>
            </a:pPr>
            <a:r>
              <a:rPr lang="ru-RU" sz="2400" dirty="0">
                <a:latin typeface="Myriad Pro" pitchFamily="34" charset="0"/>
                <a:cs typeface="Times New Roman" pitchFamily="18" charset="0"/>
              </a:rPr>
              <a:t>В первом случае общество обычно предлагает акционерам выкупить у них акции по фиксированной цене, которая обычно выше рыночной. Период действия предложения обычно от двух недель до месяца</a:t>
            </a:r>
          </a:p>
          <a:p>
            <a:pPr marL="0" indent="0">
              <a:spcBef>
                <a:spcPts val="600"/>
              </a:spcBef>
              <a:spcAft>
                <a:spcPts val="600"/>
              </a:spcAft>
              <a:buNone/>
            </a:pPr>
            <a:r>
              <a:rPr lang="ru-RU" sz="2400" dirty="0">
                <a:latin typeface="Myriad Pro" pitchFamily="34" charset="0"/>
                <a:cs typeface="Times New Roman" pitchFamily="18" charset="0"/>
              </a:rPr>
              <a:t>Во втором случае общество скупает собственные акции на фондовом рынке на общих основаниях и по рыночной цене Этот вариант проще, но может затянуться на продолжительное время </a:t>
            </a:r>
          </a:p>
        </p:txBody>
      </p:sp>
      <p:sp>
        <p:nvSpPr>
          <p:cNvPr id="4" name="Номер слайда 3"/>
          <p:cNvSpPr>
            <a:spLocks noGrp="1"/>
          </p:cNvSpPr>
          <p:nvPr>
            <p:ph type="sldNum" sz="quarter" idx="12"/>
          </p:nvPr>
        </p:nvSpPr>
        <p:spPr/>
        <p:txBody>
          <a:bodyPr/>
          <a:lstStyle/>
          <a:p>
            <a:fld id="{725C68B6-61C2-468F-89AB-4B9F7531AA68}" type="slidenum">
              <a:rPr lang="ru-RU" smtClean="0"/>
              <a:pPr/>
              <a:t>36</a:t>
            </a:fld>
            <a:endParaRPr lang="ru-RU"/>
          </a:p>
        </p:txBody>
      </p:sp>
      <p:sp>
        <p:nvSpPr>
          <p:cNvPr id="5" name="Заголовок 1"/>
          <p:cNvSpPr>
            <a:spLocks noGrp="1"/>
          </p:cNvSpPr>
          <p:nvPr>
            <p:ph type="title"/>
          </p:nvPr>
        </p:nvSpPr>
        <p:spPr>
          <a:xfrm>
            <a:off x="7636" y="13396"/>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Алгоритмы выкупа акций </a:t>
            </a:r>
            <a:endParaRPr lang="ru-RU" sz="3200" b="1" dirty="0">
              <a:latin typeface="Myriad Pro" pitchFamily="34" charset="0"/>
              <a:ea typeface="+mn-ea"/>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1628800"/>
            <a:ext cx="7848872" cy="4497363"/>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При делистинге акций или конвертируемых ценных бумаг цена выкупа акций обществом не может быть ниже их средневзвешенной цены, определенной по результатам организованных торгов за шесть месяцев, предшествующих дате принятия решения об обращении с заявлением о делистинге акций или эмиссионных ценных бумаг общества, конвертируемых в его акции</a:t>
            </a:r>
          </a:p>
          <a:p>
            <a:pPr marL="0" indent="0">
              <a:spcBef>
                <a:spcPts val="600"/>
              </a:spcBef>
              <a:spcAft>
                <a:spcPts val="600"/>
              </a:spcAft>
              <a:buNone/>
            </a:pPr>
            <a:r>
              <a:rPr lang="ru-RU" sz="2400" dirty="0">
                <a:latin typeface="Myriad Pro" pitchFamily="34" charset="0"/>
                <a:cs typeface="Times New Roman" pitchFamily="18" charset="0"/>
              </a:rPr>
              <a:t>Акционеры должны предъявить обществу требование о выкупе принадлежащих им акций не позднее 45 дней со дня принятия соответствующего решения общим собранием</a:t>
            </a:r>
          </a:p>
        </p:txBody>
      </p:sp>
      <p:sp>
        <p:nvSpPr>
          <p:cNvPr id="4" name="Номер слайда 3"/>
          <p:cNvSpPr>
            <a:spLocks noGrp="1"/>
          </p:cNvSpPr>
          <p:nvPr>
            <p:ph type="sldNum" sz="quarter" idx="12"/>
          </p:nvPr>
        </p:nvSpPr>
        <p:spPr/>
        <p:txBody>
          <a:bodyPr/>
          <a:lstStyle/>
          <a:p>
            <a:fld id="{725C68B6-61C2-468F-89AB-4B9F7531AA68}" type="slidenum">
              <a:rPr lang="ru-RU" smtClean="0"/>
              <a:pPr/>
              <a:t>37</a:t>
            </a:fld>
            <a:endParaRPr lang="ru-RU"/>
          </a:p>
        </p:txBody>
      </p:sp>
      <p:sp>
        <p:nvSpPr>
          <p:cNvPr id="5" name="Заголовок 1"/>
          <p:cNvSpPr>
            <a:spLocks noGrp="1"/>
          </p:cNvSpPr>
          <p:nvPr>
            <p:ph type="title"/>
          </p:nvPr>
        </p:nvSpPr>
        <p:spPr>
          <a:xfrm>
            <a:off x="5009" y="27464"/>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Алгоритмы выкупа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268760"/>
            <a:ext cx="8496944" cy="5112568"/>
          </a:xfrm>
        </p:spPr>
        <p:txBody>
          <a:bodyPr>
            <a:noAutofit/>
          </a:bodyPr>
          <a:lstStyle/>
          <a:p>
            <a:pPr marL="0" indent="0">
              <a:spcBef>
                <a:spcPts val="0"/>
              </a:spcBef>
              <a:buNone/>
            </a:pPr>
            <a:r>
              <a:rPr lang="ru-RU" sz="2400" dirty="0">
                <a:latin typeface="Myriad Pro" pitchFamily="34" charset="0"/>
                <a:cs typeface="Times New Roman" pitchFamily="18" charset="0"/>
              </a:rPr>
              <a:t>Акционеры - владельцы голосующих акций могут потребовать выкупа обществом всех или части принадлежащих им акций в следующих случаях:</a:t>
            </a:r>
          </a:p>
          <a:p>
            <a:pPr>
              <a:spcBef>
                <a:spcPts val="0"/>
              </a:spcBef>
            </a:pPr>
            <a:r>
              <a:rPr lang="ru-RU" sz="2400" dirty="0">
                <a:latin typeface="Myriad Pro" pitchFamily="34" charset="0"/>
                <a:cs typeface="Times New Roman" pitchFamily="18" charset="0"/>
              </a:rPr>
              <a:t>реорганизация общества или совершение крупной сделки, которые одобрены  на общим собрании, если эти акционеры голосовали против принятия такого решения либо не принимали участия в голосовании;</a:t>
            </a:r>
          </a:p>
          <a:p>
            <a:pPr marL="0" indent="0">
              <a:spcBef>
                <a:spcPts val="0"/>
              </a:spcBef>
              <a:buNone/>
            </a:pP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38</a:t>
            </a:fld>
            <a:endParaRPr lang="ru-RU"/>
          </a:p>
        </p:txBody>
      </p:sp>
      <p:sp>
        <p:nvSpPr>
          <p:cNvPr id="5" name="Заголовок 1"/>
          <p:cNvSpPr>
            <a:spLocks noGrp="1"/>
          </p:cNvSpPr>
          <p:nvPr>
            <p:ph type="title"/>
          </p:nvPr>
        </p:nvSpPr>
        <p:spPr>
          <a:xfrm>
            <a:off x="0" y="10057"/>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Выкуп акций по инициативе акционеров</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268760"/>
            <a:ext cx="8496944" cy="5112568"/>
          </a:xfrm>
        </p:spPr>
        <p:txBody>
          <a:bodyPr>
            <a:noAutofit/>
          </a:bodyPr>
          <a:lstStyle/>
          <a:p>
            <a:pPr>
              <a:spcBef>
                <a:spcPts val="0"/>
              </a:spcBef>
            </a:pPr>
            <a:r>
              <a:rPr lang="ru-RU" sz="2400" dirty="0">
                <a:latin typeface="Myriad Pro" pitchFamily="34" charset="0"/>
                <a:cs typeface="Times New Roman" pitchFamily="18" charset="0"/>
              </a:rPr>
              <a:t>внесение изменений и дополнений в устав общества или утверждения устава в новой редакции, ограничивающих права части акционеров, если они голосовали против принятия такого решения или не принимали участия в голосовании;</a:t>
            </a:r>
          </a:p>
          <a:p>
            <a:pPr>
              <a:spcBef>
                <a:spcPts val="0"/>
              </a:spcBef>
            </a:pPr>
            <a:r>
              <a:rPr lang="ru-RU" sz="2400" dirty="0">
                <a:latin typeface="Myriad Pro" pitchFamily="34" charset="0"/>
                <a:cs typeface="Times New Roman" pitchFamily="18" charset="0"/>
              </a:rPr>
              <a:t>принятия общим собранием акционеров решения о делистинге акций или эмиссионных ценных бумаг общества, конвертируемых в его акции, если они голосовали против принятия соответствующего решения или не принимали участия в голосовании.</a:t>
            </a:r>
          </a:p>
        </p:txBody>
      </p:sp>
      <p:sp>
        <p:nvSpPr>
          <p:cNvPr id="4" name="Номер слайда 3"/>
          <p:cNvSpPr>
            <a:spLocks noGrp="1"/>
          </p:cNvSpPr>
          <p:nvPr>
            <p:ph type="sldNum" sz="quarter" idx="12"/>
          </p:nvPr>
        </p:nvSpPr>
        <p:spPr/>
        <p:txBody>
          <a:bodyPr/>
          <a:lstStyle/>
          <a:p>
            <a:fld id="{725C68B6-61C2-468F-89AB-4B9F7531AA68}" type="slidenum">
              <a:rPr lang="ru-RU" smtClean="0"/>
              <a:pPr/>
              <a:t>39</a:t>
            </a:fld>
            <a:endParaRPr lang="ru-RU"/>
          </a:p>
        </p:txBody>
      </p:sp>
      <p:sp>
        <p:nvSpPr>
          <p:cNvPr id="5" name="Заголовок 1"/>
          <p:cNvSpPr>
            <a:spLocks noGrp="1"/>
          </p:cNvSpPr>
          <p:nvPr>
            <p:ph type="title"/>
          </p:nvPr>
        </p:nvSpPr>
        <p:spPr>
          <a:xfrm>
            <a:off x="0" y="10057"/>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Выкуп акций по инициативе акционеров</a:t>
            </a:r>
            <a:endParaRPr lang="ru-RU" sz="3200" b="1" dirty="0">
              <a:latin typeface="Myriad Pro" pitchFamily="34" charset="0"/>
              <a:ea typeface="+mn-ea"/>
              <a:cs typeface="Times New Roman" pitchFamily="18" charset="0"/>
            </a:endParaRPr>
          </a:p>
        </p:txBody>
      </p:sp>
    </p:spTree>
    <p:extLst>
      <p:ext uri="{BB962C8B-B14F-4D97-AF65-F5344CB8AC3E}">
        <p14:creationId xmlns:p14="http://schemas.microsoft.com/office/powerpoint/2010/main" val="105640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772816"/>
            <a:ext cx="8229600" cy="4032447"/>
          </a:xfrm>
        </p:spPr>
        <p:txBody>
          <a:bodyPr>
            <a:normAutofit/>
          </a:bodyPr>
          <a:lstStyle/>
          <a:p>
            <a:pPr>
              <a:buNone/>
            </a:pPr>
            <a:r>
              <a:rPr lang="ru-RU" dirty="0">
                <a:latin typeface="Times New Roman" pitchFamily="18" charset="0"/>
                <a:cs typeface="Times New Roman" pitchFamily="18" charset="0"/>
              </a:rPr>
              <a:t>    </a:t>
            </a:r>
            <a:r>
              <a:rPr lang="ru-RU" sz="2400" dirty="0">
                <a:latin typeface="Myriad Pro" pitchFamily="34" charset="0"/>
                <a:cs typeface="Times New Roman" pitchFamily="18" charset="0"/>
              </a:rPr>
              <a:t>Ценная бумага закрепляет совокупность имущественных и неимущественных прав, подлежащих удостоверению, уступке и безусловному осуществлению с соблюдением установленных законом формы и порядка</a:t>
            </a:r>
          </a:p>
          <a:p>
            <a:pPr algn="r">
              <a:buNone/>
            </a:pPr>
            <a:endParaRPr lang="ru-RU" sz="2400" dirty="0">
              <a:latin typeface="Myriad Pro" pitchFamily="34" charset="0"/>
              <a:cs typeface="Times New Roman" pitchFamily="18" charset="0"/>
            </a:endParaRPr>
          </a:p>
          <a:p>
            <a:pPr algn="r">
              <a:buNone/>
            </a:pPr>
            <a:r>
              <a:rPr lang="ru-RU" sz="2400" i="1" dirty="0">
                <a:latin typeface="Myriad Pro" pitchFamily="34" charset="0"/>
                <a:cs typeface="Times New Roman" pitchFamily="18" charset="0"/>
              </a:rPr>
              <a:t>N 39-ФЗ «О рынке ценных бумаг»</a:t>
            </a:r>
          </a:p>
        </p:txBody>
      </p:sp>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
        <p:nvSpPr>
          <p:cNvPr id="5" name="Заголовок 1"/>
          <p:cNvSpPr>
            <a:spLocks noGrp="1"/>
          </p:cNvSpPr>
          <p:nvPr>
            <p:ph type="title"/>
          </p:nvPr>
        </p:nvSpPr>
        <p:spPr>
          <a:xfrm>
            <a:off x="5226" y="-4010"/>
            <a:ext cx="8229600" cy="706090"/>
          </a:xfrm>
        </p:spPr>
        <p:txBody>
          <a:bodyPr>
            <a:noAutofit/>
          </a:bodyPr>
          <a:lstStyle/>
          <a:p>
            <a:pPr algn="l"/>
            <a:r>
              <a:rPr lang="ru-RU" sz="3200" b="1" dirty="0">
                <a:latin typeface="Myriad Pro" pitchFamily="34" charset="0"/>
                <a:cs typeface="Times New Roman" pitchFamily="18" charset="0"/>
              </a:rPr>
              <a:t>Что такое ценные бумаги?</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785395"/>
          </a:xfrm>
        </p:spPr>
        <p:txBody>
          <a:bodyPr>
            <a:noAutofit/>
          </a:bodyPr>
          <a:lstStyle/>
          <a:p>
            <a:pPr marL="0" indent="0">
              <a:lnSpc>
                <a:spcPct val="120000"/>
              </a:lnSpc>
              <a:spcBef>
                <a:spcPts val="600"/>
              </a:spcBef>
              <a:spcAft>
                <a:spcPts val="600"/>
              </a:spcAft>
              <a:buNone/>
            </a:pPr>
            <a:r>
              <a:rPr lang="ru-RU" sz="2400" b="1" dirty="0">
                <a:latin typeface="Myriad Pro" pitchFamily="34" charset="0"/>
                <a:cs typeface="Times New Roman" pitchFamily="18" charset="0"/>
              </a:rPr>
              <a:t>Консолидация акций </a:t>
            </a:r>
          </a:p>
          <a:p>
            <a:pPr>
              <a:lnSpc>
                <a:spcPct val="120000"/>
              </a:lnSpc>
              <a:spcBef>
                <a:spcPts val="600"/>
              </a:spcBef>
              <a:spcAft>
                <a:spcPts val="600"/>
              </a:spcAft>
            </a:pPr>
            <a:r>
              <a:rPr lang="ru-RU" sz="2400" dirty="0">
                <a:latin typeface="Myriad Pro" pitchFamily="34" charset="0"/>
                <a:cs typeface="Times New Roman" pitchFamily="18" charset="0"/>
              </a:rPr>
              <a:t>Процесс конвертации акций, в результате которого две либо более акций общества преобразуются в одну новую акцию той же категории (типа) </a:t>
            </a:r>
          </a:p>
          <a:p>
            <a:pPr>
              <a:lnSpc>
                <a:spcPct val="120000"/>
              </a:lnSpc>
              <a:spcBef>
                <a:spcPts val="600"/>
              </a:spcBef>
              <a:spcAft>
                <a:spcPts val="600"/>
              </a:spcAft>
            </a:pPr>
            <a:r>
              <a:rPr lang="ru-RU" sz="2400" dirty="0">
                <a:latin typeface="Myriad Pro" pitchFamily="34" charset="0"/>
                <a:cs typeface="Times New Roman" pitchFamily="18" charset="0"/>
              </a:rPr>
              <a:t>Номинальная стоимость каждой акции увеличивается за счет сокращения общего количества акций (величина уставного капитала остается неизменной). </a:t>
            </a:r>
          </a:p>
          <a:p>
            <a:pPr marL="0" indent="0">
              <a:lnSpc>
                <a:spcPct val="120000"/>
              </a:lnSpc>
              <a:spcBef>
                <a:spcPts val="600"/>
              </a:spcBef>
              <a:spcAft>
                <a:spcPts val="600"/>
              </a:spcAft>
              <a:buNone/>
            </a:pPr>
            <a:r>
              <a:rPr lang="ru-RU" sz="2400" dirty="0">
                <a:latin typeface="Myriad Pro" pitchFamily="34" charset="0"/>
                <a:cs typeface="Times New Roman" pitchFamily="18" charset="0"/>
              </a:rPr>
              <a:t>Пример. При консолидации акций с коэффициентом 3:1 каждый владелец акций обменяет три старые акции на одну новую</a:t>
            </a:r>
          </a:p>
        </p:txBody>
      </p:sp>
      <p:sp>
        <p:nvSpPr>
          <p:cNvPr id="4" name="Номер слайда 3"/>
          <p:cNvSpPr>
            <a:spLocks noGrp="1"/>
          </p:cNvSpPr>
          <p:nvPr>
            <p:ph type="sldNum" sz="quarter" idx="12"/>
          </p:nvPr>
        </p:nvSpPr>
        <p:spPr/>
        <p:txBody>
          <a:bodyPr/>
          <a:lstStyle/>
          <a:p>
            <a:fld id="{725C68B6-61C2-468F-89AB-4B9F7531AA68}" type="slidenum">
              <a:rPr lang="ru-RU" smtClean="0"/>
              <a:pPr/>
              <a:t>40</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Консолидация и дробление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84784"/>
            <a:ext cx="8229600" cy="4032448"/>
          </a:xfrm>
        </p:spPr>
        <p:txBody>
          <a:bodyPr>
            <a:noAutofit/>
          </a:bodyPr>
          <a:lstStyle/>
          <a:p>
            <a:pPr marL="0" indent="0">
              <a:spcBef>
                <a:spcPts val="0"/>
              </a:spcBef>
              <a:spcAft>
                <a:spcPts val="600"/>
              </a:spcAft>
              <a:buNone/>
            </a:pPr>
            <a:r>
              <a:rPr lang="ru-RU" sz="2400" b="1" dirty="0">
                <a:latin typeface="Myriad Pro" pitchFamily="34" charset="0"/>
                <a:cs typeface="Times New Roman" pitchFamily="18" charset="0"/>
              </a:rPr>
              <a:t>Дробление акций (</a:t>
            </a:r>
            <a:r>
              <a:rPr lang="ru-RU" sz="2400" b="1" dirty="0" err="1">
                <a:latin typeface="Myriad Pro" pitchFamily="34" charset="0"/>
                <a:cs typeface="Times New Roman" pitchFamily="18" charset="0"/>
              </a:rPr>
              <a:t>сплит</a:t>
            </a:r>
            <a:r>
              <a:rPr lang="ru-RU" sz="2400" b="1" dirty="0">
                <a:latin typeface="Myriad Pro" pitchFamily="34" charset="0"/>
                <a:cs typeface="Times New Roman" pitchFamily="18" charset="0"/>
              </a:rPr>
              <a:t>) </a:t>
            </a:r>
          </a:p>
          <a:p>
            <a:pPr>
              <a:spcBef>
                <a:spcPts val="0"/>
              </a:spcBef>
              <a:spcAft>
                <a:spcPts val="600"/>
              </a:spcAft>
            </a:pPr>
            <a:r>
              <a:rPr lang="ru-RU" sz="2400" dirty="0">
                <a:latin typeface="Myriad Pro" pitchFamily="34" charset="0"/>
                <a:cs typeface="Times New Roman" pitchFamily="18" charset="0"/>
              </a:rPr>
              <a:t>Процесс конвертации акций, в результате которого одна акция общества преобразуется в две или более акций той же категории (типа). </a:t>
            </a:r>
          </a:p>
          <a:p>
            <a:pPr>
              <a:spcBef>
                <a:spcPts val="0"/>
              </a:spcBef>
              <a:spcAft>
                <a:spcPts val="600"/>
              </a:spcAft>
            </a:pPr>
            <a:r>
              <a:rPr lang="ru-RU" sz="2400" dirty="0">
                <a:latin typeface="Myriad Pro" pitchFamily="34" charset="0"/>
                <a:cs typeface="Times New Roman" pitchFamily="18" charset="0"/>
              </a:rPr>
              <a:t>Номинальная стоимость каждой акции уменьшается за счет увеличения общего количества акций (величина уставного капитала остается неизменной).    </a:t>
            </a:r>
          </a:p>
          <a:p>
            <a:pPr marL="0" indent="0">
              <a:spcBef>
                <a:spcPts val="0"/>
              </a:spcBef>
              <a:spcAft>
                <a:spcPts val="600"/>
              </a:spcAft>
              <a:buNone/>
            </a:pPr>
            <a:r>
              <a:rPr lang="ru-RU" sz="2400" dirty="0">
                <a:latin typeface="Myriad Pro" pitchFamily="34" charset="0"/>
                <a:cs typeface="Times New Roman" pitchFamily="18" charset="0"/>
              </a:rPr>
              <a:t>Пример. При дроблении акций с коэффициентом 1:3 каждый владелец обменяет одну старую акцию на три новые</a:t>
            </a:r>
          </a:p>
          <a:p>
            <a:pPr marL="0" indent="0">
              <a:spcBef>
                <a:spcPts val="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41</a:t>
            </a:fld>
            <a:endParaRPr lang="ru-RU"/>
          </a:p>
        </p:txBody>
      </p:sp>
      <p:sp>
        <p:nvSpPr>
          <p:cNvPr id="5" name="Заголовок 1"/>
          <p:cNvSpPr>
            <a:spLocks noGrp="1"/>
          </p:cNvSpPr>
          <p:nvPr>
            <p:ph type="title"/>
          </p:nvPr>
        </p:nvSpPr>
        <p:spPr>
          <a:xfrm>
            <a:off x="0" y="17817"/>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Консолидация и дробление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785395"/>
          </a:xfrm>
        </p:spPr>
        <p:txBody>
          <a:bodyPr>
            <a:noAutofit/>
          </a:bodyPr>
          <a:lstStyle/>
          <a:p>
            <a:pPr>
              <a:spcBef>
                <a:spcPts val="0"/>
              </a:spcBef>
              <a:spcAft>
                <a:spcPts val="600"/>
              </a:spcAft>
              <a:buNone/>
            </a:pPr>
            <a:r>
              <a:rPr lang="ru-RU" sz="2400" dirty="0">
                <a:latin typeface="Myriad Pro" pitchFamily="34" charset="0"/>
                <a:cs typeface="Times New Roman" pitchFamily="18" charset="0"/>
              </a:rPr>
              <a:t>Решение о консолидации или дроблении акций принимается общим собранием акционеров </a:t>
            </a:r>
          </a:p>
          <a:p>
            <a:pPr>
              <a:spcBef>
                <a:spcPts val="0"/>
              </a:spcBef>
              <a:spcAft>
                <a:spcPts val="600"/>
              </a:spcAft>
              <a:buNone/>
            </a:pPr>
            <a:r>
              <a:rPr lang="ru-RU" sz="2400" dirty="0">
                <a:latin typeface="Myriad Pro" pitchFamily="34" charset="0"/>
                <a:cs typeface="Times New Roman" pitchFamily="18" charset="0"/>
              </a:rPr>
              <a:t>В устав общества вносятся изменения относительно номинальной стоимости и количества размещенных и объявленных акций общества соответствующей категории (типа) </a:t>
            </a:r>
          </a:p>
          <a:p>
            <a:pPr>
              <a:spcBef>
                <a:spcPts val="0"/>
              </a:spcBef>
              <a:spcAft>
                <a:spcPts val="600"/>
              </a:spcAft>
              <a:buNone/>
            </a:pPr>
            <a:r>
              <a:rPr lang="ru-RU" sz="2400" dirty="0">
                <a:latin typeface="Myriad Pro" pitchFamily="34" charset="0"/>
                <a:cs typeface="Times New Roman" pitchFamily="18" charset="0"/>
              </a:rPr>
              <a:t>Структура собственного капитала в этом случае не меняются, увеличивается или уменьшается лишь количество обыкновенных акций </a:t>
            </a:r>
          </a:p>
          <a:p>
            <a:pPr>
              <a:spcBef>
                <a:spcPts val="0"/>
              </a:spcBef>
              <a:spcAft>
                <a:spcPts val="600"/>
              </a:spcAft>
              <a:buNone/>
            </a:pPr>
            <a:r>
              <a:rPr lang="ru-RU" sz="2400" dirty="0">
                <a:latin typeface="Myriad Pro" pitchFamily="34" charset="0"/>
                <a:cs typeface="Times New Roman" pitchFamily="18" charset="0"/>
              </a:rPr>
              <a:t>Дивиденды будут изменяться пропорционально изменению новой стоимости акций</a:t>
            </a:r>
          </a:p>
        </p:txBody>
      </p:sp>
      <p:sp>
        <p:nvSpPr>
          <p:cNvPr id="4" name="Номер слайда 3"/>
          <p:cNvSpPr>
            <a:spLocks noGrp="1"/>
          </p:cNvSpPr>
          <p:nvPr>
            <p:ph type="sldNum" sz="quarter" idx="12"/>
          </p:nvPr>
        </p:nvSpPr>
        <p:spPr/>
        <p:txBody>
          <a:bodyPr/>
          <a:lstStyle/>
          <a:p>
            <a:fld id="{725C68B6-61C2-468F-89AB-4B9F7531AA68}" type="slidenum">
              <a:rPr lang="ru-RU" smtClean="0"/>
              <a:pPr/>
              <a:t>42</a:t>
            </a:fld>
            <a:endParaRPr lang="ru-RU"/>
          </a:p>
        </p:txBody>
      </p:sp>
      <p:sp>
        <p:nvSpPr>
          <p:cNvPr id="5" name="Заголовок 1"/>
          <p:cNvSpPr>
            <a:spLocks noGrp="1"/>
          </p:cNvSpPr>
          <p:nvPr>
            <p:ph type="title"/>
          </p:nvPr>
        </p:nvSpPr>
        <p:spPr>
          <a:xfrm>
            <a:off x="0" y="25794"/>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Консолидация и дробление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124744"/>
            <a:ext cx="8496944" cy="5472608"/>
          </a:xfrm>
        </p:spPr>
        <p:txBody>
          <a:bodyPr>
            <a:noAutofit/>
          </a:bodyPr>
          <a:lstStyle/>
          <a:p>
            <a:pPr>
              <a:spcBef>
                <a:spcPts val="600"/>
              </a:spcBef>
              <a:spcAft>
                <a:spcPts val="600"/>
              </a:spcAft>
              <a:buNone/>
            </a:pPr>
            <a:r>
              <a:rPr lang="ru-RU" sz="2400" dirty="0">
                <a:latin typeface="Myriad Pro" pitchFamily="34" charset="0"/>
                <a:cs typeface="Times New Roman" pitchFamily="18" charset="0"/>
              </a:rPr>
              <a:t>Процедуры биржевого листинга во многих странах предусматривают минимальную цену акции. Если цена акции падает ниже, биржа направляет эмитенту предупреждение с требованием за отведённое время повысить стоимость акции.</a:t>
            </a:r>
          </a:p>
          <a:p>
            <a:pPr>
              <a:spcBef>
                <a:spcPts val="600"/>
              </a:spcBef>
              <a:spcAft>
                <a:spcPts val="600"/>
              </a:spcAft>
              <a:buNone/>
            </a:pPr>
            <a:r>
              <a:rPr lang="ru-RU" sz="2400" dirty="0">
                <a:latin typeface="Myriad Pro" pitchFamily="34" charset="0"/>
                <a:cs typeface="Times New Roman" pitchFamily="18" charset="0"/>
              </a:rPr>
              <a:t>В инвестиционных декларациях многих инвестиционных фондов содержится обязательство покупать и держать акции стоимостью выше определённой величины, например, 100 рублей</a:t>
            </a:r>
          </a:p>
          <a:p>
            <a:pPr marL="0" indent="0">
              <a:spcBef>
                <a:spcPts val="600"/>
              </a:spcBef>
              <a:spcAft>
                <a:spcPts val="600"/>
              </a:spcAft>
              <a:buFont typeface="Wingdings" pitchFamily="2" charset="2"/>
              <a:buChar char="ü"/>
            </a:pPr>
            <a:endParaRPr lang="ru-RU" sz="2800" dirty="0">
              <a:latin typeface="Times New Roman" pitchFamily="18" charset="0"/>
              <a:cs typeface="Times New Roman" pitchFamily="18" charset="0"/>
            </a:endParaRPr>
          </a:p>
          <a:p>
            <a:pPr marL="0" indent="0">
              <a:spcBef>
                <a:spcPts val="60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43</a:t>
            </a:fld>
            <a:endParaRPr lang="ru-RU"/>
          </a:p>
        </p:txBody>
      </p:sp>
      <p:sp>
        <p:nvSpPr>
          <p:cNvPr id="5" name="Заголовок 1"/>
          <p:cNvSpPr>
            <a:spLocks noGrp="1"/>
          </p:cNvSpPr>
          <p:nvPr>
            <p:ph type="title"/>
          </p:nvPr>
        </p:nvSpPr>
        <p:spPr>
          <a:xfrm>
            <a:off x="0" y="0"/>
            <a:ext cx="8229600" cy="634082"/>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Причины консолидации акций</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5184576"/>
          </a:xfrm>
        </p:spPr>
        <p:txBody>
          <a:bodyPr>
            <a:normAutofit/>
          </a:bodyPr>
          <a:lstStyle/>
          <a:p>
            <a:pPr>
              <a:spcBef>
                <a:spcPts val="600"/>
              </a:spcBef>
              <a:spcAft>
                <a:spcPts val="600"/>
              </a:spcAft>
              <a:buNone/>
            </a:pPr>
            <a:r>
              <a:rPr lang="ru-RU" sz="2400" dirty="0">
                <a:latin typeface="Myriad Pro" pitchFamily="34" charset="0"/>
                <a:cs typeface="Times New Roman" pitchFamily="18" charset="0"/>
              </a:rPr>
              <a:t>Консолидация акций может приводить к появлению дробных акций, что затрудняет реализацию прав миноритарных акционеров на участие в управлении обществом и вынуждает их требовать выкупа акций этим обществом</a:t>
            </a:r>
          </a:p>
          <a:p>
            <a:pPr>
              <a:spcBef>
                <a:spcPts val="600"/>
              </a:spcBef>
              <a:spcAft>
                <a:spcPts val="600"/>
              </a:spcAft>
              <a:buNone/>
            </a:pPr>
            <a:r>
              <a:rPr lang="ru-RU" sz="2400" dirty="0">
                <a:latin typeface="Myriad Pro" pitchFamily="34" charset="0"/>
                <a:cs typeface="Times New Roman" pitchFamily="18" charset="0"/>
              </a:rPr>
              <a:t>Высокая цена консолидированных акций создаст затруднения для мелких инвесторов в торговле этими акциями</a:t>
            </a:r>
          </a:p>
          <a:p>
            <a:pPr marL="0" indent="0">
              <a:spcBef>
                <a:spcPts val="600"/>
              </a:spcBef>
              <a:spcAft>
                <a:spcPts val="600"/>
              </a:spcAft>
              <a:buNone/>
            </a:pP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44</a:t>
            </a:fld>
            <a:endParaRPr lang="ru-RU"/>
          </a:p>
        </p:txBody>
      </p:sp>
      <p:sp>
        <p:nvSpPr>
          <p:cNvPr id="5" name="Заголовок 1"/>
          <p:cNvSpPr>
            <a:spLocks noGrp="1"/>
          </p:cNvSpPr>
          <p:nvPr>
            <p:ph type="title"/>
          </p:nvPr>
        </p:nvSpPr>
        <p:spPr>
          <a:xfrm>
            <a:off x="0" y="11727"/>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Риски консолидации акций</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556792"/>
            <a:ext cx="8229600" cy="4569371"/>
          </a:xfrm>
        </p:spPr>
        <p:txBody>
          <a:bodyPr>
            <a:normAutofit/>
          </a:bodyPr>
          <a:lstStyle/>
          <a:p>
            <a:pPr>
              <a:spcBef>
                <a:spcPts val="600"/>
              </a:spcBef>
              <a:buNone/>
            </a:pPr>
            <a:r>
              <a:rPr lang="ru-RU" sz="2400" dirty="0">
                <a:latin typeface="Myriad Pro" pitchFamily="34" charset="0"/>
                <a:cs typeface="Times New Roman" pitchFamily="18" charset="0"/>
              </a:rPr>
              <a:t>Высокая цена акции отталкивает мелких инвесторов и приводит к её низкой ликвидности и недооценке компании. Часто это проявляется в чрезмерной цене акции относительно цен акций других компаний в отрасли. </a:t>
            </a:r>
          </a:p>
          <a:p>
            <a:pPr>
              <a:spcBef>
                <a:spcPts val="600"/>
              </a:spcBef>
              <a:buNone/>
            </a:pPr>
            <a:r>
              <a:rPr lang="ru-RU" sz="2400" dirty="0">
                <a:latin typeface="Myriad Pro" pitchFamily="34" charset="0"/>
                <a:cs typeface="Times New Roman" pitchFamily="18" charset="0"/>
              </a:rPr>
              <a:t>Быстрый рост цен акций благополучных компаний также может приводить к снижению ликвидности этих акций и потере части инвесторов.</a:t>
            </a:r>
          </a:p>
        </p:txBody>
      </p:sp>
      <p:sp>
        <p:nvSpPr>
          <p:cNvPr id="4" name="Номер слайда 3"/>
          <p:cNvSpPr>
            <a:spLocks noGrp="1"/>
          </p:cNvSpPr>
          <p:nvPr>
            <p:ph type="sldNum" sz="quarter" idx="12"/>
          </p:nvPr>
        </p:nvSpPr>
        <p:spPr/>
        <p:txBody>
          <a:bodyPr/>
          <a:lstStyle/>
          <a:p>
            <a:fld id="{725C68B6-61C2-468F-89AB-4B9F7531AA68}" type="slidenum">
              <a:rPr lang="ru-RU" smtClean="0"/>
              <a:pPr/>
              <a:t>45</a:t>
            </a:fld>
            <a:endParaRPr lang="ru-RU"/>
          </a:p>
        </p:txBody>
      </p:sp>
      <p:sp>
        <p:nvSpPr>
          <p:cNvPr id="5" name="Заголовок 1"/>
          <p:cNvSpPr>
            <a:spLocks noGrp="1"/>
          </p:cNvSpPr>
          <p:nvPr>
            <p:ph type="title"/>
          </p:nvPr>
        </p:nvSpPr>
        <p:spPr>
          <a:xfrm>
            <a:off x="0" y="5049"/>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Причины дробления акций</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785395"/>
          </a:xfrm>
        </p:spPr>
        <p:txBody>
          <a:bodyPr>
            <a:normAutofit/>
          </a:bodyPr>
          <a:lstStyle/>
          <a:p>
            <a:pPr marL="0" indent="0">
              <a:spcBef>
                <a:spcPts val="600"/>
              </a:spcBef>
              <a:spcAft>
                <a:spcPts val="600"/>
              </a:spcAft>
              <a:buNone/>
            </a:pPr>
            <a:r>
              <a:rPr lang="ru-RU" sz="2400" dirty="0">
                <a:latin typeface="Myriad Pro" pitchFamily="34" charset="0"/>
                <a:cs typeface="Times New Roman" pitchFamily="18" charset="0"/>
              </a:rPr>
              <a:t>Общество может выпускать один или несколько видов привилегированных акций с разными правами </a:t>
            </a:r>
          </a:p>
          <a:p>
            <a:pPr marL="0" indent="0">
              <a:spcBef>
                <a:spcPts val="600"/>
              </a:spcBef>
              <a:spcAft>
                <a:spcPts val="600"/>
              </a:spcAft>
              <a:buNone/>
            </a:pPr>
            <a:r>
              <a:rPr lang="ru-RU" sz="2400" dirty="0">
                <a:latin typeface="Myriad Pro" pitchFamily="34" charset="0"/>
                <a:cs typeface="Times New Roman" pitchFamily="18" charset="0"/>
              </a:rPr>
              <a:t>Общая номинальная стоимость всех выпусков  привилегированных акций не может превышать 25% от размера уставного капитала общества</a:t>
            </a:r>
          </a:p>
          <a:p>
            <a:pPr marL="0" indent="0">
              <a:spcBef>
                <a:spcPts val="600"/>
              </a:spcBef>
              <a:spcAft>
                <a:spcPts val="600"/>
              </a:spcAft>
              <a:buNone/>
            </a:pPr>
            <a:r>
              <a:rPr lang="ru-RU" sz="2400" dirty="0">
                <a:latin typeface="Myriad Pro" pitchFamily="34" charset="0"/>
                <a:cs typeface="Times New Roman" pitchFamily="18" charset="0"/>
              </a:rPr>
              <a:t>Привилегированные акции одного типа предоставляют акционерам - их владельцам одинаковый объем прав и имеют одинаковую номинальную стоимость </a:t>
            </a:r>
          </a:p>
          <a:p>
            <a:pPr marL="0" indent="0">
              <a:spcBef>
                <a:spcPts val="600"/>
              </a:spcBef>
              <a:spcAft>
                <a:spcPts val="600"/>
              </a:spcAft>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46</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Привилегированные  акции</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785395"/>
          </a:xfrm>
        </p:spPr>
        <p:txBody>
          <a:bodyPr>
            <a:normAutofit fontScale="92500"/>
          </a:bodyPr>
          <a:lstStyle/>
          <a:p>
            <a:pPr marL="0" indent="0">
              <a:lnSpc>
                <a:spcPct val="110000"/>
              </a:lnSpc>
              <a:spcBef>
                <a:spcPts val="600"/>
              </a:spcBef>
              <a:spcAft>
                <a:spcPts val="600"/>
              </a:spcAft>
              <a:buNone/>
            </a:pPr>
            <a:r>
              <a:rPr lang="ru-RU" sz="2400" dirty="0">
                <a:latin typeface="Myriad Pro" pitchFamily="34" charset="0"/>
                <a:cs typeface="Times New Roman" pitchFamily="18" charset="0"/>
              </a:rPr>
              <a:t>Общим для всех типов привилегированных акций является меньшее количество прав, предоставляемых акционерам </a:t>
            </a:r>
          </a:p>
          <a:p>
            <a:pPr marL="0" indent="0">
              <a:lnSpc>
                <a:spcPct val="110000"/>
              </a:lnSpc>
              <a:spcBef>
                <a:spcPts val="600"/>
              </a:spcBef>
              <a:spcAft>
                <a:spcPts val="600"/>
              </a:spcAft>
              <a:buNone/>
            </a:pPr>
            <a:r>
              <a:rPr lang="ru-RU" sz="2400" dirty="0">
                <a:latin typeface="Myriad Pro" pitchFamily="34" charset="0"/>
                <a:cs typeface="Times New Roman" pitchFamily="18" charset="0"/>
              </a:rPr>
              <a:t>Но привилегированная акция является «старшей» ценной бумагой, поскольку по ряду функций она имеет приоритет перед обыкновенной акцией, выпускаемой компанией </a:t>
            </a:r>
          </a:p>
          <a:p>
            <a:pPr marL="0" indent="0">
              <a:lnSpc>
                <a:spcPct val="110000"/>
              </a:lnSpc>
              <a:spcBef>
                <a:spcPts val="600"/>
              </a:spcBef>
              <a:spcAft>
                <a:spcPts val="600"/>
              </a:spcAft>
              <a:buNone/>
            </a:pPr>
            <a:r>
              <a:rPr lang="ru-RU" sz="2400" dirty="0">
                <a:latin typeface="Myriad Pro" pitchFamily="34" charset="0"/>
                <a:cs typeface="Times New Roman" pitchFamily="18" charset="0"/>
              </a:rPr>
              <a:t>Если компания объявляет о дивидендах, то владельцы привилегированных акций должны их получить раньше, чем будут выплачены дивиденды по обыкновенным акциям </a:t>
            </a:r>
          </a:p>
          <a:p>
            <a:pPr marL="0" indent="0">
              <a:lnSpc>
                <a:spcPct val="110000"/>
              </a:lnSpc>
              <a:spcBef>
                <a:spcPts val="600"/>
              </a:spcBef>
              <a:spcAft>
                <a:spcPts val="600"/>
              </a:spcAft>
              <a:buNone/>
            </a:pPr>
            <a:r>
              <a:rPr lang="ru-RU" sz="2400" dirty="0">
                <a:latin typeface="Myriad Pro" pitchFamily="34" charset="0"/>
                <a:cs typeface="Times New Roman" pitchFamily="18" charset="0"/>
              </a:rPr>
              <a:t>Если компания ликвидируется, выплата  активов владельцам привилегированных акций также производится до владельцев обыкновенных акций</a:t>
            </a:r>
          </a:p>
          <a:p>
            <a:pPr marL="0" indent="0">
              <a:lnSpc>
                <a:spcPct val="110000"/>
              </a:lnSpc>
              <a:spcBef>
                <a:spcPts val="600"/>
              </a:spcBef>
              <a:spcAft>
                <a:spcPts val="600"/>
              </a:spcAft>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47</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Привилегированные  акции</a:t>
            </a:r>
            <a:endParaRPr lang="ru-RU" sz="3200" b="1" dirty="0">
              <a:latin typeface="Myriad Pro" pitchFamily="34" charset="0"/>
              <a:ea typeface="+mn-ea"/>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060849"/>
            <a:ext cx="8229600" cy="3528392"/>
          </a:xfrm>
        </p:spPr>
        <p:txBody>
          <a:bodyPr>
            <a:normAutofit/>
          </a:bodyPr>
          <a:lstStyle/>
          <a:p>
            <a:r>
              <a:rPr lang="ru-RU" sz="2400" dirty="0">
                <a:latin typeface="Myriad Pro" pitchFamily="34" charset="0"/>
                <a:cs typeface="Times New Roman" pitchFamily="18" charset="0"/>
              </a:rPr>
              <a:t>Владельцы привилегированных облигаций, размер дивиденда по которым определен в уставе общества, за исключением акционеров - владельцев кумулятивных привилегированных акций, не имеют права голоса на общих собраниях, кроме случаев принятия на общем собрании решений, ущемляющих их права</a:t>
            </a:r>
          </a:p>
        </p:txBody>
      </p:sp>
      <p:sp>
        <p:nvSpPr>
          <p:cNvPr id="4" name="Номер слайда 3"/>
          <p:cNvSpPr>
            <a:spLocks noGrp="1"/>
          </p:cNvSpPr>
          <p:nvPr>
            <p:ph type="sldNum" sz="quarter" idx="12"/>
          </p:nvPr>
        </p:nvSpPr>
        <p:spPr/>
        <p:txBody>
          <a:bodyPr/>
          <a:lstStyle/>
          <a:p>
            <a:fld id="{725C68B6-61C2-468F-89AB-4B9F7531AA68}" type="slidenum">
              <a:rPr lang="ru-RU" smtClean="0"/>
              <a:pPr/>
              <a:t>48</a:t>
            </a:fld>
            <a:endParaRPr lang="ru-RU"/>
          </a:p>
        </p:txBody>
      </p:sp>
      <p:sp>
        <p:nvSpPr>
          <p:cNvPr id="5" name="Заголовок 1"/>
          <p:cNvSpPr>
            <a:spLocks noGrp="1"/>
          </p:cNvSpPr>
          <p:nvPr>
            <p:ph type="title"/>
          </p:nvPr>
        </p:nvSpPr>
        <p:spPr>
          <a:xfrm>
            <a:off x="0" y="0"/>
            <a:ext cx="9144000" cy="836712"/>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Голосование владельцев привилегированных  акций</a:t>
            </a:r>
            <a:endParaRPr lang="ru-RU" sz="3200" b="1" dirty="0">
              <a:latin typeface="Myriad Pro" pitchFamily="34" charset="0"/>
              <a:ea typeface="+mn-ea"/>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340768"/>
            <a:ext cx="8496944" cy="4785395"/>
          </a:xfrm>
        </p:spPr>
        <p:txBody>
          <a:bodyPr>
            <a:noAutofit/>
          </a:bodyPr>
          <a:lstStyle/>
          <a:p>
            <a:pPr marL="0" indent="0">
              <a:spcBef>
                <a:spcPts val="0"/>
              </a:spcBef>
              <a:spcAft>
                <a:spcPts val="600"/>
              </a:spcAft>
              <a:buNone/>
            </a:pPr>
            <a:r>
              <a:rPr lang="ru-RU" sz="2400" dirty="0">
                <a:latin typeface="Myriad Pro" pitchFamily="34" charset="0"/>
                <a:cs typeface="Times New Roman" pitchFamily="18" charset="0"/>
              </a:rPr>
              <a:t>Вопросы, решения по которым могут ущемить права владельцев привилегированных акций и дают им право голоса:</a:t>
            </a:r>
          </a:p>
          <a:p>
            <a:pPr>
              <a:spcBef>
                <a:spcPts val="0"/>
              </a:spcBef>
              <a:spcAft>
                <a:spcPts val="600"/>
              </a:spcAft>
            </a:pPr>
            <a:r>
              <a:rPr lang="ru-RU" sz="2400" dirty="0">
                <a:latin typeface="Myriad Pro" pitchFamily="34" charset="0"/>
                <a:cs typeface="Times New Roman" pitchFamily="18" charset="0"/>
              </a:rPr>
              <a:t>реорганизация и ликвидация акционерного общества</a:t>
            </a:r>
          </a:p>
          <a:p>
            <a:pPr>
              <a:spcBef>
                <a:spcPts val="0"/>
              </a:spcBef>
              <a:spcAft>
                <a:spcPts val="600"/>
              </a:spcAft>
            </a:pPr>
            <a:r>
              <a:rPr lang="ru-RU" sz="2400" dirty="0">
                <a:latin typeface="Myriad Pro" pitchFamily="34" charset="0"/>
                <a:cs typeface="Times New Roman" pitchFamily="18" charset="0"/>
              </a:rPr>
              <a:t>внесение изменений и дополнений в устав АО, ограничивающих права владельцев привилегированных акций</a:t>
            </a:r>
          </a:p>
          <a:p>
            <a:pPr>
              <a:spcBef>
                <a:spcPts val="0"/>
              </a:spcBef>
              <a:spcAft>
                <a:spcPts val="600"/>
              </a:spcAft>
            </a:pPr>
            <a:r>
              <a:rPr lang="ru-RU" sz="2400" dirty="0">
                <a:latin typeface="Myriad Pro" pitchFamily="34" charset="0"/>
                <a:cs typeface="Times New Roman" pitchFamily="18" charset="0"/>
              </a:rPr>
              <a:t>изменение сроков выплаты дивидендов и(или) их величины</a:t>
            </a:r>
          </a:p>
          <a:p>
            <a:pPr>
              <a:spcBef>
                <a:spcPts val="0"/>
              </a:spcBef>
              <a:spcAft>
                <a:spcPts val="600"/>
              </a:spcAft>
            </a:pPr>
            <a:r>
              <a:rPr lang="ru-RU" sz="2400" dirty="0">
                <a:latin typeface="Myriad Pro" pitchFamily="34" charset="0"/>
                <a:cs typeface="Times New Roman" pitchFamily="18" charset="0"/>
              </a:rPr>
              <a:t>размер выплачиваемой ликвидационной стоимости</a:t>
            </a:r>
          </a:p>
          <a:p>
            <a:pPr>
              <a:spcBef>
                <a:spcPts val="0"/>
              </a:spcBef>
              <a:spcAft>
                <a:spcPts val="600"/>
              </a:spcAft>
            </a:pPr>
            <a:r>
              <a:rPr lang="ru-RU" sz="2400" dirty="0">
                <a:latin typeface="Myriad Pro" pitchFamily="34" charset="0"/>
                <a:cs typeface="Times New Roman" pitchFamily="18" charset="0"/>
              </a:rPr>
              <a:t>выпуск других привилегированных акций, дающих их владельцам большие права</a:t>
            </a:r>
          </a:p>
        </p:txBody>
      </p:sp>
      <p:sp>
        <p:nvSpPr>
          <p:cNvPr id="4" name="Номер слайда 3"/>
          <p:cNvSpPr>
            <a:spLocks noGrp="1"/>
          </p:cNvSpPr>
          <p:nvPr>
            <p:ph type="sldNum" sz="quarter" idx="12"/>
          </p:nvPr>
        </p:nvSpPr>
        <p:spPr/>
        <p:txBody>
          <a:bodyPr/>
          <a:lstStyle/>
          <a:p>
            <a:fld id="{725C68B6-61C2-468F-89AB-4B9F7531AA68}" type="slidenum">
              <a:rPr lang="ru-RU" smtClean="0"/>
              <a:pPr/>
              <a:t>49</a:t>
            </a:fld>
            <a:endParaRPr lang="ru-RU"/>
          </a:p>
        </p:txBody>
      </p:sp>
      <p:sp>
        <p:nvSpPr>
          <p:cNvPr id="6" name="Заголовок 1"/>
          <p:cNvSpPr>
            <a:spLocks noGrp="1"/>
          </p:cNvSpPr>
          <p:nvPr>
            <p:ph type="title"/>
          </p:nvPr>
        </p:nvSpPr>
        <p:spPr>
          <a:xfrm>
            <a:off x="0" y="0"/>
            <a:ext cx="9144000" cy="836712"/>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Голосование владельцев привилегированных  акций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
        <p:nvSpPr>
          <p:cNvPr id="5" name="TextBox 4"/>
          <p:cNvSpPr txBox="1"/>
          <p:nvPr/>
        </p:nvSpPr>
        <p:spPr>
          <a:xfrm>
            <a:off x="2915816" y="2132856"/>
            <a:ext cx="3168352" cy="461665"/>
          </a:xfrm>
          <a:prstGeom prst="rect">
            <a:avLst/>
          </a:prstGeom>
          <a:noFill/>
          <a:ln w="28575">
            <a:solidFill>
              <a:schemeClr val="tx1"/>
            </a:solidFill>
          </a:ln>
        </p:spPr>
        <p:txBody>
          <a:bodyPr wrap="square" rtlCol="0">
            <a:spAutoFit/>
          </a:bodyPr>
          <a:lstStyle/>
          <a:p>
            <a:pPr algn="ctr"/>
            <a:r>
              <a:rPr lang="ru-RU" sz="2400" dirty="0">
                <a:latin typeface="Myriad Pro" pitchFamily="34" charset="0"/>
                <a:cs typeface="Times New Roman" pitchFamily="18" charset="0"/>
              </a:rPr>
              <a:t>Ценные бумаги</a:t>
            </a:r>
          </a:p>
        </p:txBody>
      </p:sp>
      <p:sp>
        <p:nvSpPr>
          <p:cNvPr id="6" name="TextBox 5"/>
          <p:cNvSpPr txBox="1"/>
          <p:nvPr/>
        </p:nvSpPr>
        <p:spPr>
          <a:xfrm>
            <a:off x="4716016" y="3501008"/>
            <a:ext cx="2808312" cy="830997"/>
          </a:xfrm>
          <a:prstGeom prst="rect">
            <a:avLst/>
          </a:prstGeom>
          <a:noFill/>
          <a:ln w="28575">
            <a:solidFill>
              <a:schemeClr val="tx1"/>
            </a:solidFill>
          </a:ln>
        </p:spPr>
        <p:txBody>
          <a:bodyPr wrap="square" rtlCol="0">
            <a:spAutoFit/>
          </a:bodyPr>
          <a:lstStyle/>
          <a:p>
            <a:pPr algn="ctr"/>
            <a:r>
              <a:rPr lang="ru-RU" sz="2400" dirty="0">
                <a:latin typeface="Myriad Pro" pitchFamily="34" charset="0"/>
                <a:cs typeface="Times New Roman" pitchFamily="18" charset="0"/>
              </a:rPr>
              <a:t>Эмиссионные ценные бумаги</a:t>
            </a:r>
          </a:p>
        </p:txBody>
      </p:sp>
      <p:sp>
        <p:nvSpPr>
          <p:cNvPr id="8" name="TextBox 7"/>
          <p:cNvSpPr txBox="1"/>
          <p:nvPr/>
        </p:nvSpPr>
        <p:spPr>
          <a:xfrm>
            <a:off x="1691680" y="3501008"/>
            <a:ext cx="2764915" cy="830997"/>
          </a:xfrm>
          <a:prstGeom prst="rect">
            <a:avLst/>
          </a:prstGeom>
          <a:noFill/>
          <a:ln w="28575">
            <a:solidFill>
              <a:schemeClr val="tx1"/>
            </a:solidFill>
          </a:ln>
        </p:spPr>
        <p:txBody>
          <a:bodyPr wrap="square" rtlCol="0">
            <a:spAutoFit/>
          </a:bodyPr>
          <a:lstStyle/>
          <a:p>
            <a:pPr algn="ctr"/>
            <a:r>
              <a:rPr lang="ru-RU" sz="2400" dirty="0">
                <a:latin typeface="Myriad Pro" pitchFamily="34" charset="0"/>
                <a:cs typeface="Times New Roman" pitchFamily="18" charset="0"/>
              </a:rPr>
              <a:t>Неэмиссионные ценные бумаги</a:t>
            </a:r>
          </a:p>
        </p:txBody>
      </p:sp>
      <p:cxnSp>
        <p:nvCxnSpPr>
          <p:cNvPr id="10" name="Прямая со стрелкой 9"/>
          <p:cNvCxnSpPr>
            <a:stCxn id="5" idx="2"/>
          </p:cNvCxnSpPr>
          <p:nvPr/>
        </p:nvCxnSpPr>
        <p:spPr>
          <a:xfrm flipH="1">
            <a:off x="3203848" y="2594521"/>
            <a:ext cx="1296144" cy="9064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a:stCxn id="5" idx="2"/>
          </p:cNvCxnSpPr>
          <p:nvPr/>
        </p:nvCxnSpPr>
        <p:spPr>
          <a:xfrm>
            <a:off x="4499992" y="2594521"/>
            <a:ext cx="1368152" cy="9064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Содержимое 2"/>
          <p:cNvSpPr>
            <a:spLocks noGrp="1"/>
          </p:cNvSpPr>
          <p:nvPr>
            <p:ph idx="1"/>
          </p:nvPr>
        </p:nvSpPr>
        <p:spPr>
          <a:xfrm>
            <a:off x="6431" y="12932"/>
            <a:ext cx="7920880" cy="792088"/>
          </a:xfrm>
        </p:spPr>
        <p:txBody>
          <a:bodyPr>
            <a:normAutofit/>
          </a:bodyPr>
          <a:lstStyle/>
          <a:p>
            <a:pPr marL="0" indent="0">
              <a:lnSpc>
                <a:spcPct val="90000"/>
              </a:lnSpc>
              <a:spcBef>
                <a:spcPct val="0"/>
              </a:spcBef>
              <a:spcAft>
                <a:spcPts val="600"/>
              </a:spcAft>
              <a:buNone/>
            </a:pPr>
            <a:r>
              <a:rPr lang="ru-RU" b="1" dirty="0">
                <a:latin typeface="Myriad Pro" pitchFamily="34" charset="0"/>
                <a:cs typeface="Times New Roman" pitchFamily="18" charset="0"/>
              </a:rPr>
              <a:t>Что такое ценные бумаги?</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340768"/>
            <a:ext cx="8496944" cy="4569371"/>
          </a:xfrm>
        </p:spPr>
        <p:txBody>
          <a:bodyPr>
            <a:normAutofit fontScale="92500" lnSpcReduction="20000"/>
          </a:bodyPr>
          <a:lstStyle/>
          <a:p>
            <a:pPr marL="0" indent="0">
              <a:spcBef>
                <a:spcPts val="600"/>
              </a:spcBef>
              <a:spcAft>
                <a:spcPts val="600"/>
              </a:spcAft>
              <a:buNone/>
            </a:pPr>
            <a:r>
              <a:rPr lang="ru-RU" sz="2600" dirty="0">
                <a:latin typeface="Myriad Pro" pitchFamily="34" charset="0"/>
                <a:cs typeface="Times New Roman" pitchFamily="18" charset="0"/>
              </a:rPr>
              <a:t>В уставе общества должны быть определены:</a:t>
            </a:r>
          </a:p>
          <a:p>
            <a:pPr>
              <a:spcBef>
                <a:spcPts val="600"/>
              </a:spcBef>
              <a:spcAft>
                <a:spcPts val="600"/>
              </a:spcAft>
            </a:pPr>
            <a:r>
              <a:rPr lang="ru-RU" sz="2600" dirty="0">
                <a:latin typeface="Myriad Pro" pitchFamily="34" charset="0"/>
                <a:cs typeface="Times New Roman" pitchFamily="18" charset="0"/>
              </a:rPr>
              <a:t>размер дивиденда</a:t>
            </a:r>
          </a:p>
          <a:p>
            <a:pPr>
              <a:spcBef>
                <a:spcPts val="600"/>
              </a:spcBef>
              <a:spcAft>
                <a:spcPts val="600"/>
              </a:spcAft>
            </a:pPr>
            <a:r>
              <a:rPr lang="ru-RU" sz="2600" dirty="0">
                <a:latin typeface="Myriad Pro" pitchFamily="34" charset="0"/>
                <a:cs typeface="Times New Roman" pitchFamily="18" charset="0"/>
              </a:rPr>
              <a:t>стоимость, выплачиваемая при ликвидации общества (ликвидационная стоимость) по привилегированным акциям каждого типа или </a:t>
            </a:r>
          </a:p>
          <a:p>
            <a:pPr>
              <a:spcBef>
                <a:spcPts val="600"/>
              </a:spcBef>
              <a:spcAft>
                <a:spcPts val="600"/>
              </a:spcAft>
            </a:pPr>
            <a:r>
              <a:rPr lang="ru-RU" sz="2600" dirty="0">
                <a:latin typeface="Myriad Pro" pitchFamily="34" charset="0"/>
                <a:cs typeface="Times New Roman" pitchFamily="18" charset="0"/>
              </a:rPr>
              <a:t>установлен порядок их определения. </a:t>
            </a:r>
          </a:p>
          <a:p>
            <a:pPr>
              <a:spcBef>
                <a:spcPts val="600"/>
              </a:spcBef>
              <a:spcAft>
                <a:spcPts val="600"/>
              </a:spcAft>
            </a:pPr>
            <a:r>
              <a:rPr lang="ru-RU" sz="2600" dirty="0">
                <a:latin typeface="Myriad Pro" pitchFamily="34" charset="0"/>
                <a:cs typeface="Times New Roman" pitchFamily="18" charset="0"/>
              </a:rPr>
              <a:t>Размер дивиденда и ликвидационная стоимость определяются:</a:t>
            </a:r>
          </a:p>
          <a:p>
            <a:pPr>
              <a:spcBef>
                <a:spcPts val="600"/>
              </a:spcBef>
              <a:spcAft>
                <a:spcPts val="600"/>
              </a:spcAft>
            </a:pPr>
            <a:r>
              <a:rPr lang="ru-RU" sz="2600" dirty="0">
                <a:latin typeface="Myriad Pro" pitchFamily="34" charset="0"/>
                <a:cs typeface="Times New Roman" pitchFamily="18" charset="0"/>
              </a:rPr>
              <a:t>в твердой денежной сумме или </a:t>
            </a:r>
          </a:p>
          <a:p>
            <a:pPr>
              <a:spcBef>
                <a:spcPts val="600"/>
              </a:spcBef>
              <a:spcAft>
                <a:spcPts val="600"/>
              </a:spcAft>
            </a:pPr>
            <a:r>
              <a:rPr lang="ru-RU" sz="2600" dirty="0">
                <a:latin typeface="Myriad Pro" pitchFamily="34" charset="0"/>
                <a:cs typeface="Times New Roman" pitchFamily="18" charset="0"/>
              </a:rPr>
              <a:t>в процентах к номинальной стоимости привилегированных акций </a:t>
            </a:r>
          </a:p>
          <a:p>
            <a:pPr marL="0" indent="0">
              <a:spcBef>
                <a:spcPts val="60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50</a:t>
            </a:fld>
            <a:endParaRPr lang="ru-RU"/>
          </a:p>
        </p:txBody>
      </p:sp>
      <p:sp>
        <p:nvSpPr>
          <p:cNvPr id="6" name="Заголовок 1"/>
          <p:cNvSpPr txBox="1">
            <a:spLocks/>
          </p:cNvSpPr>
          <p:nvPr/>
        </p:nvSpPr>
        <p:spPr>
          <a:xfrm>
            <a:off x="0" y="0"/>
            <a:ext cx="9144000"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90000"/>
              </a:lnSpc>
              <a:spcAft>
                <a:spcPts val="600"/>
              </a:spcAft>
            </a:pPr>
            <a:r>
              <a:rPr lang="ru-RU" sz="3200" b="1" dirty="0">
                <a:latin typeface="Myriad Pro" pitchFamily="34" charset="0"/>
                <a:ea typeface="+mn-ea"/>
                <a:cs typeface="Times New Roman" pitchFamily="18" charset="0"/>
              </a:rPr>
              <a:t>Дивиденды привилегированных  акций</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55576" y="1556792"/>
            <a:ext cx="7632848" cy="3672408"/>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Главной целью выпуска привилегированных акций является привлечение акционерным обществом на финансовом рынке недорогих средств для своего развития </a:t>
            </a:r>
          </a:p>
          <a:p>
            <a:pPr marL="0" indent="0">
              <a:spcBef>
                <a:spcPts val="600"/>
              </a:spcBef>
              <a:spcAft>
                <a:spcPts val="600"/>
              </a:spcAft>
              <a:buNone/>
            </a:pPr>
            <a:r>
              <a:rPr lang="ru-RU" sz="2400" dirty="0">
                <a:latin typeface="Myriad Pro" pitchFamily="34" charset="0"/>
                <a:cs typeface="Times New Roman" pitchFamily="18" charset="0"/>
              </a:rPr>
              <a:t>Для этого для разных групп потенциальных инвесторов могут предлагаться привилегированные акции с разными характеристиками </a:t>
            </a:r>
          </a:p>
          <a:p>
            <a:pPr marL="0" indent="0">
              <a:spcBef>
                <a:spcPts val="600"/>
              </a:spcBef>
              <a:spcAft>
                <a:spcPts val="600"/>
              </a:spcAft>
              <a:buNone/>
            </a:pPr>
            <a:r>
              <a:rPr lang="ru-RU" sz="2400" dirty="0">
                <a:latin typeface="Myriad Pro" pitchFamily="34" charset="0"/>
                <a:cs typeface="Times New Roman" pitchFamily="18" charset="0"/>
              </a:rPr>
              <a:t>В мировой практике выпускаются самые разнообразные виды привилегированных акций</a:t>
            </a:r>
          </a:p>
        </p:txBody>
      </p:sp>
      <p:sp>
        <p:nvSpPr>
          <p:cNvPr id="4" name="Номер слайда 3"/>
          <p:cNvSpPr>
            <a:spLocks noGrp="1"/>
          </p:cNvSpPr>
          <p:nvPr>
            <p:ph type="sldNum" sz="quarter" idx="12"/>
          </p:nvPr>
        </p:nvSpPr>
        <p:spPr/>
        <p:txBody>
          <a:bodyPr/>
          <a:lstStyle/>
          <a:p>
            <a:fld id="{725C68B6-61C2-468F-89AB-4B9F7531AA68}" type="slidenum">
              <a:rPr lang="ru-RU" smtClean="0"/>
              <a:pPr/>
              <a:t>51</a:t>
            </a:fld>
            <a:endParaRPr lang="ru-RU"/>
          </a:p>
        </p:txBody>
      </p:sp>
      <p:sp>
        <p:nvSpPr>
          <p:cNvPr id="5" name="Заголовок 1"/>
          <p:cNvSpPr>
            <a:spLocks noGrp="1"/>
          </p:cNvSpPr>
          <p:nvPr>
            <p:ph type="title"/>
          </p:nvPr>
        </p:nvSpPr>
        <p:spPr>
          <a:xfrm>
            <a:off x="5720" y="0"/>
            <a:ext cx="8229600" cy="90872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Зачем акционерное общество выпускает привилегированные акции</a:t>
            </a:r>
            <a:endParaRPr lang="ru-RU" sz="3200" b="1" dirty="0">
              <a:latin typeface="Myriad Pro" pitchFamily="34" charset="0"/>
              <a:ea typeface="+mn-ea"/>
              <a:cs typeface="Times New Roman" pitchFamily="18" charset="0"/>
            </a:endParaRPr>
          </a:p>
        </p:txBody>
      </p:sp>
    </p:spTree>
    <p:extLst>
      <p:ext uri="{BB962C8B-B14F-4D97-AF65-F5344CB8AC3E}">
        <p14:creationId xmlns:p14="http://schemas.microsoft.com/office/powerpoint/2010/main" val="858262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4929411"/>
          </a:xfrm>
        </p:spPr>
        <p:txBody>
          <a:bodyPr>
            <a:normAutofit lnSpcReduction="10000"/>
          </a:bodyPr>
          <a:lstStyle/>
          <a:p>
            <a:pPr marL="0" indent="0">
              <a:spcAft>
                <a:spcPts val="600"/>
              </a:spcAft>
              <a:buNone/>
            </a:pPr>
            <a:r>
              <a:rPr lang="ru-RU" sz="2400" dirty="0">
                <a:latin typeface="Myriad Pro" pitchFamily="34" charset="0"/>
                <a:cs typeface="Times New Roman" pitchFamily="18" charset="0"/>
              </a:rPr>
              <a:t>Самый распространённый вид привилегированных акций предусматривает только выплату дивиденда </a:t>
            </a:r>
          </a:p>
          <a:p>
            <a:pPr marL="0" indent="0">
              <a:spcAft>
                <a:spcPts val="600"/>
              </a:spcAft>
              <a:buNone/>
            </a:pPr>
            <a:r>
              <a:rPr lang="ru-RU" sz="2400" dirty="0">
                <a:latin typeface="Myriad Pro" pitchFamily="34" charset="0"/>
                <a:cs typeface="Times New Roman" pitchFamily="18" charset="0"/>
              </a:rPr>
              <a:t>Когда выпускается привилегированная акция, процентная ставка обычно устанавливается на уровне, сравнимом с рыночной процентной ставкой, действующей в это время </a:t>
            </a:r>
          </a:p>
          <a:p>
            <a:pPr>
              <a:buNone/>
            </a:pPr>
            <a:r>
              <a:rPr lang="ru-RU" sz="2400" dirty="0">
                <a:latin typeface="Myriad Pro" pitchFamily="34" charset="0"/>
                <a:cs typeface="Times New Roman" pitchFamily="18" charset="0"/>
              </a:rPr>
              <a:t>Формула текущей доходности:</a:t>
            </a:r>
          </a:p>
          <a:p>
            <a:pPr algn="ctr">
              <a:buNone/>
            </a:pPr>
            <a:r>
              <a:rPr lang="ru-RU" sz="2400" b="1" i="1" dirty="0">
                <a:latin typeface="Myriad Pro" pitchFamily="34" charset="0"/>
                <a:cs typeface="Times New Roman" pitchFamily="18" charset="0"/>
              </a:rPr>
              <a:t>Дт = </a:t>
            </a:r>
            <a:r>
              <a:rPr lang="ru-RU" sz="2400" b="1" i="1" dirty="0" err="1">
                <a:latin typeface="Myriad Pro" pitchFamily="34" charset="0"/>
                <a:cs typeface="Times New Roman" pitchFamily="18" charset="0"/>
              </a:rPr>
              <a:t>Дг</a:t>
            </a:r>
            <a:r>
              <a:rPr lang="ru-RU" sz="2400" b="1" i="1" dirty="0">
                <a:latin typeface="Myriad Pro" pitchFamily="34" charset="0"/>
                <a:cs typeface="Times New Roman" pitchFamily="18" charset="0"/>
              </a:rPr>
              <a:t>/</a:t>
            </a:r>
            <a:r>
              <a:rPr lang="ru-RU" sz="2400" b="1" i="1" dirty="0" err="1">
                <a:latin typeface="Myriad Pro" pitchFamily="34" charset="0"/>
                <a:cs typeface="Times New Roman" pitchFamily="18" charset="0"/>
              </a:rPr>
              <a:t>Цр</a:t>
            </a:r>
            <a:r>
              <a:rPr lang="ru-RU" sz="2400" dirty="0">
                <a:latin typeface="Myriad Pro" pitchFamily="34" charset="0"/>
                <a:cs typeface="Times New Roman" pitchFamily="18" charset="0"/>
              </a:rPr>
              <a:t>,   где </a:t>
            </a:r>
          </a:p>
          <a:p>
            <a:pPr>
              <a:buNone/>
            </a:pPr>
            <a:r>
              <a:rPr lang="ru-RU" sz="2400" dirty="0">
                <a:latin typeface="Myriad Pro" pitchFamily="34" charset="0"/>
                <a:cs typeface="Times New Roman" pitchFamily="18" charset="0"/>
              </a:rPr>
              <a:t>Дт - текущая доходность;</a:t>
            </a:r>
          </a:p>
          <a:p>
            <a:pPr>
              <a:buNone/>
            </a:pPr>
            <a:r>
              <a:rPr lang="ru-RU" sz="2400" dirty="0" err="1">
                <a:latin typeface="Myriad Pro" pitchFamily="34" charset="0"/>
                <a:cs typeface="Times New Roman" pitchFamily="18" charset="0"/>
              </a:rPr>
              <a:t>Дг</a:t>
            </a:r>
            <a:r>
              <a:rPr lang="ru-RU" sz="2400" dirty="0">
                <a:latin typeface="Myriad Pro" pitchFamily="34" charset="0"/>
                <a:cs typeface="Times New Roman" pitchFamily="18" charset="0"/>
              </a:rPr>
              <a:t> - среднегодовой доход  по ценной бумаге (дивиденд);</a:t>
            </a:r>
          </a:p>
          <a:p>
            <a:pPr>
              <a:buNone/>
            </a:pPr>
            <a:r>
              <a:rPr lang="ru-RU" sz="2400" dirty="0" err="1">
                <a:latin typeface="Myriad Pro" pitchFamily="34" charset="0"/>
                <a:cs typeface="Times New Roman" pitchFamily="18" charset="0"/>
              </a:rPr>
              <a:t>Цр</a:t>
            </a:r>
            <a:r>
              <a:rPr lang="ru-RU" sz="2400" dirty="0">
                <a:latin typeface="Myriad Pro" pitchFamily="34" charset="0"/>
                <a:cs typeface="Times New Roman" pitchFamily="18" charset="0"/>
              </a:rPr>
              <a:t> -  рыночная цена ценной бумаги </a:t>
            </a:r>
          </a:p>
          <a:p>
            <a:pPr marL="0" indent="0" algn="ctr">
              <a:spcAft>
                <a:spcPts val="600"/>
              </a:spcAft>
              <a:buNone/>
            </a:pPr>
            <a:r>
              <a:rPr lang="ru-RU" sz="2400" dirty="0">
                <a:latin typeface="Myriad Pro" pitchFamily="34" charset="0"/>
                <a:cs typeface="Times New Roman" pitchFamily="18" charset="0"/>
              </a:rPr>
              <a:t>отсюда </a:t>
            </a:r>
            <a:r>
              <a:rPr lang="ru-RU" sz="2400" b="1" i="1" dirty="0" err="1">
                <a:latin typeface="Myriad Pro" pitchFamily="34" charset="0"/>
                <a:cs typeface="Times New Roman" pitchFamily="18" charset="0"/>
              </a:rPr>
              <a:t>Цр</a:t>
            </a:r>
            <a:r>
              <a:rPr lang="ru-RU" sz="2400" b="1" i="1" dirty="0">
                <a:latin typeface="Myriad Pro" pitchFamily="34" charset="0"/>
                <a:cs typeface="Times New Roman" pitchFamily="18" charset="0"/>
              </a:rPr>
              <a:t> = </a:t>
            </a:r>
            <a:r>
              <a:rPr lang="ru-RU" sz="2400" b="1" i="1" dirty="0" err="1">
                <a:latin typeface="Myriad Pro" pitchFamily="34" charset="0"/>
                <a:cs typeface="Times New Roman" pitchFamily="18" charset="0"/>
              </a:rPr>
              <a:t>Дг</a:t>
            </a:r>
            <a:r>
              <a:rPr lang="ru-RU" sz="2400" b="1" i="1" dirty="0">
                <a:latin typeface="Myriad Pro" pitchFamily="34" charset="0"/>
                <a:cs typeface="Times New Roman" pitchFamily="18" charset="0"/>
              </a:rPr>
              <a:t>/Дт</a:t>
            </a:r>
          </a:p>
          <a:p>
            <a:pPr marL="0" indent="0">
              <a:spcAft>
                <a:spcPts val="600"/>
              </a:spcAft>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52</a:t>
            </a:fld>
            <a:endParaRPr lang="ru-RU"/>
          </a:p>
        </p:txBody>
      </p:sp>
      <p:sp>
        <p:nvSpPr>
          <p:cNvPr id="5" name="Заголовок 1"/>
          <p:cNvSpPr>
            <a:spLocks noGrp="1"/>
          </p:cNvSpPr>
          <p:nvPr>
            <p:ph type="title"/>
          </p:nvPr>
        </p:nvSpPr>
        <p:spPr>
          <a:xfrm>
            <a:off x="0" y="22524"/>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Выплата дивидендов по привилегированным акциям</a:t>
            </a:r>
            <a:endParaRPr lang="ru-RU" sz="3200" b="1" dirty="0">
              <a:latin typeface="Myriad Pro" pitchFamily="34" charset="0"/>
              <a:ea typeface="+mn-ea"/>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340768"/>
            <a:ext cx="8229600" cy="4641379"/>
          </a:xfrm>
        </p:spPr>
        <p:txBody>
          <a:bodyPr>
            <a:normAutofit lnSpcReduction="10000"/>
          </a:bodyPr>
          <a:lstStyle/>
          <a:p>
            <a:pPr marL="0" indent="0">
              <a:spcBef>
                <a:spcPts val="600"/>
              </a:spcBef>
              <a:spcAft>
                <a:spcPts val="600"/>
              </a:spcAft>
              <a:buNone/>
            </a:pPr>
            <a:r>
              <a:rPr lang="ru-RU" sz="2400" dirty="0">
                <a:latin typeface="Myriad Pro" pitchFamily="34" charset="0"/>
                <a:cs typeface="Times New Roman" pitchFamily="18" charset="0"/>
              </a:rPr>
              <a:t>Пример 1. Рыночная процентная ставка для аналогичных ценных бумаг равна 10% (эти ценные бумаги могут дать 10% прибыли). Ожидаемая доходность нового выпуска привилегированных акций оценивается рынком в 10%. </a:t>
            </a:r>
          </a:p>
          <a:p>
            <a:pPr marL="0" indent="0">
              <a:lnSpc>
                <a:spcPct val="80000"/>
              </a:lnSpc>
              <a:spcBef>
                <a:spcPts val="0"/>
              </a:spcBef>
              <a:buNone/>
            </a:pPr>
            <a:r>
              <a:rPr lang="ru-RU" sz="2400" dirty="0">
                <a:latin typeface="Myriad Pro" pitchFamily="34" charset="0"/>
                <a:cs typeface="Times New Roman" pitchFamily="18" charset="0"/>
              </a:rPr>
              <a:t>                                                    100 руб.</a:t>
            </a:r>
          </a:p>
          <a:p>
            <a:pPr marL="0" indent="0">
              <a:lnSpc>
                <a:spcPct val="80000"/>
              </a:lnSpc>
              <a:spcBef>
                <a:spcPts val="0"/>
              </a:spcBef>
              <a:buNone/>
            </a:pPr>
            <a:r>
              <a:rPr lang="ru-RU" sz="2400" dirty="0">
                <a:latin typeface="Myriad Pro" pitchFamily="34" charset="0"/>
                <a:cs typeface="Times New Roman" pitchFamily="18" charset="0"/>
              </a:rPr>
              <a:t>Текущая рыночная цена </a:t>
            </a:r>
            <a:r>
              <a:rPr lang="ru-RU" sz="2400" dirty="0" err="1">
                <a:latin typeface="Myriad Pro" pitchFamily="34" charset="0"/>
                <a:cs typeface="Times New Roman" pitchFamily="18" charset="0"/>
              </a:rPr>
              <a:t>Цр</a:t>
            </a:r>
            <a:r>
              <a:rPr lang="ru-RU" sz="2400" dirty="0">
                <a:latin typeface="Myriad Pro" pitchFamily="34" charset="0"/>
                <a:cs typeface="Times New Roman" pitchFamily="18" charset="0"/>
              </a:rPr>
              <a:t> = ----------  *  100%= 1000 руб.</a:t>
            </a:r>
          </a:p>
          <a:p>
            <a:pPr marL="0" indent="0">
              <a:lnSpc>
                <a:spcPct val="80000"/>
              </a:lnSpc>
              <a:spcBef>
                <a:spcPts val="0"/>
              </a:spcBef>
              <a:buNone/>
            </a:pPr>
            <a:r>
              <a:rPr lang="ru-RU" sz="2400" dirty="0">
                <a:latin typeface="Myriad Pro" pitchFamily="34" charset="0"/>
                <a:cs typeface="Times New Roman" pitchFamily="18" charset="0"/>
              </a:rPr>
              <a:t>                                                      10%</a:t>
            </a:r>
          </a:p>
          <a:p>
            <a:pPr marL="0" indent="0">
              <a:spcBef>
                <a:spcPts val="600"/>
              </a:spcBef>
              <a:spcAft>
                <a:spcPts val="600"/>
              </a:spcAft>
              <a:buNone/>
            </a:pPr>
            <a:r>
              <a:rPr lang="ru-RU" sz="2400" dirty="0">
                <a:latin typeface="Myriad Pro" pitchFamily="34" charset="0"/>
                <a:cs typeface="Times New Roman" pitchFamily="18" charset="0"/>
              </a:rPr>
              <a:t>Если величина дивиденда составляет 100 рублей, а требуемая текущая доходность составляет 10%, то текущая рыночная цена привилегированной акции составляет 1000 рублей, то есть данный выпуск должен размещаться по цене </a:t>
            </a:r>
            <a:r>
              <a:rPr lang="ru-RU" sz="2400" b="1" dirty="0">
                <a:latin typeface="Myriad Pro" pitchFamily="34" charset="0"/>
                <a:cs typeface="Times New Roman" pitchFamily="18" charset="0"/>
              </a:rPr>
              <a:t>1000 рублей за акцию</a:t>
            </a:r>
          </a:p>
          <a:p>
            <a:pPr marL="0" indent="0">
              <a:lnSpc>
                <a:spcPct val="80000"/>
              </a:lnSpc>
              <a:spcBef>
                <a:spcPts val="0"/>
              </a:spcBef>
              <a:buNone/>
            </a:pPr>
            <a:endParaRPr lang="ru-RU" sz="2400" dirty="0">
              <a:latin typeface="Times New Roman" pitchFamily="18" charset="0"/>
              <a:cs typeface="Times New Roman" pitchFamily="18" charset="0"/>
            </a:endParaRPr>
          </a:p>
          <a:p>
            <a:pPr marL="0" indent="0">
              <a:lnSpc>
                <a:spcPct val="80000"/>
              </a:lnSpc>
              <a:spcBef>
                <a:spcPts val="0"/>
              </a:spcBef>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53</a:t>
            </a:fld>
            <a:endParaRPr lang="ru-RU" dirty="0"/>
          </a:p>
        </p:txBody>
      </p:sp>
      <p:sp>
        <p:nvSpPr>
          <p:cNvPr id="5" name="Заголовок 1"/>
          <p:cNvSpPr>
            <a:spLocks noGrp="1"/>
          </p:cNvSpPr>
          <p:nvPr>
            <p:ph type="title"/>
          </p:nvPr>
        </p:nvSpPr>
        <p:spPr>
          <a:xfrm>
            <a:off x="0" y="0"/>
            <a:ext cx="8229600" cy="836712"/>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Выплата дивидендов по привилегированным акциям</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4896544"/>
          </a:xfrm>
        </p:spPr>
        <p:txBody>
          <a:bodyPr>
            <a:noAutofit/>
          </a:bodyPr>
          <a:lstStyle/>
          <a:p>
            <a:pPr marL="0" indent="0">
              <a:spcBef>
                <a:spcPts val="0"/>
              </a:spcBef>
              <a:buNone/>
            </a:pPr>
            <a:r>
              <a:rPr lang="ru-RU" sz="2400" dirty="0">
                <a:latin typeface="Myriad Pro" pitchFamily="34" charset="0"/>
                <a:cs typeface="Times New Roman" pitchFamily="18" charset="0"/>
              </a:rPr>
              <a:t>Пример 2. После размещения выпуска на рынке процентные ставки возросли до 20%. В этом случае любая привилегированная акция будет продаваться со ставкой дивиденда 20%. </a:t>
            </a:r>
          </a:p>
          <a:p>
            <a:pPr marL="0" indent="0">
              <a:spcBef>
                <a:spcPts val="0"/>
              </a:spcBef>
              <a:buNone/>
            </a:pPr>
            <a:r>
              <a:rPr lang="ru-RU" sz="2400" dirty="0">
                <a:latin typeface="Myriad Pro" pitchFamily="34" charset="0"/>
                <a:cs typeface="Times New Roman" pitchFamily="18" charset="0"/>
              </a:rPr>
              <a:t>Владелец привилегированной акции со старой доходностью в 10%, желающий её продать, будет учитывать требования рынка и снизить её цену. Цена должна быть снижена до уровня дохода в 20%.</a:t>
            </a:r>
          </a:p>
        </p:txBody>
      </p:sp>
      <p:sp>
        <p:nvSpPr>
          <p:cNvPr id="4" name="Номер слайда 3"/>
          <p:cNvSpPr>
            <a:spLocks noGrp="1"/>
          </p:cNvSpPr>
          <p:nvPr>
            <p:ph type="sldNum" sz="quarter" idx="12"/>
          </p:nvPr>
        </p:nvSpPr>
        <p:spPr/>
        <p:txBody>
          <a:bodyPr/>
          <a:lstStyle/>
          <a:p>
            <a:fld id="{725C68B6-61C2-468F-89AB-4B9F7531AA68}" type="slidenum">
              <a:rPr lang="ru-RU" smtClean="0"/>
              <a:pPr/>
              <a:t>54</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Выплата дивидендов по привилегированным акциям</a:t>
            </a:r>
            <a:endParaRPr lang="ru-RU" sz="3200" b="1" dirty="0">
              <a:latin typeface="Myriad Pro" pitchFamily="34" charset="0"/>
              <a:ea typeface="+mn-ea"/>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4896544"/>
          </a:xfrm>
        </p:spPr>
        <p:txBody>
          <a:bodyPr>
            <a:noAutofit/>
          </a:bodyPr>
          <a:lstStyle/>
          <a:p>
            <a:pPr marL="0" indent="0">
              <a:spcBef>
                <a:spcPts val="0"/>
              </a:spcBef>
              <a:buNone/>
            </a:pPr>
            <a:r>
              <a:rPr lang="ru-RU" sz="2400" dirty="0">
                <a:latin typeface="Myriad Pro" pitchFamily="34" charset="0"/>
                <a:cs typeface="Times New Roman" pitchFamily="18" charset="0"/>
              </a:rPr>
              <a:t>Новая цена будет следующей:</a:t>
            </a:r>
          </a:p>
          <a:p>
            <a:pPr marL="0" indent="0">
              <a:spcBef>
                <a:spcPts val="0"/>
              </a:spcBef>
              <a:buNone/>
            </a:pPr>
            <a:r>
              <a:rPr lang="ru-RU" sz="2400" dirty="0">
                <a:latin typeface="Myriad Pro" pitchFamily="34" charset="0"/>
                <a:cs typeface="Times New Roman" pitchFamily="18" charset="0"/>
              </a:rPr>
              <a:t>                                                   100 руб.</a:t>
            </a:r>
          </a:p>
          <a:p>
            <a:pPr marL="0" indent="0">
              <a:spcBef>
                <a:spcPts val="0"/>
              </a:spcBef>
              <a:buNone/>
            </a:pPr>
            <a:r>
              <a:rPr lang="ru-RU" sz="2400" dirty="0">
                <a:latin typeface="Myriad Pro" pitchFamily="34" charset="0"/>
                <a:cs typeface="Times New Roman" pitchFamily="18" charset="0"/>
              </a:rPr>
              <a:t>Текущая рыночная цена </a:t>
            </a:r>
            <a:r>
              <a:rPr lang="ru-RU" sz="2400" dirty="0" err="1">
                <a:latin typeface="Myriad Pro" pitchFamily="34" charset="0"/>
                <a:cs typeface="Times New Roman" pitchFamily="18" charset="0"/>
              </a:rPr>
              <a:t>Цр</a:t>
            </a:r>
            <a:r>
              <a:rPr lang="ru-RU" sz="2400" dirty="0">
                <a:latin typeface="Myriad Pro" pitchFamily="34" charset="0"/>
                <a:cs typeface="Times New Roman" pitchFamily="18" charset="0"/>
              </a:rPr>
              <a:t> = --------- = 500 руб.</a:t>
            </a:r>
          </a:p>
          <a:p>
            <a:pPr marL="0" indent="0">
              <a:spcBef>
                <a:spcPts val="0"/>
              </a:spcBef>
              <a:buNone/>
            </a:pPr>
            <a:r>
              <a:rPr lang="ru-RU" sz="2400" dirty="0">
                <a:latin typeface="Myriad Pro" pitchFamily="34" charset="0"/>
                <a:cs typeface="Times New Roman" pitchFamily="18" charset="0"/>
              </a:rPr>
              <a:t>                                                      20%</a:t>
            </a:r>
          </a:p>
          <a:p>
            <a:pPr marL="0" indent="0">
              <a:spcBef>
                <a:spcPts val="0"/>
              </a:spcBef>
              <a:buNone/>
            </a:pPr>
            <a:r>
              <a:rPr lang="ru-RU" sz="2400" dirty="0">
                <a:latin typeface="Myriad Pro" pitchFamily="34" charset="0"/>
                <a:cs typeface="Times New Roman" pitchFamily="18" charset="0"/>
              </a:rPr>
              <a:t>Таким образом, если процентные ставки удваиваются, как в нашем примере, то цена привилегированной акции из нашего выпуска должна будет снизиться вдвое </a:t>
            </a:r>
          </a:p>
        </p:txBody>
      </p:sp>
      <p:sp>
        <p:nvSpPr>
          <p:cNvPr id="4" name="Номер слайда 3"/>
          <p:cNvSpPr>
            <a:spLocks noGrp="1"/>
          </p:cNvSpPr>
          <p:nvPr>
            <p:ph type="sldNum" sz="quarter" idx="12"/>
          </p:nvPr>
        </p:nvSpPr>
        <p:spPr/>
        <p:txBody>
          <a:bodyPr/>
          <a:lstStyle/>
          <a:p>
            <a:fld id="{725C68B6-61C2-468F-89AB-4B9F7531AA68}" type="slidenum">
              <a:rPr lang="ru-RU" smtClean="0"/>
              <a:pPr/>
              <a:t>55</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Выплата дивидендов по привилегированным акциям</a:t>
            </a:r>
            <a:endParaRPr lang="ru-RU" sz="3200" b="1" dirty="0">
              <a:latin typeface="Myriad Pro" pitchFamily="34" charset="0"/>
              <a:ea typeface="+mn-ea"/>
              <a:cs typeface="Times New Roman" pitchFamily="18" charset="0"/>
            </a:endParaRPr>
          </a:p>
        </p:txBody>
      </p:sp>
    </p:spTree>
    <p:extLst>
      <p:ext uri="{BB962C8B-B14F-4D97-AF65-F5344CB8AC3E}">
        <p14:creationId xmlns:p14="http://schemas.microsoft.com/office/powerpoint/2010/main" val="41561503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268760"/>
            <a:ext cx="8352928" cy="4968552"/>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Пример 3. Рыночные процентные ставки упали в два раза от и теперь составляют 5%. Любые вновь выпущенные привилегированные акции будут продаваться со ставкой дивидендов в 5%. </a:t>
            </a:r>
          </a:p>
          <a:p>
            <a:pPr marL="0" indent="0">
              <a:spcBef>
                <a:spcPts val="600"/>
              </a:spcBef>
              <a:spcAft>
                <a:spcPts val="600"/>
              </a:spcAft>
              <a:buNone/>
            </a:pPr>
            <a:r>
              <a:rPr lang="ru-RU" sz="2400" dirty="0">
                <a:latin typeface="Myriad Pro" pitchFamily="34" charset="0"/>
                <a:cs typeface="Times New Roman" pitchFamily="18" charset="0"/>
              </a:rPr>
              <a:t>Владелец привилегированной акции со старой доходностью в 10%, желающий её продать, будет учитывать условия рынка и может поднять её цену до уровня, на котором эта привилегированная акция даёт доход в 5%. </a:t>
            </a:r>
            <a:endParaRPr lang="ru-RU" sz="22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56</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Выплата дивидендов по привилегированным акциям</a:t>
            </a:r>
            <a:endParaRPr lang="ru-RU" sz="3200" b="1" dirty="0">
              <a:latin typeface="Myriad Pro" pitchFamily="34" charset="0"/>
              <a:ea typeface="+mn-ea"/>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268760"/>
            <a:ext cx="8352928" cy="4968552"/>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Новая теоретическая цена будет следующей:</a:t>
            </a:r>
          </a:p>
          <a:p>
            <a:pPr marL="0" indent="0">
              <a:lnSpc>
                <a:spcPct val="80000"/>
              </a:lnSpc>
              <a:spcBef>
                <a:spcPts val="0"/>
              </a:spcBef>
              <a:buNone/>
            </a:pPr>
            <a:r>
              <a:rPr lang="ru-RU" sz="2400" dirty="0">
                <a:latin typeface="Myriad Pro" pitchFamily="34" charset="0"/>
                <a:cs typeface="Times New Roman" pitchFamily="18" charset="0"/>
              </a:rPr>
              <a:t>                                                      100 руб.</a:t>
            </a:r>
          </a:p>
          <a:p>
            <a:pPr marL="0" indent="0">
              <a:lnSpc>
                <a:spcPct val="80000"/>
              </a:lnSpc>
              <a:spcBef>
                <a:spcPts val="0"/>
              </a:spcBef>
              <a:buNone/>
            </a:pPr>
            <a:r>
              <a:rPr lang="ru-RU" sz="2400" dirty="0">
                <a:latin typeface="Myriad Pro" pitchFamily="34" charset="0"/>
                <a:cs typeface="Times New Roman" pitchFamily="18" charset="0"/>
              </a:rPr>
              <a:t>Текущая рыночная цена </a:t>
            </a:r>
            <a:r>
              <a:rPr lang="ru-RU" sz="2400" dirty="0" err="1">
                <a:latin typeface="Myriad Pro" pitchFamily="34" charset="0"/>
                <a:cs typeface="Times New Roman" pitchFamily="18" charset="0"/>
              </a:rPr>
              <a:t>Цр</a:t>
            </a:r>
            <a:r>
              <a:rPr lang="ru-RU" sz="2400" dirty="0">
                <a:latin typeface="Myriad Pro" pitchFamily="34" charset="0"/>
                <a:cs typeface="Times New Roman" pitchFamily="18" charset="0"/>
              </a:rPr>
              <a:t>  = -------- =  2000 руб.</a:t>
            </a:r>
          </a:p>
          <a:p>
            <a:pPr marL="0" indent="0">
              <a:lnSpc>
                <a:spcPct val="80000"/>
              </a:lnSpc>
              <a:spcBef>
                <a:spcPts val="0"/>
              </a:spcBef>
              <a:buNone/>
            </a:pPr>
            <a:r>
              <a:rPr lang="ru-RU" sz="2400" dirty="0">
                <a:latin typeface="Myriad Pro" pitchFamily="34" charset="0"/>
                <a:cs typeface="Times New Roman" pitchFamily="18" charset="0"/>
              </a:rPr>
              <a:t>                                                          5%</a:t>
            </a:r>
          </a:p>
          <a:p>
            <a:pPr marL="0" indent="0">
              <a:lnSpc>
                <a:spcPct val="120000"/>
              </a:lnSpc>
              <a:spcBef>
                <a:spcPts val="600"/>
              </a:spcBef>
              <a:spcAft>
                <a:spcPts val="600"/>
              </a:spcAft>
              <a:buNone/>
            </a:pPr>
            <a:r>
              <a:rPr lang="ru-RU" sz="2400" dirty="0">
                <a:latin typeface="Myriad Pro" pitchFamily="34" charset="0"/>
                <a:cs typeface="Times New Roman" pitchFamily="18" charset="0"/>
              </a:rPr>
              <a:t>Таким образом, если процентные ставки снижаются наполовину, то цена выпуска удваивается</a:t>
            </a:r>
          </a:p>
          <a:p>
            <a:pPr marL="0" indent="0">
              <a:lnSpc>
                <a:spcPct val="120000"/>
              </a:lnSpc>
              <a:spcBef>
                <a:spcPts val="600"/>
              </a:spcBef>
              <a:spcAft>
                <a:spcPts val="600"/>
              </a:spcAft>
              <a:buNone/>
            </a:pPr>
            <a:endParaRPr lang="ru-RU" sz="22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57</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Выплата дивидендов по привилегированным акциям</a:t>
            </a:r>
            <a:endParaRPr lang="ru-RU" sz="3200" b="1" dirty="0">
              <a:latin typeface="Myriad Pro" pitchFamily="34" charset="0"/>
              <a:ea typeface="+mn-ea"/>
              <a:cs typeface="Times New Roman" pitchFamily="18" charset="0"/>
            </a:endParaRPr>
          </a:p>
        </p:txBody>
      </p:sp>
    </p:spTree>
    <p:extLst>
      <p:ext uri="{BB962C8B-B14F-4D97-AF65-F5344CB8AC3E}">
        <p14:creationId xmlns:p14="http://schemas.microsoft.com/office/powerpoint/2010/main" val="42438157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58</a:t>
            </a:fld>
            <a:endParaRPr lang="ru-RU"/>
          </a:p>
        </p:txBody>
      </p:sp>
      <p:sp>
        <p:nvSpPr>
          <p:cNvPr id="5" name="Заголовок 1"/>
          <p:cNvSpPr>
            <a:spLocks noGrp="1"/>
          </p:cNvSpPr>
          <p:nvPr>
            <p:ph type="title"/>
          </p:nvPr>
        </p:nvSpPr>
        <p:spPr>
          <a:xfrm>
            <a:off x="5720" y="0"/>
            <a:ext cx="8229600" cy="90872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Привилегированная акция и облигация</a:t>
            </a:r>
          </a:p>
        </p:txBody>
      </p:sp>
    </p:spTree>
    <p:extLst>
      <p:ext uri="{BB962C8B-B14F-4D97-AF65-F5344CB8AC3E}">
        <p14:creationId xmlns:p14="http://schemas.microsoft.com/office/powerpoint/2010/main" val="3955704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988840"/>
            <a:ext cx="8229600" cy="4464496"/>
          </a:xfrm>
        </p:spPr>
        <p:txBody>
          <a:bodyPr>
            <a:noAutofit/>
          </a:bodyPr>
          <a:lstStyle/>
          <a:p>
            <a:pPr marL="0" indent="0">
              <a:spcBef>
                <a:spcPts val="0"/>
              </a:spcBef>
              <a:spcAft>
                <a:spcPts val="600"/>
              </a:spcAft>
              <a:buNone/>
            </a:pPr>
            <a:r>
              <a:rPr lang="ru-RU" sz="2400">
                <a:latin typeface="Myriad Pro" pitchFamily="34" charset="0"/>
                <a:cs typeface="Times New Roman" pitchFamily="18" charset="0"/>
              </a:rPr>
              <a:t>Владельцы </a:t>
            </a:r>
            <a:r>
              <a:rPr lang="ru-RU" sz="2400" dirty="0">
                <a:latin typeface="Myriad Pro" pitchFamily="34" charset="0"/>
                <a:cs typeface="Times New Roman" pitchFamily="18" charset="0"/>
              </a:rPr>
              <a:t>облигаций также получают периодические выплаты по фиксированной процентной ставке, не обладают правом голоса или правом на преимущественное приобретение новых </a:t>
            </a:r>
            <a:r>
              <a:rPr lang="ru-RU" sz="2400">
                <a:latin typeface="Myriad Pro" pitchFamily="34" charset="0"/>
                <a:cs typeface="Times New Roman" pitchFamily="18" charset="0"/>
              </a:rPr>
              <a:t>выпусков облигаций</a:t>
            </a:r>
            <a:endParaRPr lang="ru-RU"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59</a:t>
            </a:fld>
            <a:endParaRPr lang="ru-RU"/>
          </a:p>
        </p:txBody>
      </p:sp>
      <p:sp>
        <p:nvSpPr>
          <p:cNvPr id="5" name="Заголовок 1"/>
          <p:cNvSpPr>
            <a:spLocks noGrp="1"/>
          </p:cNvSpPr>
          <p:nvPr>
            <p:ph type="title"/>
          </p:nvPr>
        </p:nvSpPr>
        <p:spPr>
          <a:xfrm>
            <a:off x="0" y="10057"/>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Сходство привилегированной акции и облигации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
        <p:nvSpPr>
          <p:cNvPr id="7" name="Заголовок 1"/>
          <p:cNvSpPr>
            <a:spLocks noGrp="1"/>
          </p:cNvSpPr>
          <p:nvPr>
            <p:ph type="title"/>
          </p:nvPr>
        </p:nvSpPr>
        <p:spPr>
          <a:xfrm>
            <a:off x="6431" y="6810"/>
            <a:ext cx="8229600" cy="778098"/>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Виды неэмиссионных ценных бумаг в Российской Федерации</a:t>
            </a:r>
          </a:p>
        </p:txBody>
      </p:sp>
      <p:grpSp>
        <p:nvGrpSpPr>
          <p:cNvPr id="21" name="Группа 20"/>
          <p:cNvGrpSpPr/>
          <p:nvPr/>
        </p:nvGrpSpPr>
        <p:grpSpPr>
          <a:xfrm>
            <a:off x="467544" y="1328254"/>
            <a:ext cx="8232476" cy="5032433"/>
            <a:chOff x="467544" y="1439206"/>
            <a:chExt cx="8232476" cy="5032433"/>
          </a:xfrm>
        </p:grpSpPr>
        <p:grpSp>
          <p:nvGrpSpPr>
            <p:cNvPr id="20" name="Группа 19"/>
            <p:cNvGrpSpPr/>
            <p:nvPr/>
          </p:nvGrpSpPr>
          <p:grpSpPr>
            <a:xfrm>
              <a:off x="683444" y="1439206"/>
              <a:ext cx="7920038" cy="5032433"/>
              <a:chOff x="683444" y="1439206"/>
              <a:chExt cx="7920038" cy="5032433"/>
            </a:xfrm>
          </p:grpSpPr>
          <p:sp>
            <p:nvSpPr>
              <p:cNvPr id="8" name="Rectangle 48"/>
              <p:cNvSpPr>
                <a:spLocks noChangeArrowheads="1"/>
              </p:cNvSpPr>
              <p:nvPr/>
            </p:nvSpPr>
            <p:spPr bwMode="auto">
              <a:xfrm>
                <a:off x="683444" y="1439734"/>
                <a:ext cx="3155950" cy="692889"/>
              </a:xfrm>
              <a:prstGeom prst="rect">
                <a:avLst/>
              </a:prstGeom>
              <a:noFill/>
              <a:ln w="28575">
                <a:solidFill>
                  <a:schemeClr val="tx1"/>
                </a:solidFill>
                <a:miter lim="800000"/>
                <a:headEnd/>
                <a:tailEnd/>
              </a:ln>
            </p:spPr>
            <p:txBody>
              <a:bodyPr/>
              <a:lstStyle/>
              <a:p>
                <a:pPr algn="ctr" eaLnBrk="0" hangingPunct="0">
                  <a:lnSpc>
                    <a:spcPct val="80000"/>
                  </a:lnSpc>
                </a:pPr>
                <a:r>
                  <a:rPr lang="ru-RU" sz="2400" dirty="0">
                    <a:latin typeface="Myriad Pro" pitchFamily="34" charset="0"/>
                    <a:cs typeface="Times New Roman" pitchFamily="18" charset="0"/>
                  </a:rPr>
                  <a:t>Долевые ценные бумаги</a:t>
                </a:r>
              </a:p>
            </p:txBody>
          </p:sp>
          <p:sp>
            <p:nvSpPr>
              <p:cNvPr id="9" name="Rectangle 49"/>
              <p:cNvSpPr>
                <a:spLocks noChangeArrowheads="1"/>
              </p:cNvSpPr>
              <p:nvPr/>
            </p:nvSpPr>
            <p:spPr bwMode="auto">
              <a:xfrm>
                <a:off x="5076057" y="1439206"/>
                <a:ext cx="3527425" cy="708132"/>
              </a:xfrm>
              <a:prstGeom prst="rect">
                <a:avLst/>
              </a:prstGeom>
              <a:noFill/>
              <a:ln w="28575">
                <a:solidFill>
                  <a:schemeClr val="tx1"/>
                </a:solidFill>
                <a:miter lim="800000"/>
                <a:headEnd/>
                <a:tailEnd/>
              </a:ln>
            </p:spPr>
            <p:txBody>
              <a:bodyPr/>
              <a:lstStyle/>
              <a:p>
                <a:pPr algn="ctr" eaLnBrk="0" hangingPunct="0">
                  <a:lnSpc>
                    <a:spcPct val="90000"/>
                  </a:lnSpc>
                </a:pPr>
                <a:r>
                  <a:rPr lang="ru-RU" sz="2400" dirty="0">
                    <a:latin typeface="Myriad Pro" pitchFamily="34" charset="0"/>
                    <a:cs typeface="Times New Roman" pitchFamily="18" charset="0"/>
                  </a:rPr>
                  <a:t>Долговые ценные бумаги</a:t>
                </a:r>
              </a:p>
            </p:txBody>
          </p:sp>
          <p:sp>
            <p:nvSpPr>
              <p:cNvPr id="10" name="Rectangle 50"/>
              <p:cNvSpPr>
                <a:spLocks noChangeArrowheads="1"/>
              </p:cNvSpPr>
              <p:nvPr/>
            </p:nvSpPr>
            <p:spPr bwMode="auto">
              <a:xfrm>
                <a:off x="683444" y="2228728"/>
                <a:ext cx="3155950" cy="659453"/>
              </a:xfrm>
              <a:prstGeom prst="rect">
                <a:avLst/>
              </a:prstGeom>
              <a:noFill/>
              <a:ln w="28575">
                <a:solidFill>
                  <a:schemeClr val="tx1"/>
                </a:solidFill>
                <a:miter lim="800000"/>
                <a:headEnd/>
                <a:tailEnd/>
              </a:ln>
            </p:spPr>
            <p:txBody>
              <a:bodyPr/>
              <a:lstStyle/>
              <a:p>
                <a:pPr algn="ctr" eaLnBrk="0" hangingPunct="0">
                  <a:lnSpc>
                    <a:spcPct val="80000"/>
                  </a:lnSpc>
                </a:pPr>
                <a:r>
                  <a:rPr lang="ru-RU" sz="2400" dirty="0">
                    <a:latin typeface="Myriad Pro" pitchFamily="34" charset="0"/>
                    <a:cs typeface="Times New Roman" pitchFamily="18" charset="0"/>
                  </a:rPr>
                  <a:t>Инвестиционный пай</a:t>
                </a:r>
              </a:p>
            </p:txBody>
          </p:sp>
          <p:sp>
            <p:nvSpPr>
              <p:cNvPr id="11" name="Rectangle 51"/>
              <p:cNvSpPr>
                <a:spLocks noChangeArrowheads="1"/>
              </p:cNvSpPr>
              <p:nvPr/>
            </p:nvSpPr>
            <p:spPr bwMode="auto">
              <a:xfrm>
                <a:off x="5291957" y="4364780"/>
                <a:ext cx="3027363" cy="665394"/>
              </a:xfrm>
              <a:prstGeom prst="rect">
                <a:avLst/>
              </a:prstGeom>
              <a:noFill/>
              <a:ln w="28575">
                <a:solidFill>
                  <a:schemeClr val="tx1"/>
                </a:solidFill>
                <a:miter lim="800000"/>
                <a:headEnd/>
                <a:tailEnd/>
              </a:ln>
            </p:spPr>
            <p:txBody>
              <a:bodyPr/>
              <a:lstStyle/>
              <a:p>
                <a:pPr algn="ctr" eaLnBrk="0" hangingPunct="0">
                  <a:lnSpc>
                    <a:spcPct val="80000"/>
                  </a:lnSpc>
                </a:pPr>
                <a:r>
                  <a:rPr lang="ru-RU" sz="2400" i="1" dirty="0">
                    <a:latin typeface="Myriad Pro" pitchFamily="34" charset="0"/>
                    <a:cs typeface="Times New Roman" pitchFamily="18" charset="0"/>
                  </a:rPr>
                  <a:t>Сберегательный сертификат</a:t>
                </a:r>
              </a:p>
            </p:txBody>
          </p:sp>
          <p:sp>
            <p:nvSpPr>
              <p:cNvPr id="12" name="Rectangle 52"/>
              <p:cNvSpPr>
                <a:spLocks noChangeArrowheads="1"/>
              </p:cNvSpPr>
              <p:nvPr/>
            </p:nvSpPr>
            <p:spPr bwMode="auto">
              <a:xfrm>
                <a:off x="5291957" y="3669685"/>
                <a:ext cx="3024188" cy="620488"/>
              </a:xfrm>
              <a:prstGeom prst="rect">
                <a:avLst/>
              </a:prstGeom>
              <a:noFill/>
              <a:ln w="28575">
                <a:solidFill>
                  <a:schemeClr val="tx1"/>
                </a:solidFill>
                <a:miter lim="800000"/>
                <a:headEnd/>
                <a:tailEnd/>
              </a:ln>
            </p:spPr>
            <p:txBody>
              <a:bodyPr/>
              <a:lstStyle/>
              <a:p>
                <a:pPr algn="ctr" eaLnBrk="0" hangingPunct="0">
                  <a:lnSpc>
                    <a:spcPct val="80000"/>
                  </a:lnSpc>
                </a:pPr>
                <a:r>
                  <a:rPr lang="ru-RU" sz="2400" i="1" dirty="0">
                    <a:latin typeface="Myriad Pro" pitchFamily="34" charset="0"/>
                    <a:cs typeface="Times New Roman" pitchFamily="18" charset="0"/>
                  </a:rPr>
                  <a:t>Депозитный  сертификат</a:t>
                </a:r>
              </a:p>
            </p:txBody>
          </p:sp>
          <p:sp>
            <p:nvSpPr>
              <p:cNvPr id="13" name="Rectangle 53"/>
              <p:cNvSpPr>
                <a:spLocks noChangeArrowheads="1"/>
              </p:cNvSpPr>
              <p:nvPr/>
            </p:nvSpPr>
            <p:spPr bwMode="auto">
              <a:xfrm>
                <a:off x="5580882" y="2284041"/>
                <a:ext cx="2390775" cy="532157"/>
              </a:xfrm>
              <a:prstGeom prst="rect">
                <a:avLst/>
              </a:prstGeom>
              <a:noFill/>
              <a:ln w="28575">
                <a:solidFill>
                  <a:schemeClr val="tx1"/>
                </a:solidFill>
                <a:miter lim="800000"/>
                <a:headEnd/>
                <a:tailEnd/>
              </a:ln>
            </p:spPr>
            <p:txBody>
              <a:bodyPr/>
              <a:lstStyle/>
              <a:p>
                <a:pPr algn="ctr" eaLnBrk="0" hangingPunct="0"/>
                <a:r>
                  <a:rPr lang="ru-RU" sz="2400" dirty="0">
                    <a:latin typeface="Myriad Pro" pitchFamily="34" charset="0"/>
                    <a:cs typeface="Times New Roman" pitchFamily="18" charset="0"/>
                  </a:rPr>
                  <a:t>Вексель</a:t>
                </a:r>
                <a:r>
                  <a:rPr lang="ru-RU" b="1" dirty="0">
                    <a:latin typeface="Times New Roman" pitchFamily="18" charset="0"/>
                    <a:cs typeface="Times New Roman" pitchFamily="18" charset="0"/>
                  </a:rPr>
                  <a:t> </a:t>
                </a:r>
              </a:p>
            </p:txBody>
          </p:sp>
          <p:sp>
            <p:nvSpPr>
              <p:cNvPr id="25" name="Rectangle 65"/>
              <p:cNvSpPr>
                <a:spLocks noChangeArrowheads="1"/>
              </p:cNvSpPr>
              <p:nvPr/>
            </p:nvSpPr>
            <p:spPr bwMode="auto">
              <a:xfrm>
                <a:off x="5580882" y="2904248"/>
                <a:ext cx="2390775" cy="607241"/>
              </a:xfrm>
              <a:prstGeom prst="rect">
                <a:avLst/>
              </a:prstGeom>
              <a:noFill/>
              <a:ln w="28575">
                <a:solidFill>
                  <a:schemeClr val="tx1"/>
                </a:solidFill>
                <a:miter lim="800000"/>
                <a:headEnd/>
                <a:tailEnd/>
              </a:ln>
            </p:spPr>
            <p:txBody>
              <a:bodyPr anchor="ctr" anchorCtr="0"/>
              <a:lstStyle/>
              <a:p>
                <a:pPr algn="ctr" eaLnBrk="0" hangingPunct="0">
                  <a:lnSpc>
                    <a:spcPct val="70000"/>
                  </a:lnSpc>
                </a:pPr>
                <a:r>
                  <a:rPr lang="ru-RU" sz="2400" dirty="0">
                    <a:latin typeface="Myriad Pro" pitchFamily="34" charset="0"/>
                    <a:cs typeface="Times New Roman" pitchFamily="18" charset="0"/>
                  </a:rPr>
                  <a:t>Банковский сертификат</a:t>
                </a:r>
              </a:p>
            </p:txBody>
          </p:sp>
          <p:sp>
            <p:nvSpPr>
              <p:cNvPr id="27" name="Rectangle 70"/>
              <p:cNvSpPr>
                <a:spLocks noChangeArrowheads="1"/>
              </p:cNvSpPr>
              <p:nvPr/>
            </p:nvSpPr>
            <p:spPr bwMode="auto">
              <a:xfrm>
                <a:off x="1547044" y="3788784"/>
                <a:ext cx="2274888" cy="358690"/>
              </a:xfrm>
              <a:prstGeom prst="rect">
                <a:avLst/>
              </a:prstGeom>
              <a:noFill/>
              <a:ln w="28575">
                <a:solidFill>
                  <a:schemeClr val="tx1"/>
                </a:solidFill>
                <a:miter lim="800000"/>
                <a:headEnd/>
                <a:tailEnd/>
              </a:ln>
            </p:spPr>
            <p:txBody>
              <a:bodyPr anchor="ctr" anchorCtr="1"/>
              <a:lstStyle/>
              <a:p>
                <a:pPr algn="ctr" eaLnBrk="0" hangingPunct="0">
                  <a:spcBef>
                    <a:spcPts val="300"/>
                  </a:spcBef>
                  <a:spcAft>
                    <a:spcPts val="300"/>
                  </a:spcAft>
                </a:pPr>
                <a:r>
                  <a:rPr lang="ru-RU" sz="2400" dirty="0">
                    <a:latin typeface="Myriad Pro" pitchFamily="34" charset="0"/>
                    <a:cs typeface="Times New Roman" pitchFamily="18" charset="0"/>
                  </a:rPr>
                  <a:t>Чек </a:t>
                </a:r>
              </a:p>
            </p:txBody>
          </p:sp>
          <p:sp>
            <p:nvSpPr>
              <p:cNvPr id="28" name="Rectangle 71"/>
              <p:cNvSpPr>
                <a:spLocks noChangeArrowheads="1"/>
              </p:cNvSpPr>
              <p:nvPr/>
            </p:nvSpPr>
            <p:spPr bwMode="auto">
              <a:xfrm>
                <a:off x="1043807" y="4292933"/>
                <a:ext cx="2730500" cy="360343"/>
              </a:xfrm>
              <a:prstGeom prst="rect">
                <a:avLst/>
              </a:prstGeom>
              <a:noFill/>
              <a:ln w="28575">
                <a:solidFill>
                  <a:schemeClr val="tx1"/>
                </a:solidFill>
                <a:miter lim="800000"/>
                <a:headEnd/>
                <a:tailEnd/>
              </a:ln>
            </p:spPr>
            <p:txBody>
              <a:bodyPr anchor="ctr" anchorCtr="0"/>
              <a:lstStyle/>
              <a:p>
                <a:pPr algn="ctr" eaLnBrk="0" hangingPunct="0"/>
                <a:r>
                  <a:rPr lang="ru-RU" sz="2400" dirty="0">
                    <a:latin typeface="Myriad Pro" pitchFamily="34" charset="0"/>
                    <a:cs typeface="Times New Roman" pitchFamily="18" charset="0"/>
                  </a:rPr>
                  <a:t>Коносамент</a:t>
                </a:r>
              </a:p>
            </p:txBody>
          </p:sp>
          <p:sp>
            <p:nvSpPr>
              <p:cNvPr id="29" name="Rectangle 72"/>
              <p:cNvSpPr>
                <a:spLocks noChangeArrowheads="1"/>
              </p:cNvSpPr>
              <p:nvPr/>
            </p:nvSpPr>
            <p:spPr bwMode="auto">
              <a:xfrm>
                <a:off x="754882" y="4797081"/>
                <a:ext cx="3071813" cy="702504"/>
              </a:xfrm>
              <a:prstGeom prst="rect">
                <a:avLst/>
              </a:prstGeom>
              <a:noFill/>
              <a:ln w="28575">
                <a:solidFill>
                  <a:schemeClr val="tx1"/>
                </a:solidFill>
                <a:miter lim="800000"/>
                <a:headEnd/>
                <a:tailEnd/>
              </a:ln>
            </p:spPr>
            <p:txBody>
              <a:bodyPr anchor="ctr" anchorCtr="1"/>
              <a:lstStyle/>
              <a:p>
                <a:pPr algn="ctr" eaLnBrk="0" hangingPunct="0">
                  <a:lnSpc>
                    <a:spcPct val="80000"/>
                  </a:lnSpc>
                </a:pPr>
                <a:r>
                  <a:rPr lang="ru-RU" sz="2400">
                    <a:latin typeface="Myriad Pro" pitchFamily="34" charset="0"/>
                    <a:cs typeface="Times New Roman" pitchFamily="18" charset="0"/>
                  </a:rPr>
                  <a:t>Складское свидетельство (сс)</a:t>
                </a:r>
                <a:endParaRPr lang="ru-RU" sz="2400" dirty="0">
                  <a:latin typeface="Myriad Pro" pitchFamily="34" charset="0"/>
                  <a:cs typeface="Times New Roman" pitchFamily="18" charset="0"/>
                </a:endParaRPr>
              </a:p>
            </p:txBody>
          </p:sp>
          <p:sp>
            <p:nvSpPr>
              <p:cNvPr id="30" name="Rectangle 73"/>
              <p:cNvSpPr>
                <a:spLocks noChangeArrowheads="1"/>
              </p:cNvSpPr>
              <p:nvPr/>
            </p:nvSpPr>
            <p:spPr bwMode="auto">
              <a:xfrm>
                <a:off x="5291957" y="5157423"/>
                <a:ext cx="2503488" cy="396573"/>
              </a:xfrm>
              <a:prstGeom prst="rect">
                <a:avLst/>
              </a:prstGeom>
              <a:noFill/>
              <a:ln w="28575">
                <a:solidFill>
                  <a:schemeClr val="tx1"/>
                </a:solidFill>
                <a:miter lim="800000"/>
                <a:headEnd/>
                <a:tailEnd/>
              </a:ln>
            </p:spPr>
            <p:txBody>
              <a:bodyPr/>
              <a:lstStyle/>
              <a:p>
                <a:pPr algn="ctr" eaLnBrk="0" hangingPunct="0">
                  <a:lnSpc>
                    <a:spcPct val="90000"/>
                  </a:lnSpc>
                </a:pPr>
                <a:r>
                  <a:rPr lang="ru-RU" sz="2400" dirty="0">
                    <a:latin typeface="Myriad Pro" pitchFamily="34" charset="0"/>
                    <a:cs typeface="Times New Roman" pitchFamily="18" charset="0"/>
                  </a:rPr>
                  <a:t>Закладная</a:t>
                </a:r>
              </a:p>
            </p:txBody>
          </p:sp>
          <p:sp>
            <p:nvSpPr>
              <p:cNvPr id="31" name="Rectangle 74"/>
              <p:cNvSpPr>
                <a:spLocks noChangeArrowheads="1"/>
              </p:cNvSpPr>
              <p:nvPr/>
            </p:nvSpPr>
            <p:spPr bwMode="auto">
              <a:xfrm>
                <a:off x="5291957" y="5661573"/>
                <a:ext cx="2880443" cy="682991"/>
              </a:xfrm>
              <a:prstGeom prst="rect">
                <a:avLst/>
              </a:prstGeom>
              <a:noFill/>
              <a:ln w="28575">
                <a:solidFill>
                  <a:schemeClr val="tx1"/>
                </a:solidFill>
                <a:miter lim="800000"/>
                <a:headEnd/>
                <a:tailEnd/>
              </a:ln>
            </p:spPr>
            <p:txBody>
              <a:bodyPr/>
              <a:lstStyle/>
              <a:p>
                <a:pPr algn="ctr" eaLnBrk="0" hangingPunct="0">
                  <a:lnSpc>
                    <a:spcPct val="80000"/>
                  </a:lnSpc>
                </a:pPr>
                <a:r>
                  <a:rPr lang="ru-RU" sz="2400">
                    <a:latin typeface="Myriad Pro" pitchFamily="34" charset="0"/>
                    <a:cs typeface="Times New Roman" pitchFamily="18" charset="0"/>
                  </a:rPr>
                  <a:t>Приватизацион-ные цб</a:t>
                </a:r>
                <a:endParaRPr lang="ru-RU" sz="2400" dirty="0">
                  <a:latin typeface="Myriad Pro" pitchFamily="34" charset="0"/>
                  <a:cs typeface="Times New Roman" pitchFamily="18" charset="0"/>
                </a:endParaRPr>
              </a:p>
            </p:txBody>
          </p:sp>
          <p:sp>
            <p:nvSpPr>
              <p:cNvPr id="35" name="Rectangle 78"/>
              <p:cNvSpPr>
                <a:spLocks noChangeArrowheads="1"/>
              </p:cNvSpPr>
              <p:nvPr/>
            </p:nvSpPr>
            <p:spPr bwMode="auto">
              <a:xfrm>
                <a:off x="972369" y="5613934"/>
                <a:ext cx="3095574" cy="377948"/>
              </a:xfrm>
              <a:prstGeom prst="rect">
                <a:avLst/>
              </a:prstGeom>
              <a:noFill/>
              <a:ln w="28575">
                <a:solidFill>
                  <a:schemeClr val="tx1"/>
                </a:solidFill>
                <a:miter lim="800000"/>
                <a:headEnd/>
                <a:tailEnd/>
              </a:ln>
            </p:spPr>
            <p:txBody>
              <a:bodyPr anchor="ctr" anchorCtr="1"/>
              <a:lstStyle/>
              <a:p>
                <a:pPr algn="ctr" eaLnBrk="0" hangingPunct="0">
                  <a:lnSpc>
                    <a:spcPct val="70000"/>
                  </a:lnSpc>
                </a:pPr>
                <a:r>
                  <a:rPr lang="ru-RU" sz="2400" i="1">
                    <a:latin typeface="Myriad Pro" pitchFamily="34" charset="0"/>
                    <a:cs typeface="Times New Roman" pitchFamily="18" charset="0"/>
                  </a:rPr>
                  <a:t>Простое  сс</a:t>
                </a:r>
                <a:endParaRPr lang="ru-RU" sz="2400" i="1" dirty="0">
                  <a:latin typeface="Myriad Pro" pitchFamily="34" charset="0"/>
                  <a:cs typeface="Times New Roman" pitchFamily="18" charset="0"/>
                </a:endParaRPr>
              </a:p>
            </p:txBody>
          </p:sp>
          <p:sp>
            <p:nvSpPr>
              <p:cNvPr id="36" name="Rectangle 79"/>
              <p:cNvSpPr>
                <a:spLocks noChangeArrowheads="1"/>
              </p:cNvSpPr>
              <p:nvPr/>
            </p:nvSpPr>
            <p:spPr bwMode="auto">
              <a:xfrm>
                <a:off x="972368" y="6075206"/>
                <a:ext cx="3095575" cy="396433"/>
              </a:xfrm>
              <a:prstGeom prst="rect">
                <a:avLst/>
              </a:prstGeom>
              <a:noFill/>
              <a:ln w="28575">
                <a:solidFill>
                  <a:schemeClr val="tx1"/>
                </a:solidFill>
                <a:miter lim="800000"/>
                <a:headEnd/>
                <a:tailEnd/>
              </a:ln>
            </p:spPr>
            <p:txBody>
              <a:bodyPr anchor="ctr" anchorCtr="1"/>
              <a:lstStyle/>
              <a:p>
                <a:pPr algn="ctr" eaLnBrk="0" hangingPunct="0">
                  <a:lnSpc>
                    <a:spcPct val="70000"/>
                  </a:lnSpc>
                </a:pPr>
                <a:r>
                  <a:rPr lang="ru-RU" sz="2400" i="1">
                    <a:latin typeface="Myriad Pro" pitchFamily="34" charset="0"/>
                    <a:cs typeface="Times New Roman" pitchFamily="18" charset="0"/>
                  </a:rPr>
                  <a:t>Двойное  сс</a:t>
                </a:r>
                <a:endParaRPr lang="ru-RU" sz="2400" i="1" dirty="0">
                  <a:latin typeface="Myriad Pro" pitchFamily="34" charset="0"/>
                  <a:cs typeface="Times New Roman" pitchFamily="18" charset="0"/>
                </a:endParaRPr>
              </a:p>
            </p:txBody>
          </p:sp>
          <p:sp>
            <p:nvSpPr>
              <p:cNvPr id="42" name="Rectangle 86"/>
              <p:cNvSpPr>
                <a:spLocks noChangeArrowheads="1"/>
              </p:cNvSpPr>
              <p:nvPr/>
            </p:nvSpPr>
            <p:spPr bwMode="auto">
              <a:xfrm>
                <a:off x="683444" y="3013806"/>
                <a:ext cx="3168650" cy="647702"/>
              </a:xfrm>
              <a:prstGeom prst="rect">
                <a:avLst/>
              </a:prstGeom>
              <a:noFill/>
              <a:ln w="28575">
                <a:solidFill>
                  <a:schemeClr val="tx1"/>
                </a:solidFill>
                <a:miter lim="800000"/>
                <a:headEnd/>
                <a:tailEnd/>
              </a:ln>
            </p:spPr>
            <p:txBody>
              <a:bodyPr anchor="ctr" anchorCtr="1"/>
              <a:lstStyle/>
              <a:p>
                <a:pPr algn="ctr" eaLnBrk="0" hangingPunct="0">
                  <a:lnSpc>
                    <a:spcPct val="70000"/>
                  </a:lnSpc>
                </a:pPr>
                <a:r>
                  <a:rPr lang="ru-RU" sz="2400" dirty="0">
                    <a:latin typeface="Myriad Pro" pitchFamily="34" charset="0"/>
                    <a:cs typeface="Times New Roman" pitchFamily="18" charset="0"/>
                  </a:rPr>
                  <a:t>Ипотечный сертификат участия</a:t>
                </a:r>
              </a:p>
            </p:txBody>
          </p:sp>
        </p:grpSp>
        <p:grpSp>
          <p:nvGrpSpPr>
            <p:cNvPr id="17" name="Группа 16"/>
            <p:cNvGrpSpPr/>
            <p:nvPr/>
          </p:nvGrpSpPr>
          <p:grpSpPr>
            <a:xfrm>
              <a:off x="467544" y="1786178"/>
              <a:ext cx="8232476" cy="4475162"/>
              <a:chOff x="467544" y="1786178"/>
              <a:chExt cx="8232476" cy="4475162"/>
            </a:xfrm>
          </p:grpSpPr>
          <p:sp>
            <p:nvSpPr>
              <p:cNvPr id="14" name="Line 54"/>
              <p:cNvSpPr>
                <a:spLocks noChangeShapeType="1"/>
              </p:cNvSpPr>
              <p:nvPr/>
            </p:nvSpPr>
            <p:spPr bwMode="auto">
              <a:xfrm>
                <a:off x="3852094" y="1786178"/>
                <a:ext cx="576263"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15" name="Line 55"/>
              <p:cNvSpPr>
                <a:spLocks noChangeShapeType="1"/>
              </p:cNvSpPr>
              <p:nvPr/>
            </p:nvSpPr>
            <p:spPr bwMode="auto">
              <a:xfrm flipH="1">
                <a:off x="4644008" y="1844824"/>
                <a:ext cx="455613"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16" name="Line 56"/>
              <p:cNvSpPr>
                <a:spLocks noChangeShapeType="1"/>
              </p:cNvSpPr>
              <p:nvPr/>
            </p:nvSpPr>
            <p:spPr bwMode="auto">
              <a:xfrm flipH="1">
                <a:off x="4428357" y="1786178"/>
                <a:ext cx="0" cy="4163009"/>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18" name="Line 58"/>
              <p:cNvSpPr>
                <a:spLocks noChangeShapeType="1"/>
              </p:cNvSpPr>
              <p:nvPr/>
            </p:nvSpPr>
            <p:spPr bwMode="auto">
              <a:xfrm flipH="1">
                <a:off x="4644257" y="1844824"/>
                <a:ext cx="0" cy="2880319"/>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19" name="Line 59"/>
              <p:cNvSpPr>
                <a:spLocks noChangeShapeType="1"/>
              </p:cNvSpPr>
              <p:nvPr/>
            </p:nvSpPr>
            <p:spPr bwMode="auto">
              <a:xfrm>
                <a:off x="8676507" y="3219407"/>
                <a:ext cx="0" cy="1495027"/>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22" name="Line 62"/>
              <p:cNvSpPr>
                <a:spLocks noChangeShapeType="1"/>
              </p:cNvSpPr>
              <p:nvPr/>
            </p:nvSpPr>
            <p:spPr bwMode="auto">
              <a:xfrm flipH="1" flipV="1">
                <a:off x="7955782" y="3219407"/>
                <a:ext cx="720725"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39" name="Line 82"/>
              <p:cNvSpPr>
                <a:spLocks noChangeShapeType="1"/>
              </p:cNvSpPr>
              <p:nvPr/>
            </p:nvSpPr>
            <p:spPr bwMode="auto">
              <a:xfrm>
                <a:off x="467544" y="5139784"/>
                <a:ext cx="0" cy="1121555"/>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40" name="Line 83"/>
              <p:cNvSpPr>
                <a:spLocks noChangeShapeType="1"/>
              </p:cNvSpPr>
              <p:nvPr/>
            </p:nvSpPr>
            <p:spPr bwMode="auto">
              <a:xfrm>
                <a:off x="467544" y="5139785"/>
                <a:ext cx="311150"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2" name="Line 55"/>
              <p:cNvSpPr>
                <a:spLocks noChangeShapeType="1"/>
              </p:cNvSpPr>
              <p:nvPr/>
            </p:nvSpPr>
            <p:spPr bwMode="auto">
              <a:xfrm flipH="1">
                <a:off x="4644008" y="2558454"/>
                <a:ext cx="936104"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4" name="Line 55"/>
              <p:cNvSpPr>
                <a:spLocks noChangeShapeType="1"/>
              </p:cNvSpPr>
              <p:nvPr/>
            </p:nvSpPr>
            <p:spPr bwMode="auto">
              <a:xfrm flipH="1">
                <a:off x="8316416" y="4020904"/>
                <a:ext cx="360040"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5" name="Line 55"/>
              <p:cNvSpPr>
                <a:spLocks noChangeShapeType="1"/>
              </p:cNvSpPr>
              <p:nvPr/>
            </p:nvSpPr>
            <p:spPr bwMode="auto">
              <a:xfrm flipH="1">
                <a:off x="8316416" y="4714434"/>
                <a:ext cx="383604"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8" name="Line 55"/>
              <p:cNvSpPr>
                <a:spLocks noChangeShapeType="1"/>
              </p:cNvSpPr>
              <p:nvPr/>
            </p:nvSpPr>
            <p:spPr bwMode="auto">
              <a:xfrm flipH="1">
                <a:off x="4644008" y="3979929"/>
                <a:ext cx="648072"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9" name="Line 55"/>
              <p:cNvSpPr>
                <a:spLocks noChangeShapeType="1"/>
              </p:cNvSpPr>
              <p:nvPr/>
            </p:nvSpPr>
            <p:spPr bwMode="auto">
              <a:xfrm flipH="1">
                <a:off x="4644008" y="4725144"/>
                <a:ext cx="648072"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61" name="Line 55"/>
              <p:cNvSpPr>
                <a:spLocks noChangeShapeType="1"/>
              </p:cNvSpPr>
              <p:nvPr/>
            </p:nvSpPr>
            <p:spPr bwMode="auto">
              <a:xfrm flipH="1">
                <a:off x="4427984" y="5355709"/>
                <a:ext cx="864096"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62" name="Line 55"/>
              <p:cNvSpPr>
                <a:spLocks noChangeShapeType="1"/>
              </p:cNvSpPr>
              <p:nvPr/>
            </p:nvSpPr>
            <p:spPr bwMode="auto">
              <a:xfrm flipH="1">
                <a:off x="4427984" y="5949280"/>
                <a:ext cx="864096"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63" name="Line 55"/>
              <p:cNvSpPr>
                <a:spLocks noChangeShapeType="1"/>
              </p:cNvSpPr>
              <p:nvPr/>
            </p:nvSpPr>
            <p:spPr bwMode="auto">
              <a:xfrm flipH="1">
                <a:off x="3839394" y="3968129"/>
                <a:ext cx="588590"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64" name="Line 55"/>
              <p:cNvSpPr>
                <a:spLocks noChangeShapeType="1"/>
              </p:cNvSpPr>
              <p:nvPr/>
            </p:nvSpPr>
            <p:spPr bwMode="auto">
              <a:xfrm flipH="1">
                <a:off x="3774307" y="4473104"/>
                <a:ext cx="653677"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66" name="Line 55"/>
              <p:cNvSpPr>
                <a:spLocks noChangeShapeType="1"/>
              </p:cNvSpPr>
              <p:nvPr/>
            </p:nvSpPr>
            <p:spPr bwMode="auto">
              <a:xfrm flipH="1">
                <a:off x="3821932" y="5157423"/>
                <a:ext cx="606052"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67" name="Line 54"/>
              <p:cNvSpPr>
                <a:spLocks noChangeShapeType="1"/>
              </p:cNvSpPr>
              <p:nvPr/>
            </p:nvSpPr>
            <p:spPr bwMode="auto">
              <a:xfrm>
                <a:off x="3851920" y="2558454"/>
                <a:ext cx="576064"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68" name="Line 54"/>
              <p:cNvSpPr>
                <a:spLocks noChangeShapeType="1"/>
              </p:cNvSpPr>
              <p:nvPr/>
            </p:nvSpPr>
            <p:spPr bwMode="auto">
              <a:xfrm>
                <a:off x="467544" y="5821779"/>
                <a:ext cx="504056"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69" name="Line 54"/>
              <p:cNvSpPr>
                <a:spLocks noChangeShapeType="1"/>
              </p:cNvSpPr>
              <p:nvPr/>
            </p:nvSpPr>
            <p:spPr bwMode="auto">
              <a:xfrm>
                <a:off x="467544" y="6261340"/>
                <a:ext cx="504056"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70" name="Line 55"/>
              <p:cNvSpPr>
                <a:spLocks noChangeShapeType="1"/>
              </p:cNvSpPr>
              <p:nvPr/>
            </p:nvSpPr>
            <p:spPr bwMode="auto">
              <a:xfrm flipH="1">
                <a:off x="4644008" y="3212976"/>
                <a:ext cx="959668"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71" name="Line 54"/>
              <p:cNvSpPr>
                <a:spLocks noChangeShapeType="1"/>
              </p:cNvSpPr>
              <p:nvPr/>
            </p:nvSpPr>
            <p:spPr bwMode="auto">
              <a:xfrm>
                <a:off x="3851920" y="3337657"/>
                <a:ext cx="576064"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grpSp>
      </p:gr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94025"/>
            <a:ext cx="8229600" cy="4743287"/>
          </a:xfrm>
        </p:spPr>
        <p:txBody>
          <a:bodyPr>
            <a:noAutofit/>
          </a:bodyPr>
          <a:lstStyle/>
          <a:p>
            <a:pPr marL="0" indent="0">
              <a:spcBef>
                <a:spcPts val="0"/>
              </a:spcBef>
              <a:spcAft>
                <a:spcPts val="600"/>
              </a:spcAft>
              <a:buNone/>
            </a:pPr>
            <a:r>
              <a:rPr lang="ru-RU" sz="2400">
                <a:latin typeface="Myriad Pro" pitchFamily="34" charset="0"/>
                <a:cs typeface="Times New Roman" pitchFamily="18" charset="0"/>
              </a:rPr>
              <a:t>Облигации </a:t>
            </a:r>
            <a:r>
              <a:rPr lang="ru-RU" sz="2400" dirty="0">
                <a:latin typeface="Myriad Pro" pitchFamily="34" charset="0"/>
                <a:cs typeface="Times New Roman" pitchFamily="18" charset="0"/>
              </a:rPr>
              <a:t>погашаются на определённую дату, тогда как привилегированные акции имеют неопределённый срок жизни</a:t>
            </a:r>
          </a:p>
          <a:p>
            <a:pPr marL="0" indent="0">
              <a:spcBef>
                <a:spcPts val="0"/>
              </a:spcBef>
              <a:spcAft>
                <a:spcPts val="600"/>
              </a:spcAft>
              <a:buNone/>
            </a:pPr>
            <a:r>
              <a:rPr lang="ru-RU" sz="2400" dirty="0">
                <a:latin typeface="Myriad Pro" pitchFamily="34" charset="0"/>
                <a:cs typeface="Times New Roman" pitchFamily="18" charset="0"/>
              </a:rPr>
              <a:t>Владельцы облигаций имеют первоочередное право перед владельцами привилегированных акций на выплату процентов и получение активов корпорации при её ликвидации</a:t>
            </a:r>
          </a:p>
          <a:p>
            <a:pPr marL="0" indent="0">
              <a:spcBef>
                <a:spcPts val="0"/>
              </a:spcBef>
              <a:spcAft>
                <a:spcPts val="600"/>
              </a:spcAft>
              <a:buNone/>
            </a:pPr>
            <a:r>
              <a:rPr lang="ru-RU" sz="2400" dirty="0">
                <a:latin typeface="Myriad Pro" pitchFamily="34" charset="0"/>
                <a:cs typeface="Times New Roman" pitchFamily="18" charset="0"/>
              </a:rPr>
              <a:t>Владельцы облигаций имеют постоянное право на получение процентных выплат, в то время как выплаты по привилегированным акциям производятся, если есть соответствующее решение совета директоров</a:t>
            </a:r>
          </a:p>
          <a:p>
            <a:pPr marL="0" indent="0">
              <a:lnSpc>
                <a:spcPct val="120000"/>
              </a:lnSpc>
              <a:spcBef>
                <a:spcPts val="600"/>
              </a:spcBef>
              <a:spcAft>
                <a:spcPts val="600"/>
              </a:spcAft>
              <a:buNone/>
            </a:pPr>
            <a:endParaRPr lang="ru-RU"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60</a:t>
            </a:fld>
            <a:endParaRPr lang="ru-RU"/>
          </a:p>
        </p:txBody>
      </p:sp>
      <p:sp>
        <p:nvSpPr>
          <p:cNvPr id="5" name="Заголовок 1"/>
          <p:cNvSpPr>
            <a:spLocks noGrp="1"/>
          </p:cNvSpPr>
          <p:nvPr>
            <p:ph type="title"/>
          </p:nvPr>
        </p:nvSpPr>
        <p:spPr>
          <a:xfrm>
            <a:off x="0" y="10057"/>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Отличия привилегированной акции и облигации </a:t>
            </a:r>
          </a:p>
        </p:txBody>
      </p:sp>
    </p:spTree>
    <p:extLst>
      <p:ext uri="{BB962C8B-B14F-4D97-AF65-F5344CB8AC3E}">
        <p14:creationId xmlns:p14="http://schemas.microsoft.com/office/powerpoint/2010/main" val="30514255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785395"/>
          </a:xfrm>
        </p:spPr>
        <p:txBody>
          <a:bodyPr>
            <a:normAutofit/>
          </a:bodyPr>
          <a:lstStyle/>
          <a:p>
            <a:pPr marL="0" indent="0">
              <a:spcBef>
                <a:spcPts val="600"/>
              </a:spcBef>
              <a:spcAft>
                <a:spcPts val="600"/>
              </a:spcAft>
              <a:buNone/>
            </a:pPr>
            <a:r>
              <a:rPr lang="ru-RU" sz="2400" b="1" dirty="0">
                <a:latin typeface="Myriad Pro" pitchFamily="34" charset="0"/>
                <a:cs typeface="Times New Roman" pitchFamily="18" charset="0"/>
              </a:rPr>
              <a:t>Последовательность выплаты дивидендов по нескольким эмиссиям привилегированных акций с фиксированным дивидендом</a:t>
            </a:r>
          </a:p>
          <a:p>
            <a:pPr marL="0" indent="0">
              <a:spcBef>
                <a:spcPts val="600"/>
              </a:spcBef>
              <a:spcAft>
                <a:spcPts val="600"/>
              </a:spcAft>
              <a:buNone/>
            </a:pPr>
            <a:r>
              <a:rPr lang="ru-RU" sz="2400" dirty="0">
                <a:latin typeface="Myriad Pro" pitchFamily="34" charset="0"/>
                <a:cs typeface="Times New Roman" pitchFamily="18" charset="0"/>
              </a:rPr>
              <a:t>Выплаты по таким эмиссиям проводятся в порядке их выпуска, то есть первыми дивиденды получают владельцы акций первого выпуска (старшие привилегированные акции), затем второго и так далее (младшие привилегированные акции) </a:t>
            </a:r>
          </a:p>
          <a:p>
            <a:pPr marL="0" indent="0">
              <a:spcBef>
                <a:spcPts val="600"/>
              </a:spcBef>
              <a:spcAft>
                <a:spcPts val="600"/>
              </a:spcAft>
              <a:buNone/>
            </a:pPr>
            <a:r>
              <a:rPr lang="ru-RU" sz="2400" dirty="0">
                <a:latin typeface="Myriad Pro" pitchFamily="34" charset="0"/>
                <a:cs typeface="Times New Roman" pitchFamily="18" charset="0"/>
              </a:rPr>
              <a:t>Размер дивиденда при этом не учитывается.</a:t>
            </a:r>
          </a:p>
        </p:txBody>
      </p:sp>
      <p:sp>
        <p:nvSpPr>
          <p:cNvPr id="4" name="Номер слайда 3"/>
          <p:cNvSpPr>
            <a:spLocks noGrp="1"/>
          </p:cNvSpPr>
          <p:nvPr>
            <p:ph type="sldNum" sz="quarter" idx="12"/>
          </p:nvPr>
        </p:nvSpPr>
        <p:spPr/>
        <p:txBody>
          <a:bodyPr/>
          <a:lstStyle/>
          <a:p>
            <a:fld id="{725C68B6-61C2-468F-89AB-4B9F7531AA68}" type="slidenum">
              <a:rPr lang="ru-RU" smtClean="0"/>
              <a:pPr/>
              <a:t>61</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Выплата дивидендов по привилегированным акциям</a:t>
            </a:r>
            <a:endParaRPr lang="ru-RU" sz="3200" b="1" dirty="0">
              <a:latin typeface="Myriad Pro" pitchFamily="34" charset="0"/>
              <a:ea typeface="+mn-ea"/>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44824"/>
            <a:ext cx="8229600" cy="4536504"/>
          </a:xfrm>
        </p:spPr>
        <p:txBody>
          <a:bodyPr>
            <a:normAutofit/>
          </a:bodyPr>
          <a:lstStyle/>
          <a:p>
            <a:pPr>
              <a:spcBef>
                <a:spcPts val="600"/>
              </a:spcBef>
              <a:spcAft>
                <a:spcPts val="600"/>
              </a:spcAft>
              <a:buNone/>
            </a:pPr>
            <a:r>
              <a:rPr lang="ru-RU" sz="2400" dirty="0">
                <a:latin typeface="Myriad Pro" pitchFamily="34" charset="0"/>
                <a:cs typeface="Times New Roman" pitchFamily="18" charset="0"/>
              </a:rPr>
              <a:t>Кумулятивные привилегированные акции</a:t>
            </a:r>
          </a:p>
          <a:p>
            <a:pPr>
              <a:spcBef>
                <a:spcPts val="600"/>
              </a:spcBef>
              <a:spcAft>
                <a:spcPts val="600"/>
              </a:spcAft>
              <a:buNone/>
            </a:pPr>
            <a:r>
              <a:rPr lang="ru-RU" sz="2400" dirty="0">
                <a:latin typeface="Myriad Pro" pitchFamily="34" charset="0"/>
                <a:cs typeface="Times New Roman" pitchFamily="18" charset="0"/>
              </a:rPr>
              <a:t>Выкупаемые или отзывные привилегированные акции </a:t>
            </a:r>
          </a:p>
          <a:p>
            <a:pPr>
              <a:spcBef>
                <a:spcPts val="600"/>
              </a:spcBef>
              <a:spcAft>
                <a:spcPts val="600"/>
              </a:spcAft>
              <a:buNone/>
            </a:pPr>
            <a:r>
              <a:rPr lang="ru-RU" sz="2400" dirty="0">
                <a:latin typeface="Myriad Pro" pitchFamily="34" charset="0"/>
                <a:cs typeface="Times New Roman" pitchFamily="18" charset="0"/>
              </a:rPr>
              <a:t>Конвертируемые привилегированные акции </a:t>
            </a:r>
          </a:p>
          <a:p>
            <a:pPr>
              <a:spcBef>
                <a:spcPts val="600"/>
              </a:spcBef>
              <a:spcAft>
                <a:spcPts val="600"/>
              </a:spcAft>
              <a:buNone/>
            </a:pPr>
            <a:r>
              <a:rPr lang="ru-RU" sz="2400" dirty="0">
                <a:latin typeface="Myriad Pro" pitchFamily="34" charset="0"/>
                <a:cs typeface="Times New Roman" pitchFamily="18" charset="0"/>
              </a:rPr>
              <a:t>Привилегированные акции участия</a:t>
            </a:r>
          </a:p>
          <a:p>
            <a:pPr>
              <a:spcBef>
                <a:spcPts val="600"/>
              </a:spcBef>
              <a:spcAft>
                <a:spcPts val="600"/>
              </a:spcAft>
              <a:buNone/>
            </a:pPr>
            <a:r>
              <a:rPr lang="ru-RU" sz="2400" dirty="0">
                <a:latin typeface="Myriad Pro" pitchFamily="34" charset="0"/>
                <a:cs typeface="Times New Roman" pitchFamily="18" charset="0"/>
              </a:rPr>
              <a:t>Привилегированные  акции роста </a:t>
            </a:r>
          </a:p>
          <a:p>
            <a:pPr>
              <a:spcBef>
                <a:spcPts val="600"/>
              </a:spcBef>
              <a:spcAft>
                <a:spcPts val="600"/>
              </a:spcAft>
              <a:buNone/>
            </a:pPr>
            <a:r>
              <a:rPr lang="ru-RU" sz="2400" dirty="0">
                <a:latin typeface="Myriad Pro" pitchFamily="34" charset="0"/>
                <a:cs typeface="Times New Roman" pitchFamily="18" charset="0"/>
              </a:rPr>
              <a:t>Привилегированные акции с регулируемой ставкой </a:t>
            </a:r>
          </a:p>
        </p:txBody>
      </p:sp>
      <p:sp>
        <p:nvSpPr>
          <p:cNvPr id="4" name="Номер слайда 3"/>
          <p:cNvSpPr>
            <a:spLocks noGrp="1"/>
          </p:cNvSpPr>
          <p:nvPr>
            <p:ph type="sldNum" sz="quarter" idx="12"/>
          </p:nvPr>
        </p:nvSpPr>
        <p:spPr/>
        <p:txBody>
          <a:bodyPr/>
          <a:lstStyle/>
          <a:p>
            <a:fld id="{725C68B6-61C2-468F-89AB-4B9F7531AA68}" type="slidenum">
              <a:rPr lang="ru-RU" smtClean="0"/>
              <a:pPr/>
              <a:t>62</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Другие часто выпускаемые типы привилегированных акций</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276872"/>
            <a:ext cx="8424936" cy="4248472"/>
          </a:xfrm>
        </p:spPr>
        <p:txBody>
          <a:bodyPr>
            <a:noAutofit/>
          </a:bodyPr>
          <a:lstStyle/>
          <a:p>
            <a:pPr marL="0" indent="0">
              <a:spcBef>
                <a:spcPts val="0"/>
              </a:spcBef>
              <a:spcAft>
                <a:spcPts val="600"/>
              </a:spcAft>
              <a:buNone/>
            </a:pPr>
            <a:r>
              <a:rPr lang="ru-RU" sz="2400" dirty="0">
                <a:latin typeface="Myriad Pro" pitchFamily="34" charset="0"/>
                <a:cs typeface="Times New Roman" pitchFamily="18" charset="0"/>
              </a:rPr>
              <a:t>Уставом общества может быть установлено, что невыплаченный или не полностью выплаченный дивиденд по привилегированным акциям определенного типа, размер которого определен уставом, накапливается и выплачивается не позднее срока, определенного уставом</a:t>
            </a:r>
          </a:p>
          <a:p>
            <a:pPr marL="0" indent="0">
              <a:spcBef>
                <a:spcPts val="0"/>
              </a:spcBef>
              <a:spcAft>
                <a:spcPts val="600"/>
              </a:spcAft>
              <a:buNone/>
            </a:pPr>
            <a:r>
              <a:rPr lang="ru-RU" sz="2400" dirty="0">
                <a:latin typeface="Myriad Pro" pitchFamily="34" charset="0"/>
                <a:cs typeface="Times New Roman" pitchFamily="18" charset="0"/>
              </a:rPr>
              <a:t>Если уставом общества такой срок не установлен, привилегированные акции кумулятивными не являются</a:t>
            </a:r>
          </a:p>
          <a:p>
            <a:pPr marL="0" indent="0">
              <a:spcBef>
                <a:spcPts val="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63</a:t>
            </a:fld>
            <a:endParaRPr lang="ru-RU"/>
          </a:p>
        </p:txBody>
      </p:sp>
      <p:sp>
        <p:nvSpPr>
          <p:cNvPr id="5" name="Заголовок 1"/>
          <p:cNvSpPr>
            <a:spLocks noGrp="1"/>
          </p:cNvSpPr>
          <p:nvPr>
            <p:ph type="title"/>
          </p:nvPr>
        </p:nvSpPr>
        <p:spPr>
          <a:xfrm>
            <a:off x="10017" y="0"/>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Кумулятивные привилегированные акции</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844824"/>
            <a:ext cx="8424936" cy="4392488"/>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Если годовое общее собрание акционеров не приняло решение о выплате по кумулятивным привилегированным акциям накопленных дивидендов полном размере или было принято решение о неполной выплате дивидендов, то акционеры - владельцы кумулятивных привилегированных акций получают право участвовать в общем собрании акционеров с правом голоса по всем вопросам его компетенции, начиная с собрания, следующего за  указанным годовым общим собранием акционеров</a:t>
            </a:r>
          </a:p>
          <a:p>
            <a:pPr marL="0" indent="0">
              <a:spcBef>
                <a:spcPts val="60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64</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Кумулятивные привилегированные акции</a:t>
            </a:r>
            <a:endParaRPr lang="ru-RU" sz="3200" b="1" dirty="0">
              <a:latin typeface="Myriad Pro" pitchFamily="34" charset="0"/>
              <a:ea typeface="+mn-ea"/>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268760"/>
            <a:ext cx="8229600" cy="4785395"/>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Эмитент имеет право выкупить такие акции на определённую отзывную дату, если это указывается в уставе общества </a:t>
            </a:r>
          </a:p>
          <a:p>
            <a:pPr marL="0" indent="0">
              <a:spcBef>
                <a:spcPts val="600"/>
              </a:spcBef>
              <a:spcAft>
                <a:spcPts val="600"/>
              </a:spcAft>
              <a:buNone/>
            </a:pPr>
            <a:r>
              <a:rPr lang="ru-RU" sz="2400" dirty="0">
                <a:latin typeface="Myriad Pro" pitchFamily="34" charset="0"/>
                <a:cs typeface="Times New Roman" pitchFamily="18" charset="0"/>
              </a:rPr>
              <a:t>Обычно погашение производится по номиналу или выше него на размер невыплаченных дивидендов за один год как премия инвестору. Как правило, это делается в случае, когда выпущенные привилегированные акции имеют размер дивиденда значительно выше рыночного  </a:t>
            </a:r>
          </a:p>
          <a:p>
            <a:pPr marL="0" indent="0">
              <a:spcBef>
                <a:spcPts val="600"/>
              </a:spcBef>
              <a:spcAft>
                <a:spcPts val="600"/>
              </a:spcAft>
              <a:buNone/>
            </a:pPr>
            <a:r>
              <a:rPr lang="ru-RU" sz="2400" dirty="0">
                <a:latin typeface="Myriad Pro" pitchFamily="34" charset="0"/>
                <a:cs typeface="Times New Roman" pitchFamily="18" charset="0"/>
              </a:rPr>
              <a:t>После выкупа старых привилегированных акций с высокой процентной ставкой могут быть выпущены новые привилегированные акции с низкой процентной ставкой </a:t>
            </a:r>
          </a:p>
        </p:txBody>
      </p:sp>
      <p:sp>
        <p:nvSpPr>
          <p:cNvPr id="4" name="Номер слайда 3"/>
          <p:cNvSpPr>
            <a:spLocks noGrp="1"/>
          </p:cNvSpPr>
          <p:nvPr>
            <p:ph type="sldNum" sz="quarter" idx="12"/>
          </p:nvPr>
        </p:nvSpPr>
        <p:spPr/>
        <p:txBody>
          <a:bodyPr/>
          <a:lstStyle/>
          <a:p>
            <a:fld id="{725C68B6-61C2-468F-89AB-4B9F7531AA68}" type="slidenum">
              <a:rPr lang="ru-RU" smtClean="0"/>
              <a:pPr/>
              <a:t>65</a:t>
            </a:fld>
            <a:endParaRPr lang="ru-RU"/>
          </a:p>
        </p:txBody>
      </p:sp>
      <p:sp>
        <p:nvSpPr>
          <p:cNvPr id="5" name="Заголовок 1"/>
          <p:cNvSpPr>
            <a:spLocks noGrp="1"/>
          </p:cNvSpPr>
          <p:nvPr>
            <p:ph type="title"/>
          </p:nvPr>
        </p:nvSpPr>
        <p:spPr>
          <a:xfrm>
            <a:off x="-4050" y="0"/>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Выкупаемые (отзывные) привилегированные акции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340768"/>
            <a:ext cx="8496944" cy="4785395"/>
          </a:xfrm>
        </p:spPr>
        <p:txBody>
          <a:bodyPr>
            <a:normAutofit/>
          </a:bodyPr>
          <a:lstStyle/>
          <a:p>
            <a:pPr marL="0" indent="0">
              <a:spcBef>
                <a:spcPts val="600"/>
              </a:spcBef>
              <a:spcAft>
                <a:spcPts val="600"/>
              </a:spcAft>
              <a:buNone/>
            </a:pPr>
            <a:r>
              <a:rPr lang="ru-RU" sz="2400" dirty="0">
                <a:latin typeface="Myriad Pro" pitchFamily="34" charset="0"/>
                <a:cs typeface="Times New Roman" pitchFamily="18" charset="0"/>
              </a:rPr>
              <a:t>При условиях, определённых в уставе привилегированные акции могут конвертироваться (обмениваться) в обыкновенные акции или иные типы привилегированных акций </a:t>
            </a:r>
          </a:p>
          <a:p>
            <a:pPr marL="0" indent="0">
              <a:spcBef>
                <a:spcPts val="600"/>
              </a:spcBef>
              <a:spcAft>
                <a:spcPts val="600"/>
              </a:spcAft>
              <a:buNone/>
            </a:pPr>
            <a:r>
              <a:rPr lang="ru-RU" sz="2400" dirty="0">
                <a:latin typeface="Myriad Pro" pitchFamily="34" charset="0"/>
                <a:cs typeface="Times New Roman" pitchFamily="18" charset="0"/>
              </a:rPr>
              <a:t>Конвертация привилегированных акций в облигации и иные ценные бумаги, за исключением акций, не допускается</a:t>
            </a:r>
          </a:p>
        </p:txBody>
      </p:sp>
      <p:sp>
        <p:nvSpPr>
          <p:cNvPr id="4" name="Номер слайда 3"/>
          <p:cNvSpPr>
            <a:spLocks noGrp="1"/>
          </p:cNvSpPr>
          <p:nvPr>
            <p:ph type="sldNum" sz="quarter" idx="12"/>
          </p:nvPr>
        </p:nvSpPr>
        <p:spPr/>
        <p:txBody>
          <a:bodyPr/>
          <a:lstStyle/>
          <a:p>
            <a:fld id="{725C68B6-61C2-468F-89AB-4B9F7531AA68}" type="slidenum">
              <a:rPr lang="ru-RU" smtClean="0"/>
              <a:pPr/>
              <a:t>66</a:t>
            </a:fld>
            <a:endParaRPr lang="ru-RU"/>
          </a:p>
        </p:txBody>
      </p:sp>
      <p:sp>
        <p:nvSpPr>
          <p:cNvPr id="5" name="Заголовок 1"/>
          <p:cNvSpPr>
            <a:spLocks noGrp="1"/>
          </p:cNvSpPr>
          <p:nvPr>
            <p:ph type="title"/>
          </p:nvPr>
        </p:nvSpPr>
        <p:spPr>
          <a:xfrm>
            <a:off x="6678" y="10057"/>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Конвертируемые привилегированные акции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68760"/>
            <a:ext cx="8229600" cy="5184576"/>
          </a:xfrm>
        </p:spPr>
        <p:txBody>
          <a:bodyPr>
            <a:normAutofit/>
          </a:bodyPr>
          <a:lstStyle/>
          <a:p>
            <a:pPr marL="0" indent="0">
              <a:lnSpc>
                <a:spcPct val="110000"/>
              </a:lnSpc>
              <a:spcBef>
                <a:spcPts val="600"/>
              </a:spcBef>
              <a:spcAft>
                <a:spcPts val="600"/>
              </a:spcAft>
              <a:buNone/>
            </a:pPr>
            <a:r>
              <a:rPr lang="ru-RU" sz="2400" dirty="0">
                <a:latin typeface="Myriad Pro" pitchFamily="34" charset="0"/>
                <a:cs typeface="Times New Roman" pitchFamily="18" charset="0"/>
              </a:rPr>
              <a:t>При росте рыночной цены обыкновенных акций растёт стоимость конвертируемых привилегированных акций также растёт, поскольку они могут быть конвертируемы в обыкновенные акции </a:t>
            </a:r>
          </a:p>
          <a:p>
            <a:pPr marL="0" indent="0">
              <a:lnSpc>
                <a:spcPct val="110000"/>
              </a:lnSpc>
              <a:spcBef>
                <a:spcPts val="600"/>
              </a:spcBef>
              <a:spcAft>
                <a:spcPts val="600"/>
              </a:spcAft>
              <a:buNone/>
            </a:pPr>
            <a:r>
              <a:rPr lang="ru-RU" sz="2400" dirty="0">
                <a:latin typeface="Myriad Pro" pitchFamily="34" charset="0"/>
                <a:cs typeface="Times New Roman" pitchFamily="18" charset="0"/>
              </a:rPr>
              <a:t>В дополнение к твёрдой процентной ставке владельцы конвертируемых облигаций могут получить доход от роста капитализации, если цена обыкновенных акций двинется вверх </a:t>
            </a:r>
          </a:p>
          <a:p>
            <a:pPr marL="0" indent="0">
              <a:lnSpc>
                <a:spcPct val="110000"/>
              </a:lnSpc>
              <a:spcBef>
                <a:spcPts val="600"/>
              </a:spcBef>
              <a:spcAft>
                <a:spcPts val="600"/>
              </a:spcAft>
              <a:buNone/>
            </a:pPr>
            <a:r>
              <a:rPr lang="ru-RU" sz="2400" dirty="0">
                <a:latin typeface="Myriad Pro" pitchFamily="34" charset="0"/>
                <a:cs typeface="Times New Roman" pitchFamily="18" charset="0"/>
              </a:rPr>
              <a:t>Из-за этой особенности конвертируемых привилегированных акций эмитент может продавать эти акции с более низкими ставками дивидендов </a:t>
            </a:r>
          </a:p>
          <a:p>
            <a:pPr marL="0" indent="0">
              <a:lnSpc>
                <a:spcPct val="110000"/>
              </a:lnSpc>
              <a:spcBef>
                <a:spcPts val="600"/>
              </a:spcBef>
              <a:spcAft>
                <a:spcPts val="600"/>
              </a:spcAft>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67</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Конвертируемые привилегированные акции </a:t>
            </a:r>
            <a:endParaRPr lang="ru-RU" sz="3200" b="1" dirty="0">
              <a:latin typeface="Myriad Pro" pitchFamily="34" charset="0"/>
              <a:ea typeface="+mn-ea"/>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844824"/>
            <a:ext cx="8424936" cy="4608512"/>
          </a:xfrm>
        </p:spPr>
        <p:txBody>
          <a:bodyPr>
            <a:noAutofit/>
          </a:bodyPr>
          <a:lstStyle/>
          <a:p>
            <a:pPr marL="0" indent="0">
              <a:spcBef>
                <a:spcPts val="0"/>
              </a:spcBef>
              <a:spcAft>
                <a:spcPts val="600"/>
              </a:spcAft>
              <a:buNone/>
            </a:pPr>
            <a:r>
              <a:rPr lang="ru-RU" sz="2400" b="1" dirty="0">
                <a:latin typeface="Myriad Pro" pitchFamily="34" charset="0"/>
                <a:cs typeface="Times New Roman" pitchFamily="18" charset="0"/>
              </a:rPr>
              <a:t>Пример</a:t>
            </a:r>
            <a:r>
              <a:rPr lang="ru-RU" sz="2400" dirty="0">
                <a:latin typeface="Myriad Pro" pitchFamily="34" charset="0"/>
                <a:cs typeface="Times New Roman" pitchFamily="18" charset="0"/>
              </a:rPr>
              <a:t>. Эмитент продаёт конвертируемые привилегированные акции по цене 1000 рублей за штуку с конвертацией в обыкновенные акции по цене 250 рублей, тогда как они стоят 100 рублей. Владелец привилегированной акции может в любое время конвертировать одну привилегированную акцию номиналом 1000 рублей в обыкновенные по цене 250 рублей за штуку. Коэффициент конвертации: 1000 руб. : 250 руб. = 4 обыкновенные акции за одну привилегированную. </a:t>
            </a:r>
            <a:endParaRPr lang="ru-RU" sz="2400"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68</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Конвертируемые привилегированные акции </a:t>
            </a:r>
            <a:endParaRPr lang="ru-RU" sz="3200" b="1" dirty="0">
              <a:latin typeface="Myriad Pro" pitchFamily="34" charset="0"/>
              <a:ea typeface="+mn-ea"/>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204864"/>
            <a:ext cx="8424936" cy="4248472"/>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Формула для расчёта коэффициента конвертации следующая:</a:t>
            </a:r>
          </a:p>
          <a:p>
            <a:pPr marL="0" indent="0" algn="ctr">
              <a:spcBef>
                <a:spcPts val="0"/>
              </a:spcBef>
              <a:spcAft>
                <a:spcPts val="600"/>
              </a:spcAft>
              <a:buNone/>
            </a:pPr>
            <a:r>
              <a:rPr lang="ru-RU" sz="2400" dirty="0" err="1">
                <a:latin typeface="Myriad Pro" pitchFamily="34" charset="0"/>
                <a:cs typeface="Times New Roman" pitchFamily="18" charset="0"/>
              </a:rPr>
              <a:t>Кк</a:t>
            </a:r>
            <a:r>
              <a:rPr lang="ru-RU" sz="2400" dirty="0">
                <a:latin typeface="Myriad Pro" pitchFamily="34" charset="0"/>
                <a:cs typeface="Times New Roman" pitchFamily="18" charset="0"/>
              </a:rPr>
              <a:t> = </a:t>
            </a:r>
            <a:r>
              <a:rPr lang="ru-RU" sz="2400" dirty="0" err="1">
                <a:latin typeface="Myriad Pro" pitchFamily="34" charset="0"/>
                <a:cs typeface="Times New Roman" pitchFamily="18" charset="0"/>
              </a:rPr>
              <a:t>Нпа</a:t>
            </a:r>
            <a:r>
              <a:rPr lang="ru-RU" sz="2400" dirty="0">
                <a:latin typeface="Myriad Pro" pitchFamily="34" charset="0"/>
                <a:cs typeface="Times New Roman" pitchFamily="18" charset="0"/>
              </a:rPr>
              <a:t> / </a:t>
            </a:r>
            <a:r>
              <a:rPr lang="ru-RU" sz="2400" dirty="0" err="1">
                <a:latin typeface="Myriad Pro" pitchFamily="34" charset="0"/>
                <a:cs typeface="Times New Roman" pitchFamily="18" charset="0"/>
              </a:rPr>
              <a:t>Цк</a:t>
            </a:r>
            <a:r>
              <a:rPr lang="ru-RU" sz="2400" dirty="0">
                <a:latin typeface="Myriad Pro" pitchFamily="34" charset="0"/>
                <a:cs typeface="Times New Roman" pitchFamily="18" charset="0"/>
              </a:rPr>
              <a:t>, где  </a:t>
            </a:r>
          </a:p>
          <a:p>
            <a:pPr marL="0" indent="0">
              <a:spcBef>
                <a:spcPts val="0"/>
              </a:spcBef>
              <a:spcAft>
                <a:spcPts val="600"/>
              </a:spcAft>
              <a:buNone/>
            </a:pPr>
            <a:r>
              <a:rPr lang="ru-RU" sz="2400" dirty="0" err="1">
                <a:latin typeface="Myriad Pro" pitchFamily="34" charset="0"/>
                <a:cs typeface="Times New Roman" pitchFamily="18" charset="0"/>
              </a:rPr>
              <a:t>Кк</a:t>
            </a:r>
            <a:r>
              <a:rPr lang="ru-RU" sz="2400" dirty="0">
                <a:latin typeface="Myriad Pro" pitchFamily="34" charset="0"/>
                <a:cs typeface="Times New Roman" pitchFamily="18" charset="0"/>
              </a:rPr>
              <a:t> - коэффициент конвертации;</a:t>
            </a:r>
          </a:p>
          <a:p>
            <a:pPr marL="0" indent="0">
              <a:spcBef>
                <a:spcPts val="0"/>
              </a:spcBef>
              <a:spcAft>
                <a:spcPts val="600"/>
              </a:spcAft>
              <a:buNone/>
            </a:pPr>
            <a:r>
              <a:rPr lang="ru-RU" sz="2400" dirty="0" err="1">
                <a:latin typeface="Myriad Pro" pitchFamily="34" charset="0"/>
                <a:cs typeface="Times New Roman" pitchFamily="18" charset="0"/>
              </a:rPr>
              <a:t>Нпа</a:t>
            </a:r>
            <a:r>
              <a:rPr lang="ru-RU" sz="2400" dirty="0">
                <a:latin typeface="Myriad Pro" pitchFamily="34" charset="0"/>
                <a:cs typeface="Times New Roman" pitchFamily="18" charset="0"/>
              </a:rPr>
              <a:t> -  номинал привилегированной акции;</a:t>
            </a:r>
          </a:p>
          <a:p>
            <a:pPr marL="0" indent="0">
              <a:spcBef>
                <a:spcPts val="0"/>
              </a:spcBef>
              <a:spcAft>
                <a:spcPts val="600"/>
              </a:spcAft>
              <a:buNone/>
            </a:pPr>
            <a:r>
              <a:rPr lang="ru-RU" sz="2400" dirty="0" err="1">
                <a:latin typeface="Myriad Pro" pitchFamily="34" charset="0"/>
                <a:cs typeface="Times New Roman" pitchFamily="18" charset="0"/>
              </a:rPr>
              <a:t>Цк</a:t>
            </a:r>
            <a:r>
              <a:rPr lang="ru-RU" sz="2400" dirty="0">
                <a:latin typeface="Myriad Pro" pitchFamily="34" charset="0"/>
                <a:cs typeface="Times New Roman" pitchFamily="18" charset="0"/>
              </a:rPr>
              <a:t> - конвертационная цена обыкновенной акции.</a:t>
            </a:r>
          </a:p>
          <a:p>
            <a:pPr marL="0" indent="0">
              <a:spcBef>
                <a:spcPts val="600"/>
              </a:spcBef>
              <a:spcAft>
                <a:spcPts val="600"/>
              </a:spcAft>
              <a:buNone/>
            </a:pPr>
            <a:endParaRPr lang="ru-RU" sz="2400"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69</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Конвертируемые привилегированные акции </a:t>
            </a:r>
            <a:endParaRPr lang="ru-RU" sz="3200" b="1" dirty="0">
              <a:latin typeface="Myriad Pro" pitchFamily="34" charset="0"/>
              <a:ea typeface="+mn-ea"/>
              <a:cs typeface="Times New Roman" pitchFamily="18" charset="0"/>
            </a:endParaRPr>
          </a:p>
        </p:txBody>
      </p:sp>
    </p:spTree>
    <p:extLst>
      <p:ext uri="{BB962C8B-B14F-4D97-AF65-F5344CB8AC3E}">
        <p14:creationId xmlns:p14="http://schemas.microsoft.com/office/powerpoint/2010/main" val="2157619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Номер слайда 5"/>
          <p:cNvSpPr>
            <a:spLocks noGrp="1"/>
          </p:cNvSpPr>
          <p:nvPr>
            <p:ph type="sldNum" sz="quarter" idx="12"/>
          </p:nvPr>
        </p:nvSpPr>
        <p:spPr/>
        <p:txBody>
          <a:bodyPr/>
          <a:lstStyle/>
          <a:p>
            <a:fld id="{C53AFCD0-7EAC-4F01-9727-6998FE766754}" type="slidenum">
              <a:rPr lang="ru-RU"/>
              <a:pPr/>
              <a:t>7</a:t>
            </a:fld>
            <a:endParaRPr lang="ru-RU"/>
          </a:p>
        </p:txBody>
      </p:sp>
      <p:sp>
        <p:nvSpPr>
          <p:cNvPr id="35" name="Rectangle 74"/>
          <p:cNvSpPr>
            <a:spLocks noChangeArrowheads="1"/>
          </p:cNvSpPr>
          <p:nvPr/>
        </p:nvSpPr>
        <p:spPr bwMode="auto">
          <a:xfrm>
            <a:off x="581844" y="1915620"/>
            <a:ext cx="3086100" cy="806930"/>
          </a:xfrm>
          <a:prstGeom prst="rect">
            <a:avLst/>
          </a:prstGeom>
          <a:noFill/>
          <a:ln w="28575">
            <a:solidFill>
              <a:schemeClr val="tx1"/>
            </a:solidFill>
            <a:miter lim="800000"/>
            <a:headEnd/>
            <a:tailEnd/>
          </a:ln>
        </p:spPr>
        <p:txBody>
          <a:bodyPr/>
          <a:lstStyle/>
          <a:p>
            <a:pPr algn="ctr"/>
            <a:r>
              <a:rPr lang="ru-RU" sz="2400" dirty="0">
                <a:latin typeface="Myriad Pro" pitchFamily="34" charset="0"/>
                <a:cs typeface="Times New Roman" pitchFamily="18" charset="0"/>
              </a:rPr>
              <a:t>Долевые ценные бумаги</a:t>
            </a:r>
          </a:p>
        </p:txBody>
      </p:sp>
      <p:sp>
        <p:nvSpPr>
          <p:cNvPr id="36" name="Rectangle 75"/>
          <p:cNvSpPr>
            <a:spLocks noChangeArrowheads="1"/>
          </p:cNvSpPr>
          <p:nvPr/>
        </p:nvSpPr>
        <p:spPr bwMode="auto">
          <a:xfrm>
            <a:off x="1043807" y="3069102"/>
            <a:ext cx="2514600" cy="524928"/>
          </a:xfrm>
          <a:prstGeom prst="rect">
            <a:avLst/>
          </a:prstGeom>
          <a:noFill/>
          <a:ln w="38100">
            <a:solidFill>
              <a:schemeClr val="tx1"/>
            </a:solidFill>
            <a:miter lim="800000"/>
            <a:headEnd/>
            <a:tailEnd/>
          </a:ln>
        </p:spPr>
        <p:txBody>
          <a:bodyPr/>
          <a:lstStyle/>
          <a:p>
            <a:pPr algn="ctr" eaLnBrk="0" hangingPunct="0"/>
            <a:r>
              <a:rPr lang="ru-RU" sz="2400" dirty="0">
                <a:latin typeface="Myriad Pro" pitchFamily="34" charset="0"/>
                <a:cs typeface="Times New Roman" pitchFamily="18" charset="0"/>
              </a:rPr>
              <a:t>Акция</a:t>
            </a:r>
          </a:p>
        </p:txBody>
      </p:sp>
      <p:sp>
        <p:nvSpPr>
          <p:cNvPr id="37" name="Rectangle 76"/>
          <p:cNvSpPr>
            <a:spLocks noChangeArrowheads="1"/>
          </p:cNvSpPr>
          <p:nvPr/>
        </p:nvSpPr>
        <p:spPr bwMode="auto">
          <a:xfrm>
            <a:off x="1043632" y="3885612"/>
            <a:ext cx="2808288" cy="538519"/>
          </a:xfrm>
          <a:prstGeom prst="rect">
            <a:avLst/>
          </a:prstGeom>
          <a:noFill/>
          <a:ln w="28575">
            <a:solidFill>
              <a:schemeClr val="tx1"/>
            </a:solidFill>
            <a:miter lim="800000"/>
            <a:headEnd/>
            <a:tailEnd/>
          </a:ln>
        </p:spPr>
        <p:txBody>
          <a:bodyPr anchor="ctr" anchorCtr="0"/>
          <a:lstStyle/>
          <a:p>
            <a:pPr algn="ctr" eaLnBrk="0" hangingPunct="0">
              <a:lnSpc>
                <a:spcPct val="90000"/>
              </a:lnSpc>
            </a:pPr>
            <a:r>
              <a:rPr lang="ru-RU" sz="2400" i="1">
                <a:latin typeface="Myriad Pro" pitchFamily="34" charset="0"/>
                <a:cs typeface="Times New Roman" pitchFamily="18" charset="0"/>
              </a:rPr>
              <a:t>Обыкновенная</a:t>
            </a:r>
            <a:endParaRPr lang="ru-RU" sz="2400" i="1" dirty="0">
              <a:latin typeface="Myriad Pro" pitchFamily="34" charset="0"/>
              <a:cs typeface="Times New Roman" pitchFamily="18" charset="0"/>
            </a:endParaRPr>
          </a:p>
        </p:txBody>
      </p:sp>
      <p:sp>
        <p:nvSpPr>
          <p:cNvPr id="38" name="Rectangle 77"/>
          <p:cNvSpPr>
            <a:spLocks noChangeArrowheads="1"/>
          </p:cNvSpPr>
          <p:nvPr/>
        </p:nvSpPr>
        <p:spPr bwMode="auto">
          <a:xfrm>
            <a:off x="1043807" y="4590001"/>
            <a:ext cx="3086100" cy="485638"/>
          </a:xfrm>
          <a:prstGeom prst="rect">
            <a:avLst/>
          </a:prstGeom>
          <a:noFill/>
          <a:ln w="28575">
            <a:solidFill>
              <a:schemeClr val="tx1"/>
            </a:solidFill>
            <a:miter lim="800000"/>
            <a:headEnd/>
            <a:tailEnd/>
          </a:ln>
        </p:spPr>
        <p:txBody>
          <a:bodyPr anchor="ctr" anchorCtr="0"/>
          <a:lstStyle/>
          <a:p>
            <a:pPr algn="ctr" eaLnBrk="0" hangingPunct="0">
              <a:lnSpc>
                <a:spcPct val="80000"/>
              </a:lnSpc>
            </a:pPr>
            <a:r>
              <a:rPr lang="ru-RU" sz="2400" i="1">
                <a:latin typeface="Myriad Pro" pitchFamily="34" charset="0"/>
                <a:cs typeface="Times New Roman" pitchFamily="18" charset="0"/>
              </a:rPr>
              <a:t>Привилегированная</a:t>
            </a:r>
            <a:endParaRPr lang="ru-RU" sz="2400" i="1" dirty="0">
              <a:latin typeface="Myriad Pro" pitchFamily="34" charset="0"/>
              <a:cs typeface="Times New Roman" pitchFamily="18" charset="0"/>
            </a:endParaRPr>
          </a:p>
        </p:txBody>
      </p:sp>
      <p:sp>
        <p:nvSpPr>
          <p:cNvPr id="39" name="Line 78"/>
          <p:cNvSpPr>
            <a:spLocks noChangeShapeType="1"/>
          </p:cNvSpPr>
          <p:nvPr/>
        </p:nvSpPr>
        <p:spPr bwMode="auto">
          <a:xfrm>
            <a:off x="467544" y="3356199"/>
            <a:ext cx="0" cy="1464363"/>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40" name="Line 79"/>
          <p:cNvSpPr>
            <a:spLocks noChangeShapeType="1"/>
          </p:cNvSpPr>
          <p:nvPr/>
        </p:nvSpPr>
        <p:spPr bwMode="auto">
          <a:xfrm>
            <a:off x="467544" y="4135639"/>
            <a:ext cx="571500"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
        <p:nvSpPr>
          <p:cNvPr id="41" name="Line 80"/>
          <p:cNvSpPr>
            <a:spLocks noChangeShapeType="1"/>
          </p:cNvSpPr>
          <p:nvPr/>
        </p:nvSpPr>
        <p:spPr bwMode="auto">
          <a:xfrm>
            <a:off x="467544" y="4820258"/>
            <a:ext cx="571500"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
        <p:nvSpPr>
          <p:cNvPr id="42" name="Line 81"/>
          <p:cNvSpPr>
            <a:spLocks noChangeShapeType="1"/>
          </p:cNvSpPr>
          <p:nvPr/>
        </p:nvSpPr>
        <p:spPr bwMode="auto">
          <a:xfrm>
            <a:off x="467544" y="3356199"/>
            <a:ext cx="571500"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43" name="Line 82"/>
          <p:cNvSpPr>
            <a:spLocks noChangeShapeType="1"/>
          </p:cNvSpPr>
          <p:nvPr/>
        </p:nvSpPr>
        <p:spPr bwMode="auto">
          <a:xfrm>
            <a:off x="3636194" y="2564560"/>
            <a:ext cx="431800"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44" name="Line 83"/>
          <p:cNvSpPr>
            <a:spLocks noChangeShapeType="1"/>
          </p:cNvSpPr>
          <p:nvPr/>
        </p:nvSpPr>
        <p:spPr bwMode="auto">
          <a:xfrm flipH="1">
            <a:off x="4067994" y="2564560"/>
            <a:ext cx="11113" cy="738977"/>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45" name="Line 84"/>
          <p:cNvSpPr>
            <a:spLocks noChangeShapeType="1"/>
          </p:cNvSpPr>
          <p:nvPr/>
        </p:nvSpPr>
        <p:spPr bwMode="auto">
          <a:xfrm flipH="1">
            <a:off x="3563169" y="3284849"/>
            <a:ext cx="504825"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
        <p:nvSpPr>
          <p:cNvPr id="46" name="Rectangle 85"/>
          <p:cNvSpPr>
            <a:spLocks noChangeArrowheads="1"/>
          </p:cNvSpPr>
          <p:nvPr/>
        </p:nvSpPr>
        <p:spPr bwMode="auto">
          <a:xfrm>
            <a:off x="5374507" y="1904492"/>
            <a:ext cx="3200400" cy="818058"/>
          </a:xfrm>
          <a:prstGeom prst="rect">
            <a:avLst/>
          </a:prstGeom>
          <a:noFill/>
          <a:ln w="28575">
            <a:solidFill>
              <a:schemeClr val="tx1"/>
            </a:solidFill>
            <a:miter lim="800000"/>
            <a:headEnd/>
            <a:tailEnd/>
          </a:ln>
        </p:spPr>
        <p:txBody>
          <a:bodyPr/>
          <a:lstStyle/>
          <a:p>
            <a:pPr algn="ctr"/>
            <a:r>
              <a:rPr lang="ru-RU" sz="2400" dirty="0">
                <a:latin typeface="Myriad Pro" pitchFamily="34" charset="0"/>
                <a:cs typeface="Times New Roman" pitchFamily="18" charset="0"/>
              </a:rPr>
              <a:t>Долговые ценные бумаги</a:t>
            </a:r>
          </a:p>
        </p:txBody>
      </p:sp>
      <p:sp>
        <p:nvSpPr>
          <p:cNvPr id="47" name="Rectangle 86"/>
          <p:cNvSpPr>
            <a:spLocks noChangeArrowheads="1"/>
          </p:cNvSpPr>
          <p:nvPr/>
        </p:nvSpPr>
        <p:spPr bwMode="auto">
          <a:xfrm>
            <a:off x="5363394" y="2997753"/>
            <a:ext cx="2857500" cy="657434"/>
          </a:xfrm>
          <a:prstGeom prst="rect">
            <a:avLst/>
          </a:prstGeom>
          <a:noFill/>
          <a:ln w="28575">
            <a:solidFill>
              <a:schemeClr val="tx1"/>
            </a:solidFill>
            <a:miter lim="800000"/>
            <a:headEnd/>
            <a:tailEnd/>
          </a:ln>
        </p:spPr>
        <p:txBody>
          <a:bodyPr/>
          <a:lstStyle/>
          <a:p>
            <a:pPr algn="ctr">
              <a:lnSpc>
                <a:spcPct val="80000"/>
              </a:lnSpc>
            </a:pPr>
            <a:r>
              <a:rPr lang="ru-RU" sz="2400" dirty="0">
                <a:latin typeface="Myriad Pro" pitchFamily="34" charset="0"/>
                <a:cs typeface="Times New Roman" pitchFamily="18" charset="0"/>
              </a:rPr>
              <a:t>Государственная облигация</a:t>
            </a:r>
          </a:p>
        </p:txBody>
      </p:sp>
      <p:sp>
        <p:nvSpPr>
          <p:cNvPr id="48" name="Rectangle 87"/>
          <p:cNvSpPr>
            <a:spLocks noChangeArrowheads="1"/>
          </p:cNvSpPr>
          <p:nvPr/>
        </p:nvSpPr>
        <p:spPr bwMode="auto">
          <a:xfrm>
            <a:off x="5363394" y="3765608"/>
            <a:ext cx="2514600" cy="540219"/>
          </a:xfrm>
          <a:prstGeom prst="rect">
            <a:avLst/>
          </a:prstGeom>
          <a:noFill/>
          <a:ln w="38100">
            <a:solidFill>
              <a:schemeClr val="tx1"/>
            </a:solidFill>
            <a:miter lim="800000"/>
            <a:headEnd/>
            <a:tailEnd/>
          </a:ln>
        </p:spPr>
        <p:txBody>
          <a:bodyPr/>
          <a:lstStyle/>
          <a:p>
            <a:pPr algn="ctr" eaLnBrk="0" hangingPunct="0"/>
            <a:r>
              <a:rPr lang="ru-RU" sz="2400" dirty="0">
                <a:latin typeface="Myriad Pro" pitchFamily="34" charset="0"/>
                <a:cs typeface="Times New Roman" pitchFamily="18" charset="0"/>
              </a:rPr>
              <a:t>Облигация </a:t>
            </a:r>
          </a:p>
        </p:txBody>
      </p:sp>
      <p:sp>
        <p:nvSpPr>
          <p:cNvPr id="49" name="Rectangle 88"/>
          <p:cNvSpPr>
            <a:spLocks noChangeArrowheads="1"/>
          </p:cNvSpPr>
          <p:nvPr/>
        </p:nvSpPr>
        <p:spPr bwMode="auto">
          <a:xfrm>
            <a:off x="5363394" y="4436634"/>
            <a:ext cx="2642762" cy="394121"/>
          </a:xfrm>
          <a:prstGeom prst="rect">
            <a:avLst/>
          </a:prstGeom>
          <a:noFill/>
          <a:ln w="28575">
            <a:solidFill>
              <a:schemeClr val="tx1"/>
            </a:solidFill>
            <a:miter lim="800000"/>
            <a:headEnd/>
            <a:tailEnd/>
          </a:ln>
        </p:spPr>
        <p:txBody>
          <a:bodyPr/>
          <a:lstStyle/>
          <a:p>
            <a:pPr algn="ctr" eaLnBrk="0" hangingPunct="0">
              <a:lnSpc>
                <a:spcPct val="90000"/>
              </a:lnSpc>
            </a:pPr>
            <a:r>
              <a:rPr lang="ru-RU" sz="2400" i="1" dirty="0">
                <a:latin typeface="Myriad Pro" pitchFamily="34" charset="0"/>
                <a:cs typeface="Times New Roman" pitchFamily="18" charset="0"/>
              </a:rPr>
              <a:t>Простая</a:t>
            </a:r>
          </a:p>
        </p:txBody>
      </p:sp>
      <p:sp>
        <p:nvSpPr>
          <p:cNvPr id="50" name="Rectangle 89"/>
          <p:cNvSpPr>
            <a:spLocks noChangeArrowheads="1"/>
          </p:cNvSpPr>
          <p:nvPr/>
        </p:nvSpPr>
        <p:spPr bwMode="auto">
          <a:xfrm>
            <a:off x="5363394" y="4941176"/>
            <a:ext cx="2664990" cy="394121"/>
          </a:xfrm>
          <a:prstGeom prst="rect">
            <a:avLst/>
          </a:prstGeom>
          <a:noFill/>
          <a:ln w="28575">
            <a:solidFill>
              <a:schemeClr val="tx1"/>
            </a:solidFill>
            <a:miter lim="800000"/>
            <a:headEnd/>
            <a:tailEnd/>
          </a:ln>
        </p:spPr>
        <p:txBody>
          <a:bodyPr/>
          <a:lstStyle/>
          <a:p>
            <a:pPr algn="ctr" eaLnBrk="0" hangingPunct="0">
              <a:lnSpc>
                <a:spcPct val="90000"/>
              </a:lnSpc>
            </a:pPr>
            <a:r>
              <a:rPr lang="ru-RU" sz="2400" i="1" dirty="0">
                <a:latin typeface="Myriad Pro" pitchFamily="34" charset="0"/>
                <a:cs typeface="Times New Roman" pitchFamily="18" charset="0"/>
              </a:rPr>
              <a:t>Конвертируемая</a:t>
            </a:r>
            <a:r>
              <a:rPr lang="ru-RU" sz="1600" b="1" i="1" dirty="0">
                <a:latin typeface="Times New Roman" pitchFamily="18" charset="0"/>
                <a:cs typeface="Times New Roman" pitchFamily="18" charset="0"/>
              </a:rPr>
              <a:t> </a:t>
            </a:r>
          </a:p>
        </p:txBody>
      </p:sp>
      <p:sp>
        <p:nvSpPr>
          <p:cNvPr id="51" name="Rectangle 91"/>
          <p:cNvSpPr>
            <a:spLocks noChangeArrowheads="1"/>
          </p:cNvSpPr>
          <p:nvPr/>
        </p:nvSpPr>
        <p:spPr bwMode="auto">
          <a:xfrm>
            <a:off x="5363394" y="5445718"/>
            <a:ext cx="2664987" cy="939433"/>
          </a:xfrm>
          <a:prstGeom prst="rect">
            <a:avLst/>
          </a:prstGeom>
          <a:noFill/>
          <a:ln w="28575">
            <a:solidFill>
              <a:schemeClr val="tx1"/>
            </a:solidFill>
            <a:miter lim="800000"/>
            <a:headEnd/>
            <a:tailEnd/>
          </a:ln>
        </p:spPr>
        <p:txBody>
          <a:bodyPr/>
          <a:lstStyle/>
          <a:p>
            <a:pPr algn="ctr" eaLnBrk="0" hangingPunct="0">
              <a:lnSpc>
                <a:spcPct val="80000"/>
              </a:lnSpc>
            </a:pPr>
            <a:r>
              <a:rPr lang="ru-RU" sz="2400" i="1" dirty="0">
                <a:latin typeface="Myriad Pro" pitchFamily="34" charset="0"/>
                <a:cs typeface="Times New Roman" pitchFamily="18" charset="0"/>
              </a:rPr>
              <a:t>Облигация с ипотечным покрытием</a:t>
            </a:r>
          </a:p>
        </p:txBody>
      </p:sp>
      <p:sp>
        <p:nvSpPr>
          <p:cNvPr id="52" name="Line 92"/>
          <p:cNvSpPr>
            <a:spLocks noChangeShapeType="1"/>
          </p:cNvSpPr>
          <p:nvPr/>
        </p:nvSpPr>
        <p:spPr bwMode="auto">
          <a:xfrm flipH="1">
            <a:off x="4931594" y="2564560"/>
            <a:ext cx="11113" cy="3115593"/>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3" name="Line 93"/>
          <p:cNvSpPr>
            <a:spLocks noChangeShapeType="1"/>
          </p:cNvSpPr>
          <p:nvPr/>
        </p:nvSpPr>
        <p:spPr bwMode="auto">
          <a:xfrm>
            <a:off x="4931594" y="3284849"/>
            <a:ext cx="469900"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
        <p:nvSpPr>
          <p:cNvPr id="54" name="Line 94"/>
          <p:cNvSpPr>
            <a:spLocks noChangeShapeType="1"/>
          </p:cNvSpPr>
          <p:nvPr/>
        </p:nvSpPr>
        <p:spPr bwMode="auto">
          <a:xfrm>
            <a:off x="4931594" y="4076489"/>
            <a:ext cx="469900"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
        <p:nvSpPr>
          <p:cNvPr id="55" name="Line 96"/>
          <p:cNvSpPr>
            <a:spLocks noChangeShapeType="1"/>
          </p:cNvSpPr>
          <p:nvPr/>
        </p:nvSpPr>
        <p:spPr bwMode="auto">
          <a:xfrm>
            <a:off x="8605069" y="4076489"/>
            <a:ext cx="0" cy="1049856"/>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6" name="Line 97"/>
          <p:cNvSpPr>
            <a:spLocks noChangeShapeType="1"/>
          </p:cNvSpPr>
          <p:nvPr/>
        </p:nvSpPr>
        <p:spPr bwMode="auto">
          <a:xfrm>
            <a:off x="4931594" y="2564560"/>
            <a:ext cx="431800"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7" name="Line 98"/>
          <p:cNvSpPr>
            <a:spLocks noChangeShapeType="1"/>
          </p:cNvSpPr>
          <p:nvPr/>
        </p:nvSpPr>
        <p:spPr bwMode="auto">
          <a:xfrm flipH="1">
            <a:off x="7884343" y="4076489"/>
            <a:ext cx="720725" cy="0"/>
          </a:xfrm>
          <a:prstGeom prst="line">
            <a:avLst/>
          </a:prstGeom>
          <a:noFill/>
          <a:ln w="28575">
            <a:solidFill>
              <a:schemeClr val="tx1"/>
            </a:solidFill>
            <a:round/>
            <a:headEnd/>
            <a:tailEnd/>
          </a:ln>
        </p:spPr>
        <p:txBody>
          <a:bodyPr/>
          <a:lstStyle/>
          <a:p>
            <a:endParaRPr lang="ru-RU">
              <a:latin typeface="Times New Roman" pitchFamily="18" charset="0"/>
              <a:cs typeface="Times New Roman" pitchFamily="18" charset="0"/>
            </a:endParaRPr>
          </a:p>
        </p:txBody>
      </p:sp>
      <p:sp>
        <p:nvSpPr>
          <p:cNvPr id="58" name="Line 99"/>
          <p:cNvSpPr>
            <a:spLocks noChangeShapeType="1"/>
          </p:cNvSpPr>
          <p:nvPr/>
        </p:nvSpPr>
        <p:spPr bwMode="auto">
          <a:xfrm flipH="1">
            <a:off x="8028381" y="4653136"/>
            <a:ext cx="576685"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
        <p:nvSpPr>
          <p:cNvPr id="59" name="Line 100"/>
          <p:cNvSpPr>
            <a:spLocks noChangeShapeType="1"/>
          </p:cNvSpPr>
          <p:nvPr/>
        </p:nvSpPr>
        <p:spPr bwMode="auto">
          <a:xfrm flipH="1">
            <a:off x="8028382" y="5126345"/>
            <a:ext cx="576685"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
        <p:nvSpPr>
          <p:cNvPr id="60" name="Line 102"/>
          <p:cNvSpPr>
            <a:spLocks noChangeShapeType="1"/>
          </p:cNvSpPr>
          <p:nvPr/>
        </p:nvSpPr>
        <p:spPr bwMode="auto">
          <a:xfrm>
            <a:off x="4715694" y="5661466"/>
            <a:ext cx="647700"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
        <p:nvSpPr>
          <p:cNvPr id="62" name="Заголовок 1"/>
          <p:cNvSpPr>
            <a:spLocks noGrp="1"/>
          </p:cNvSpPr>
          <p:nvPr>
            <p:ph type="title"/>
          </p:nvPr>
        </p:nvSpPr>
        <p:spPr>
          <a:xfrm>
            <a:off x="2734" y="17927"/>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Виды эмиссионных ценных бумаг в Российской Федерации</a:t>
            </a:r>
            <a:endParaRPr lang="ru-RU" sz="3200" b="1" dirty="0">
              <a:latin typeface="Myriad Pro" pitchFamily="34" charset="0"/>
              <a:ea typeface="+mn-ea"/>
              <a:cs typeface="Times New Roman" pitchFamily="18" charset="0"/>
            </a:endParaRPr>
          </a:p>
        </p:txBody>
      </p:sp>
      <p:sp>
        <p:nvSpPr>
          <p:cNvPr id="63" name="Rectangle 85"/>
          <p:cNvSpPr>
            <a:spLocks noChangeArrowheads="1"/>
          </p:cNvSpPr>
          <p:nvPr/>
        </p:nvSpPr>
        <p:spPr bwMode="auto">
          <a:xfrm>
            <a:off x="1043608" y="5464188"/>
            <a:ext cx="2808312" cy="669326"/>
          </a:xfrm>
          <a:prstGeom prst="rect">
            <a:avLst/>
          </a:prstGeom>
          <a:noFill/>
          <a:ln w="28575">
            <a:solidFill>
              <a:schemeClr val="tx1"/>
            </a:solidFill>
            <a:miter lim="800000"/>
            <a:headEnd/>
            <a:tailEnd/>
          </a:ln>
        </p:spPr>
        <p:txBody>
          <a:bodyPr/>
          <a:lstStyle/>
          <a:p>
            <a:pPr algn="ctr" eaLnBrk="0" hangingPunct="0">
              <a:lnSpc>
                <a:spcPct val="80000"/>
              </a:lnSpc>
            </a:pPr>
            <a:r>
              <a:rPr lang="ru-RU" sz="2400" i="1" dirty="0">
                <a:latin typeface="Myriad Pro" pitchFamily="34" charset="0"/>
                <a:cs typeface="Times New Roman" pitchFamily="18" charset="0"/>
              </a:rPr>
              <a:t>Опцион эмитента</a:t>
            </a:r>
          </a:p>
        </p:txBody>
      </p:sp>
      <p:sp>
        <p:nvSpPr>
          <p:cNvPr id="64" name="Line 84"/>
          <p:cNvSpPr>
            <a:spLocks noChangeShapeType="1"/>
          </p:cNvSpPr>
          <p:nvPr/>
        </p:nvSpPr>
        <p:spPr bwMode="auto">
          <a:xfrm flipH="1">
            <a:off x="3851920" y="5661248"/>
            <a:ext cx="864096" cy="0"/>
          </a:xfrm>
          <a:prstGeom prst="line">
            <a:avLst/>
          </a:prstGeom>
          <a:noFill/>
          <a:ln w="28575">
            <a:solidFill>
              <a:schemeClr val="tx1"/>
            </a:solidFill>
            <a:round/>
            <a:headEnd/>
            <a:tailEnd type="triangle" w="med" len="med"/>
          </a:ln>
        </p:spPr>
        <p:txBody>
          <a:bodyPr/>
          <a:lstStyle/>
          <a:p>
            <a:endParaRPr lang="ru-RU">
              <a:latin typeface="Times New Roman" pitchFamily="18" charset="0"/>
              <a:cs typeface="Times New Roman" pitchFamily="18" charset="0"/>
            </a:endParaRPr>
          </a:p>
        </p:txBody>
      </p:sp>
    </p:spTree>
  </p:cSld>
  <p:clrMapOvr>
    <a:masterClrMapping/>
  </p:clrMapOvr>
  <p:transition>
    <p:blinds dir="ver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772816"/>
            <a:ext cx="8229600" cy="4353347"/>
          </a:xfrm>
        </p:spPr>
        <p:txBody>
          <a:bodyPr>
            <a:normAutofit/>
          </a:bodyPr>
          <a:lstStyle/>
          <a:p>
            <a:pPr marL="0" indent="0">
              <a:spcBef>
                <a:spcPts val="600"/>
              </a:spcBef>
              <a:spcAft>
                <a:spcPts val="600"/>
              </a:spcAft>
              <a:buNone/>
            </a:pPr>
            <a:r>
              <a:rPr lang="ru-RU" sz="2400" dirty="0">
                <a:latin typeface="Myriad Pro" pitchFamily="34" charset="0"/>
                <a:cs typeface="Times New Roman" pitchFamily="18" charset="0"/>
              </a:rPr>
              <a:t>Если цена обыкновенной акции вырастет выше 250 рублей за штуку, цена конвертируемой привилегированной акции также возрастёт, но не потому, что снизится процентная ставка, а потому, что эта привилегированная акция эквивалентна четырём обыкновенным акциям и будет торговаться по «паритетной» цене (“</a:t>
            </a:r>
            <a:r>
              <a:rPr lang="en-US" sz="2400" dirty="0">
                <a:latin typeface="Myriad Pro" pitchFamily="34" charset="0"/>
                <a:cs typeface="Times New Roman" pitchFamily="18" charset="0"/>
              </a:rPr>
              <a:t>parity price</a:t>
            </a:r>
            <a:r>
              <a:rPr lang="ru-RU" sz="2400" dirty="0">
                <a:latin typeface="Myriad Pro" pitchFamily="34" charset="0"/>
                <a:cs typeface="Times New Roman" pitchFamily="18" charset="0"/>
              </a:rPr>
              <a:t>”), изменяющейся пропорционально цене обыкновенной акции </a:t>
            </a:r>
          </a:p>
          <a:p>
            <a:pPr marL="0" indent="0">
              <a:spcBef>
                <a:spcPts val="600"/>
              </a:spcBef>
              <a:spcAft>
                <a:spcPts val="600"/>
              </a:spcAft>
              <a:buNone/>
            </a:pPr>
            <a:endParaRPr lang="ru-RU" sz="2800"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70</a:t>
            </a:fld>
            <a:endParaRPr lang="ru-RU"/>
          </a:p>
        </p:txBody>
      </p:sp>
      <p:sp>
        <p:nvSpPr>
          <p:cNvPr id="5" name="Заголовок 1"/>
          <p:cNvSpPr>
            <a:spLocks noGrp="1"/>
          </p:cNvSpPr>
          <p:nvPr>
            <p:ph type="title"/>
          </p:nvPr>
        </p:nvSpPr>
        <p:spPr>
          <a:xfrm>
            <a:off x="0" y="25794"/>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Конвертируемые привилегированные акции </a:t>
            </a:r>
            <a:endParaRPr lang="ru-RU" sz="3200" b="1" dirty="0">
              <a:latin typeface="Myriad Pro" pitchFamily="34" charset="0"/>
              <a:ea typeface="+mn-ea"/>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060848"/>
            <a:ext cx="8280920" cy="4464496"/>
          </a:xfrm>
        </p:spPr>
        <p:txBody>
          <a:bodyPr>
            <a:noAutofit/>
          </a:bodyPr>
          <a:lstStyle/>
          <a:p>
            <a:pPr marL="0" indent="0">
              <a:spcBef>
                <a:spcPts val="0"/>
              </a:spcBef>
              <a:spcAft>
                <a:spcPts val="600"/>
              </a:spcAft>
              <a:buNone/>
            </a:pPr>
            <a:r>
              <a:rPr lang="ru-RU" sz="2400" b="1" dirty="0">
                <a:latin typeface="Myriad Pro" pitchFamily="34" charset="0"/>
                <a:cs typeface="Times New Roman" pitchFamily="18" charset="0"/>
              </a:rPr>
              <a:t>Пример</a:t>
            </a:r>
            <a:r>
              <a:rPr lang="ru-RU" sz="2400" dirty="0">
                <a:latin typeface="Myriad Pro" pitchFamily="34" charset="0"/>
                <a:cs typeface="Times New Roman" pitchFamily="18" charset="0"/>
              </a:rPr>
              <a:t>. Обыкновенные акции торгуются по цене 300 руб. за штуку. Тогда привилегированные акции должны торговаться по цене, равной цене четырёх обыкновенных акций, поскольку каждая привилегированная акция может быть конвертирована в четыре обыкновенные. </a:t>
            </a:r>
          </a:p>
          <a:p>
            <a:pPr marL="0" indent="0">
              <a:spcBef>
                <a:spcPts val="0"/>
              </a:spcBef>
              <a:spcAft>
                <a:spcPts val="600"/>
              </a:spcAft>
              <a:buNone/>
            </a:pPr>
            <a:r>
              <a:rPr lang="ru-RU" sz="2400" dirty="0">
                <a:latin typeface="Myriad Pro" pitchFamily="34" charset="0"/>
                <a:cs typeface="Times New Roman" pitchFamily="18" charset="0"/>
              </a:rPr>
              <a:t>Цена такой привилегированной акции равна 4 </a:t>
            </a:r>
            <a:r>
              <a:rPr lang="ru-RU" sz="2400" dirty="0" err="1">
                <a:latin typeface="Myriad Pro" pitchFamily="34" charset="0"/>
                <a:cs typeface="Times New Roman" pitchFamily="18" charset="0"/>
              </a:rPr>
              <a:t>х</a:t>
            </a:r>
            <a:r>
              <a:rPr lang="ru-RU" sz="2400" dirty="0">
                <a:latin typeface="Myriad Pro" pitchFamily="34" charset="0"/>
                <a:cs typeface="Times New Roman" pitchFamily="18" charset="0"/>
              </a:rPr>
              <a:t> 300 руб. = 1200 руб., потому что выросла цена именно этого вида привилегированных акций. </a:t>
            </a:r>
          </a:p>
          <a:p>
            <a:pPr marL="0" indent="0">
              <a:spcBef>
                <a:spcPts val="600"/>
              </a:spcBef>
              <a:spcAft>
                <a:spcPts val="600"/>
              </a:spcAft>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71</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Конвертируемые привилегированные акции </a:t>
            </a:r>
            <a:endParaRPr lang="ru-RU" sz="3200" b="1" dirty="0">
              <a:latin typeface="Myriad Pro" pitchFamily="34" charset="0"/>
              <a:ea typeface="+mn-ea"/>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124744"/>
            <a:ext cx="8280920" cy="5400600"/>
          </a:xfrm>
        </p:spPr>
        <p:txBody>
          <a:bodyPr>
            <a:noAutofit/>
          </a:bodyPr>
          <a:lstStyle/>
          <a:p>
            <a:pPr marL="0" indent="0">
              <a:spcBef>
                <a:spcPts val="0"/>
              </a:spcBef>
              <a:spcAft>
                <a:spcPts val="600"/>
              </a:spcAft>
              <a:buNone/>
            </a:pPr>
            <a:r>
              <a:rPr lang="ru-RU" sz="2400" dirty="0">
                <a:latin typeface="Myriad Pro" pitchFamily="34" charset="0"/>
                <a:cs typeface="Times New Roman" pitchFamily="18" charset="0"/>
              </a:rPr>
              <a:t>Формула для расчёта «паритетной» цены привилегированной акции будет выглядеть так:</a:t>
            </a:r>
          </a:p>
          <a:p>
            <a:pPr marL="0" indent="0">
              <a:spcBef>
                <a:spcPts val="0"/>
              </a:spcBef>
              <a:buNone/>
            </a:pPr>
            <a:r>
              <a:rPr lang="ru-RU" sz="2400" b="1" i="1" dirty="0" err="1">
                <a:latin typeface="Myriad Pro" pitchFamily="34" charset="0"/>
                <a:cs typeface="Times New Roman" pitchFamily="18" charset="0"/>
              </a:rPr>
              <a:t>Пца</a:t>
            </a:r>
            <a:r>
              <a:rPr lang="ru-RU" sz="2400" b="1" i="1" dirty="0">
                <a:latin typeface="Myriad Pro" pitchFamily="34" charset="0"/>
                <a:cs typeface="Times New Roman" pitchFamily="18" charset="0"/>
              </a:rPr>
              <a:t> = </a:t>
            </a:r>
            <a:r>
              <a:rPr lang="ru-RU" sz="2400" b="1" i="1" dirty="0" err="1">
                <a:latin typeface="Myriad Pro" pitchFamily="34" charset="0"/>
                <a:cs typeface="Times New Roman" pitchFamily="18" charset="0"/>
              </a:rPr>
              <a:t>Рцоа</a:t>
            </a:r>
            <a:r>
              <a:rPr lang="ru-RU" sz="2400" b="1" i="1" dirty="0">
                <a:latin typeface="Myriad Pro" pitchFamily="34" charset="0"/>
                <a:cs typeface="Times New Roman" pitchFamily="18" charset="0"/>
              </a:rPr>
              <a:t> *</a:t>
            </a:r>
            <a:r>
              <a:rPr lang="ru-RU" sz="2400" b="1" i="1" dirty="0" err="1">
                <a:latin typeface="Myriad Pro" pitchFamily="34" charset="0"/>
                <a:cs typeface="Times New Roman" pitchFamily="18" charset="0"/>
              </a:rPr>
              <a:t>Кконв</a:t>
            </a:r>
            <a:r>
              <a:rPr lang="ru-RU" sz="2400" dirty="0">
                <a:latin typeface="Myriad Pro" pitchFamily="34" charset="0"/>
                <a:cs typeface="Times New Roman" pitchFamily="18" charset="0"/>
              </a:rPr>
              <a:t>,  где </a:t>
            </a:r>
          </a:p>
          <a:p>
            <a:pPr marL="0" indent="0">
              <a:spcBef>
                <a:spcPts val="0"/>
              </a:spcBef>
              <a:buNone/>
            </a:pPr>
            <a:r>
              <a:rPr lang="ru-RU" sz="2400" dirty="0" err="1">
                <a:latin typeface="Myriad Pro" pitchFamily="34" charset="0"/>
                <a:cs typeface="Times New Roman" pitchFamily="18" charset="0"/>
              </a:rPr>
              <a:t>Пца</a:t>
            </a:r>
            <a:r>
              <a:rPr lang="ru-RU" sz="2400" dirty="0">
                <a:latin typeface="Myriad Pro" pitchFamily="34" charset="0"/>
                <a:cs typeface="Times New Roman" pitchFamily="18" charset="0"/>
              </a:rPr>
              <a:t> - «паритетная» цена акции;</a:t>
            </a:r>
          </a:p>
          <a:p>
            <a:pPr marL="0" indent="0">
              <a:spcBef>
                <a:spcPts val="0"/>
              </a:spcBef>
              <a:buNone/>
            </a:pPr>
            <a:r>
              <a:rPr lang="ru-RU" sz="2400" dirty="0" err="1">
                <a:latin typeface="Myriad Pro" pitchFamily="34" charset="0"/>
                <a:cs typeface="Times New Roman" pitchFamily="18" charset="0"/>
              </a:rPr>
              <a:t>Рцоа</a:t>
            </a:r>
            <a:r>
              <a:rPr lang="ru-RU" sz="2400" dirty="0">
                <a:latin typeface="Myriad Pro" pitchFamily="34" charset="0"/>
                <a:cs typeface="Times New Roman" pitchFamily="18" charset="0"/>
              </a:rPr>
              <a:t> - рыночная цена обыкновенной акции;</a:t>
            </a:r>
          </a:p>
          <a:p>
            <a:pPr marL="0" indent="0">
              <a:spcBef>
                <a:spcPts val="0"/>
              </a:spcBef>
              <a:buNone/>
            </a:pPr>
            <a:r>
              <a:rPr lang="ru-RU" sz="2400" dirty="0" err="1">
                <a:latin typeface="Myriad Pro" pitchFamily="34" charset="0"/>
                <a:cs typeface="Times New Roman" pitchFamily="18" charset="0"/>
              </a:rPr>
              <a:t>Кконв</a:t>
            </a:r>
            <a:r>
              <a:rPr lang="ru-RU" sz="2400" dirty="0">
                <a:latin typeface="Myriad Pro" pitchFamily="34" charset="0"/>
                <a:cs typeface="Times New Roman" pitchFamily="18" charset="0"/>
              </a:rPr>
              <a:t> - коэффициент конвертации.</a:t>
            </a:r>
          </a:p>
          <a:p>
            <a:pPr marL="0" indent="0">
              <a:spcBef>
                <a:spcPts val="600"/>
              </a:spcBef>
              <a:spcAft>
                <a:spcPts val="600"/>
              </a:spcAft>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72</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Конвертируемые привилегированные акции </a:t>
            </a:r>
            <a:endParaRPr lang="ru-RU" sz="3200" b="1" dirty="0">
              <a:latin typeface="Myriad Pro" pitchFamily="34" charset="0"/>
              <a:ea typeface="+mn-ea"/>
              <a:cs typeface="Times New Roman" pitchFamily="18" charset="0"/>
            </a:endParaRPr>
          </a:p>
        </p:txBody>
      </p:sp>
    </p:spTree>
    <p:extLst>
      <p:ext uri="{BB962C8B-B14F-4D97-AF65-F5344CB8AC3E}">
        <p14:creationId xmlns:p14="http://schemas.microsoft.com/office/powerpoint/2010/main" val="29433721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785395"/>
          </a:xfrm>
        </p:spPr>
        <p:txBody>
          <a:bodyPr>
            <a:normAutofit lnSpcReduction="10000"/>
          </a:bodyPr>
          <a:lstStyle/>
          <a:p>
            <a:pPr marL="0" indent="0">
              <a:spcBef>
                <a:spcPts val="600"/>
              </a:spcBef>
              <a:spcAft>
                <a:spcPts val="600"/>
              </a:spcAft>
              <a:buNone/>
            </a:pPr>
            <a:r>
              <a:rPr lang="ru-RU" sz="2400" dirty="0">
                <a:latin typeface="Myriad Pro" pitchFamily="34" charset="0"/>
                <a:cs typeface="Times New Roman" pitchFamily="18" charset="0"/>
              </a:rPr>
              <a:t>В дополнение в фиксированной ставке дивидендов, такие акции участвуют в получении любых «дополнительных» дивидендов, объявляемых советом директоров. </a:t>
            </a:r>
          </a:p>
          <a:p>
            <a:pPr marL="0" indent="0">
              <a:spcBef>
                <a:spcPts val="600"/>
              </a:spcBef>
              <a:spcAft>
                <a:spcPts val="600"/>
              </a:spcAft>
              <a:buNone/>
            </a:pPr>
            <a:r>
              <a:rPr lang="ru-RU" sz="2400" dirty="0">
                <a:latin typeface="Myriad Pro" pitchFamily="34" charset="0"/>
                <a:cs typeface="Times New Roman" pitchFamily="18" charset="0"/>
              </a:rPr>
              <a:t>Например, компания АВС ежеквартально выплачивает дивиденды в размере 50 рублей по обыкновенным акциям, а по итогам необычайно удачного года Совет объявляет о выплате специальных годовых дивидендов в размере 500 рублей на акцию. </a:t>
            </a:r>
          </a:p>
          <a:p>
            <a:pPr marL="0" indent="0">
              <a:spcBef>
                <a:spcPts val="600"/>
              </a:spcBef>
              <a:spcAft>
                <a:spcPts val="600"/>
              </a:spcAft>
              <a:buNone/>
            </a:pPr>
            <a:r>
              <a:rPr lang="ru-RU" sz="2400" dirty="0">
                <a:latin typeface="Myriad Pro" pitchFamily="34" charset="0"/>
                <a:cs typeface="Times New Roman" pitchFamily="18" charset="0"/>
              </a:rPr>
              <a:t>Если привилегированные акции являются акциями «участия», то по ним эти дополнительные дивиденды будут выплачены, как и по обыкновенным акциям.</a:t>
            </a:r>
          </a:p>
          <a:p>
            <a:pPr marL="0" indent="0">
              <a:spcBef>
                <a:spcPts val="600"/>
              </a:spcBef>
              <a:spcAft>
                <a:spcPts val="600"/>
              </a:spcAft>
              <a:buNone/>
            </a:pPr>
            <a:endParaRPr lang="ru-RU" sz="2400" dirty="0">
              <a:latin typeface="Times New Roman" pitchFamily="18" charset="0"/>
              <a:cs typeface="Times New Roman" pitchFamily="18" charset="0"/>
            </a:endParaRPr>
          </a:p>
          <a:p>
            <a:pPr marL="0" indent="0">
              <a:spcBef>
                <a:spcPts val="600"/>
              </a:spcBef>
              <a:spcAft>
                <a:spcPts val="600"/>
              </a:spcAft>
              <a:buNone/>
            </a:pPr>
            <a:endParaRPr lang="ru-RU"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73</a:t>
            </a:fld>
            <a:endParaRPr lang="ru-RU"/>
          </a:p>
        </p:txBody>
      </p:sp>
      <p:sp>
        <p:nvSpPr>
          <p:cNvPr id="5" name="Заголовок 1"/>
          <p:cNvSpPr>
            <a:spLocks noGrp="1"/>
          </p:cNvSpPr>
          <p:nvPr>
            <p:ph type="title"/>
          </p:nvPr>
        </p:nvSpPr>
        <p:spPr>
          <a:xfrm>
            <a:off x="0" y="-2341"/>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Привилегированные акции участия</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24744"/>
            <a:ext cx="8229600" cy="5184576"/>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Дивиденды по таким акциям выплачиваются по ставке, периодически пересчитываемой (обычно раз в год) в соответствии с изменением рыночных ставок </a:t>
            </a:r>
          </a:p>
          <a:p>
            <a:pPr marL="0" indent="0">
              <a:spcBef>
                <a:spcPts val="600"/>
              </a:spcBef>
              <a:spcAft>
                <a:spcPts val="600"/>
              </a:spcAft>
              <a:buNone/>
            </a:pPr>
            <a:r>
              <a:rPr lang="ru-RU" sz="2400" dirty="0">
                <a:latin typeface="Myriad Pro" pitchFamily="34" charset="0"/>
                <a:cs typeface="Times New Roman" pitchFamily="18" charset="0"/>
              </a:rPr>
              <a:t>Если рыночные ставки растут, ставка дивидендов по нашим акциям также увеличивается на установленную дату пересчёта. Если же процентные ставки падают, то на установленную дату ставка по привилегированной акции также будет снижена</a:t>
            </a:r>
          </a:p>
        </p:txBody>
      </p:sp>
      <p:sp>
        <p:nvSpPr>
          <p:cNvPr id="4" name="Номер слайда 3"/>
          <p:cNvSpPr>
            <a:spLocks noGrp="1"/>
          </p:cNvSpPr>
          <p:nvPr>
            <p:ph type="sldNum" sz="quarter" idx="12"/>
          </p:nvPr>
        </p:nvSpPr>
        <p:spPr/>
        <p:txBody>
          <a:bodyPr/>
          <a:lstStyle/>
          <a:p>
            <a:fld id="{725C68B6-61C2-468F-89AB-4B9F7531AA68}" type="slidenum">
              <a:rPr lang="ru-RU" smtClean="0"/>
              <a:pPr/>
              <a:t>74</a:t>
            </a:fld>
            <a:endParaRPr lang="ru-RU"/>
          </a:p>
        </p:txBody>
      </p:sp>
      <p:sp>
        <p:nvSpPr>
          <p:cNvPr id="5" name="Заголовок 1"/>
          <p:cNvSpPr>
            <a:spLocks noGrp="1"/>
          </p:cNvSpPr>
          <p:nvPr>
            <p:ph type="title"/>
          </p:nvPr>
        </p:nvSpPr>
        <p:spPr>
          <a:xfrm>
            <a:off x="18118" y="10057"/>
            <a:ext cx="8229600" cy="706090"/>
          </a:xfrm>
        </p:spPr>
        <p:txBody>
          <a:bodyPr>
            <a:noAutofit/>
          </a:bodyPr>
          <a:lstStyle/>
          <a:p>
            <a:pPr algn="l">
              <a:lnSpc>
                <a:spcPct val="90000"/>
              </a:lnSpc>
              <a:spcAft>
                <a:spcPts val="600"/>
              </a:spcAft>
            </a:pPr>
            <a:r>
              <a:rPr lang="ru-RU" sz="3200" b="1" dirty="0">
                <a:latin typeface="Myriad Pro" pitchFamily="34" charset="0"/>
                <a:ea typeface="+mn-ea"/>
                <a:cs typeface="Times New Roman" pitchFamily="18" charset="0"/>
              </a:rPr>
              <a:t>Привилегированные акции с регулируемой ставкой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700808"/>
            <a:ext cx="8229600" cy="4425355"/>
          </a:xfrm>
        </p:spPr>
        <p:txBody>
          <a:bodyPr>
            <a:normAutofit/>
          </a:bodyPr>
          <a:lstStyle/>
          <a:p>
            <a:pPr marL="0" indent="0">
              <a:spcBef>
                <a:spcPts val="600"/>
              </a:spcBef>
              <a:buNone/>
            </a:pPr>
            <a:r>
              <a:rPr lang="ru-RU" sz="2400" b="1" dirty="0">
                <a:latin typeface="Myriad Pro" pitchFamily="34" charset="0"/>
                <a:cs typeface="Times New Roman" pitchFamily="18" charset="0"/>
              </a:rPr>
              <a:t>Дивидендом</a:t>
            </a:r>
            <a:r>
              <a:rPr lang="ru-RU" sz="2400" dirty="0">
                <a:latin typeface="Myriad Pro" pitchFamily="34" charset="0"/>
                <a:cs typeface="Times New Roman" pitchFamily="18" charset="0"/>
              </a:rPr>
              <a:t> называется часть прибыли, которую общество выплачивает своим акционерам </a:t>
            </a:r>
          </a:p>
          <a:p>
            <a:pPr marL="0" indent="0">
              <a:spcBef>
                <a:spcPts val="600"/>
              </a:spcBef>
              <a:buNone/>
            </a:pPr>
            <a:r>
              <a:rPr lang="ru-RU" sz="2400" dirty="0">
                <a:latin typeface="Myriad Pro" pitchFamily="34" charset="0"/>
                <a:cs typeface="Times New Roman" pitchFamily="18" charset="0"/>
              </a:rPr>
              <a:t>Источником выплаты дивидендов является чистая прибыль общества </a:t>
            </a:r>
          </a:p>
          <a:p>
            <a:pPr marL="0" indent="0">
              <a:spcBef>
                <a:spcPts val="600"/>
              </a:spcBef>
              <a:buNone/>
            </a:pPr>
            <a:r>
              <a:rPr lang="ru-RU" sz="2400" dirty="0">
                <a:latin typeface="Myriad Pro" pitchFamily="34" charset="0"/>
                <a:cs typeface="Times New Roman" pitchFamily="18" charset="0"/>
              </a:rPr>
              <a:t>Дивиденды по привилегированным акциям определенных типов также могут выплачиваться за счет ранее сформированных для этих целей специальных фондов общества</a:t>
            </a:r>
          </a:p>
        </p:txBody>
      </p:sp>
      <p:sp>
        <p:nvSpPr>
          <p:cNvPr id="4" name="Номер слайда 3"/>
          <p:cNvSpPr>
            <a:spLocks noGrp="1"/>
          </p:cNvSpPr>
          <p:nvPr>
            <p:ph type="sldNum" sz="quarter" idx="12"/>
          </p:nvPr>
        </p:nvSpPr>
        <p:spPr/>
        <p:txBody>
          <a:bodyPr/>
          <a:lstStyle/>
          <a:p>
            <a:fld id="{725C68B6-61C2-468F-89AB-4B9F7531AA68}" type="slidenum">
              <a:rPr lang="ru-RU" smtClean="0"/>
              <a:pPr/>
              <a:t>75</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Что такое «дивиденды»?</a:t>
            </a:r>
            <a:endParaRPr lang="ru-RU" sz="3200" b="1" dirty="0">
              <a:latin typeface="Myriad Pro" pitchFamily="34" charset="0"/>
              <a:ea typeface="+mn-ea"/>
              <a:cs typeface="Times New Roman"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5040560"/>
          </a:xfrm>
        </p:spPr>
        <p:txBody>
          <a:bodyPr>
            <a:normAutofit/>
          </a:bodyPr>
          <a:lstStyle/>
          <a:p>
            <a:pPr marL="0" indent="0">
              <a:spcBef>
                <a:spcPts val="600"/>
              </a:spcBef>
              <a:spcAft>
                <a:spcPts val="600"/>
              </a:spcAft>
              <a:buNone/>
            </a:pPr>
            <a:r>
              <a:rPr lang="ru-RU" sz="2400" dirty="0">
                <a:latin typeface="Myriad Pro" pitchFamily="34" charset="0"/>
                <a:cs typeface="Times New Roman" pitchFamily="18" charset="0"/>
              </a:rPr>
              <a:t>Решения о выплате дивидендов, о размере и форме их выплаты по акциям каждого типа, принимаются общим собранием акционеров. </a:t>
            </a:r>
          </a:p>
          <a:p>
            <a:pPr marL="0" indent="0">
              <a:spcBef>
                <a:spcPts val="600"/>
              </a:spcBef>
              <a:spcAft>
                <a:spcPts val="600"/>
              </a:spcAft>
              <a:buNone/>
            </a:pPr>
            <a:r>
              <a:rPr lang="ru-RU" sz="2400" dirty="0">
                <a:latin typeface="Myriad Pro" pitchFamily="34" charset="0"/>
                <a:cs typeface="Times New Roman" pitchFamily="18" charset="0"/>
              </a:rPr>
              <a:t>Размер дивидендов не может быть больше рекомендованного советом директоров  общества.</a:t>
            </a:r>
          </a:p>
          <a:p>
            <a:pPr marL="0" indent="0">
              <a:spcBef>
                <a:spcPts val="600"/>
              </a:spcBef>
              <a:spcAft>
                <a:spcPts val="600"/>
              </a:spcAft>
              <a:buNone/>
            </a:pPr>
            <a:r>
              <a:rPr lang="ru-RU" sz="2400" dirty="0">
                <a:latin typeface="Myriad Pro" pitchFamily="34" charset="0"/>
                <a:cs typeface="Times New Roman" pitchFamily="18" charset="0"/>
              </a:rPr>
              <a:t>Механизм распределения прибыли формируется советом директоров и носит название дивидендной политики. </a:t>
            </a:r>
          </a:p>
          <a:p>
            <a:pPr marL="0" indent="0">
              <a:spcBef>
                <a:spcPts val="600"/>
              </a:spcBef>
              <a:spcAft>
                <a:spcPts val="600"/>
              </a:spcAft>
              <a:buNone/>
            </a:pPr>
            <a:r>
              <a:rPr lang="ru-RU" sz="2400" dirty="0">
                <a:latin typeface="Myriad Pro" pitchFamily="34" charset="0"/>
                <a:cs typeface="Times New Roman" pitchFamily="18" charset="0"/>
              </a:rPr>
              <a:t>Срок выплаты дивидендов не должен превышать 60 дней со дня принятия решения об их выплате.</a:t>
            </a:r>
          </a:p>
          <a:p>
            <a:pPr marL="0" indent="0">
              <a:spcBef>
                <a:spcPts val="600"/>
              </a:spcBef>
              <a:spcAft>
                <a:spcPts val="600"/>
              </a:spcAft>
              <a:buNone/>
            </a:pPr>
            <a:endParaRPr lang="ru-RU" sz="2800" dirty="0">
              <a:latin typeface="Times New Roman" pitchFamily="18" charset="0"/>
              <a:cs typeface="Times New Roman" pitchFamily="18" charset="0"/>
            </a:endParaRPr>
          </a:p>
          <a:p>
            <a:pPr marL="0" indent="0">
              <a:spcBef>
                <a:spcPts val="60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76</a:t>
            </a:fld>
            <a:endParaRPr lang="ru-RU"/>
          </a:p>
        </p:txBody>
      </p:sp>
      <p:sp>
        <p:nvSpPr>
          <p:cNvPr id="5" name="Заголовок 1"/>
          <p:cNvSpPr>
            <a:spLocks noGrp="1"/>
          </p:cNvSpPr>
          <p:nvPr>
            <p:ph type="title"/>
          </p:nvPr>
        </p:nvSpPr>
        <p:spPr>
          <a:xfrm>
            <a:off x="0" y="24125"/>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Что такое «дивиденды»?</a:t>
            </a:r>
            <a:endParaRPr lang="ru-RU" sz="3200" b="1" dirty="0">
              <a:latin typeface="Myriad Pro" pitchFamily="34" charset="0"/>
              <a:ea typeface="+mn-ea"/>
              <a:cs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5184576"/>
          </a:xfrm>
        </p:spPr>
        <p:txBody>
          <a:bodyPr>
            <a:noAutofit/>
          </a:bodyPr>
          <a:lstStyle/>
          <a:p>
            <a:pPr marL="0" indent="0">
              <a:spcBef>
                <a:spcPts val="600"/>
              </a:spcBef>
              <a:spcAft>
                <a:spcPts val="600"/>
              </a:spcAft>
              <a:buNone/>
            </a:pPr>
            <a:r>
              <a:rPr lang="ru-RU" sz="2400" dirty="0">
                <a:latin typeface="Myriad Pro" pitchFamily="34" charset="0"/>
                <a:cs typeface="Times New Roman" pitchFamily="18" charset="0"/>
              </a:rPr>
              <a:t>Законом определено, что дивиденды могут выплачиваться деньгами, а в случаях, предусмотренных уставом общества, - иным имуществом </a:t>
            </a:r>
          </a:p>
          <a:p>
            <a:pPr marL="0" indent="0">
              <a:spcBef>
                <a:spcPts val="600"/>
              </a:spcBef>
              <a:spcAft>
                <a:spcPts val="600"/>
              </a:spcAft>
              <a:buNone/>
            </a:pPr>
            <a:r>
              <a:rPr lang="ru-RU" sz="2400" b="1" dirty="0">
                <a:latin typeface="Myriad Pro" pitchFamily="34" charset="0"/>
                <a:cs typeface="Times New Roman" pitchFamily="18" charset="0"/>
              </a:rPr>
              <a:t>Выплата дивидендов в денежной форме </a:t>
            </a:r>
          </a:p>
          <a:p>
            <a:pPr marL="0" indent="0">
              <a:spcBef>
                <a:spcPts val="600"/>
              </a:spcBef>
              <a:spcAft>
                <a:spcPts val="600"/>
              </a:spcAft>
              <a:buNone/>
            </a:pPr>
            <a:r>
              <a:rPr lang="ru-RU" sz="2400" dirty="0">
                <a:latin typeface="Myriad Pro" pitchFamily="34" charset="0"/>
                <a:cs typeface="Times New Roman" pitchFamily="18" charset="0"/>
              </a:rPr>
              <a:t>Наиболее распространённая форма выплаты дивидендов. Для обыкновенных акций обычно указывается величина дивиденда в рублях на одну акцию. По привилегированным акциям размер дивиденда определяется несколькими способами через порядок его расчета. </a:t>
            </a:r>
          </a:p>
          <a:p>
            <a:pPr marL="0" indent="0">
              <a:spcBef>
                <a:spcPts val="600"/>
              </a:spcBef>
              <a:spcAft>
                <a:spcPts val="600"/>
              </a:spcAft>
              <a:buNone/>
            </a:pPr>
            <a:endParaRPr lang="ru-RU" sz="2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77</a:t>
            </a:fld>
            <a:endParaRPr lang="ru-RU"/>
          </a:p>
        </p:txBody>
      </p:sp>
      <p:sp>
        <p:nvSpPr>
          <p:cNvPr id="5" name="Заголовок 1"/>
          <p:cNvSpPr>
            <a:spLocks noGrp="1"/>
          </p:cNvSpPr>
          <p:nvPr>
            <p:ph type="title"/>
          </p:nvPr>
        </p:nvSpPr>
        <p:spPr>
          <a:xfrm>
            <a:off x="0" y="10057"/>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Формы выплаты дивидендов</a:t>
            </a:r>
            <a:endParaRPr lang="ru-RU" sz="3200" b="1" dirty="0">
              <a:latin typeface="Myriad Pro" pitchFamily="34" charset="0"/>
              <a:ea typeface="+mn-ea"/>
              <a:cs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4968552"/>
          </a:xfrm>
        </p:spPr>
        <p:txBody>
          <a:bodyPr>
            <a:normAutofit/>
          </a:bodyPr>
          <a:lstStyle/>
          <a:p>
            <a:pPr marL="0" indent="0">
              <a:spcBef>
                <a:spcPts val="600"/>
              </a:spcBef>
              <a:spcAft>
                <a:spcPts val="600"/>
              </a:spcAft>
              <a:buNone/>
            </a:pPr>
            <a:r>
              <a:rPr lang="ru-RU" sz="2400" b="1" dirty="0">
                <a:latin typeface="Myriad Pro" pitchFamily="34" charset="0"/>
                <a:cs typeface="Times New Roman" pitchFamily="18" charset="0"/>
              </a:rPr>
              <a:t>Выплата дивидендов акциями</a:t>
            </a:r>
            <a:r>
              <a:rPr lang="ru-RU" sz="2400" dirty="0">
                <a:latin typeface="Myriad Pro" pitchFamily="34" charset="0"/>
                <a:cs typeface="Times New Roman" pitchFamily="18" charset="0"/>
              </a:rPr>
              <a:t>. </a:t>
            </a:r>
          </a:p>
          <a:p>
            <a:pPr marL="0" indent="0">
              <a:spcBef>
                <a:spcPts val="600"/>
              </a:spcBef>
              <a:spcAft>
                <a:spcPts val="600"/>
              </a:spcAft>
              <a:buNone/>
            </a:pPr>
            <a:r>
              <a:rPr lang="ru-RU" sz="2400" dirty="0">
                <a:latin typeface="Myriad Pro" pitchFamily="34" charset="0"/>
                <a:cs typeface="Times New Roman" pitchFamily="18" charset="0"/>
              </a:rPr>
              <a:t>Некоторые компании предпочитают направлять чистую прибыль на развитие компании. но при этом и выплачивать дивиденды. </a:t>
            </a:r>
          </a:p>
          <a:p>
            <a:pPr marL="0" indent="0">
              <a:spcBef>
                <a:spcPts val="600"/>
              </a:spcBef>
              <a:spcAft>
                <a:spcPts val="600"/>
              </a:spcAft>
              <a:buNone/>
            </a:pPr>
            <a:r>
              <a:rPr lang="ru-RU" sz="2400" dirty="0">
                <a:latin typeface="Myriad Pro" pitchFamily="34" charset="0"/>
                <a:cs typeface="Times New Roman" pitchFamily="18" charset="0"/>
              </a:rPr>
              <a:t>Для этого после капитализации прибыли общество выпускает новые акции, которыми и происходит выплата дивидендов. </a:t>
            </a:r>
          </a:p>
          <a:p>
            <a:pPr marL="0" indent="0">
              <a:spcBef>
                <a:spcPts val="600"/>
              </a:spcBef>
              <a:spcAft>
                <a:spcPts val="600"/>
              </a:spcAft>
              <a:buNone/>
            </a:pPr>
            <a:r>
              <a:rPr lang="ru-RU" sz="2400" dirty="0">
                <a:latin typeface="Myriad Pro" pitchFamily="34" charset="0"/>
                <a:cs typeface="Times New Roman" pitchFamily="18" charset="0"/>
              </a:rPr>
              <a:t>Такой метод выплаты дивидендов может применяться и для обыкновенных, и для привилегированных акций различных типов. </a:t>
            </a:r>
          </a:p>
        </p:txBody>
      </p:sp>
      <p:sp>
        <p:nvSpPr>
          <p:cNvPr id="4" name="Номер слайда 3"/>
          <p:cNvSpPr>
            <a:spLocks noGrp="1"/>
          </p:cNvSpPr>
          <p:nvPr>
            <p:ph type="sldNum" sz="quarter" idx="12"/>
          </p:nvPr>
        </p:nvSpPr>
        <p:spPr/>
        <p:txBody>
          <a:bodyPr/>
          <a:lstStyle/>
          <a:p>
            <a:fld id="{725C68B6-61C2-468F-89AB-4B9F7531AA68}" type="slidenum">
              <a:rPr lang="ru-RU" smtClean="0"/>
              <a:pPr/>
              <a:t>78</a:t>
            </a:fld>
            <a:endParaRPr lang="ru-RU"/>
          </a:p>
        </p:txBody>
      </p:sp>
      <p:sp>
        <p:nvSpPr>
          <p:cNvPr id="5" name="Заголовок 1"/>
          <p:cNvSpPr>
            <a:spLocks noGrp="1"/>
          </p:cNvSpPr>
          <p:nvPr>
            <p:ph type="title"/>
          </p:nvPr>
        </p:nvSpPr>
        <p:spPr>
          <a:xfrm>
            <a:off x="0" y="0"/>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Формы выплаты дивидендов</a:t>
            </a:r>
            <a:endParaRPr lang="ru-RU" sz="3200" b="1" dirty="0">
              <a:latin typeface="Myriad Pro" pitchFamily="34" charset="0"/>
              <a:ea typeface="+mn-ea"/>
              <a:cs typeface="Times New Roman"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84784"/>
            <a:ext cx="8229600" cy="4641379"/>
          </a:xfrm>
        </p:spPr>
        <p:txBody>
          <a:bodyPr>
            <a:normAutofit/>
          </a:bodyPr>
          <a:lstStyle/>
          <a:p>
            <a:pPr marL="0" indent="0">
              <a:spcBef>
                <a:spcPts val="600"/>
              </a:spcBef>
              <a:spcAft>
                <a:spcPts val="600"/>
              </a:spcAft>
              <a:buNone/>
            </a:pPr>
            <a:r>
              <a:rPr lang="ru-RU" sz="2400" b="1" dirty="0">
                <a:latin typeface="Myriad Pro" pitchFamily="34" charset="0"/>
                <a:cs typeface="Times New Roman" pitchFamily="18" charset="0"/>
              </a:rPr>
              <a:t>Выплата дивидендов имуществом общества</a:t>
            </a:r>
            <a:r>
              <a:rPr lang="ru-RU" sz="2400" dirty="0">
                <a:latin typeface="Myriad Pro" pitchFamily="34" charset="0"/>
                <a:cs typeface="Times New Roman" pitchFamily="18" charset="0"/>
              </a:rPr>
              <a:t>. </a:t>
            </a:r>
          </a:p>
          <a:p>
            <a:pPr marL="0" indent="0">
              <a:spcBef>
                <a:spcPts val="600"/>
              </a:spcBef>
              <a:spcAft>
                <a:spcPts val="600"/>
              </a:spcAft>
              <a:buNone/>
            </a:pPr>
            <a:r>
              <a:rPr lang="ru-RU" sz="2400" dirty="0">
                <a:latin typeface="Myriad Pro" pitchFamily="34" charset="0"/>
                <a:cs typeface="Times New Roman" pitchFamily="18" charset="0"/>
              </a:rPr>
              <a:t>Этот способ используется в случаях выплаты дивидендов не в денежной форме и не акциями, а принадлежащими обществу активами, оценёнными по рыночной стоимости.</a:t>
            </a:r>
          </a:p>
          <a:p>
            <a:pPr marL="0" indent="0">
              <a:spcBef>
                <a:spcPts val="600"/>
              </a:spcBef>
              <a:spcAft>
                <a:spcPts val="600"/>
              </a:spcAft>
              <a:buNone/>
            </a:pPr>
            <a:r>
              <a:rPr lang="ru-RU" sz="2400" dirty="0">
                <a:latin typeface="Myriad Pro" pitchFamily="34" charset="0"/>
                <a:cs typeface="Times New Roman" pitchFamily="18" charset="0"/>
              </a:rPr>
              <a:t> Например, если у общества есть дочерняя компания, то она может выплатить материнской компании дивиденды в форме принадлежащих ей активов. </a:t>
            </a:r>
          </a:p>
        </p:txBody>
      </p:sp>
      <p:sp>
        <p:nvSpPr>
          <p:cNvPr id="4" name="Номер слайда 3"/>
          <p:cNvSpPr>
            <a:spLocks noGrp="1"/>
          </p:cNvSpPr>
          <p:nvPr>
            <p:ph type="sldNum" sz="quarter" idx="12"/>
          </p:nvPr>
        </p:nvSpPr>
        <p:spPr/>
        <p:txBody>
          <a:bodyPr/>
          <a:lstStyle/>
          <a:p>
            <a:fld id="{725C68B6-61C2-468F-89AB-4B9F7531AA68}" type="slidenum">
              <a:rPr lang="ru-RU" smtClean="0"/>
              <a:pPr/>
              <a:t>79</a:t>
            </a:fld>
            <a:endParaRPr lang="ru-RU"/>
          </a:p>
        </p:txBody>
      </p:sp>
      <p:sp>
        <p:nvSpPr>
          <p:cNvPr id="5" name="Заголовок 1"/>
          <p:cNvSpPr>
            <a:spLocks noGrp="1"/>
          </p:cNvSpPr>
          <p:nvPr>
            <p:ph type="title"/>
          </p:nvPr>
        </p:nvSpPr>
        <p:spPr>
          <a:xfrm>
            <a:off x="0" y="11727"/>
            <a:ext cx="8229600" cy="706090"/>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Формы выплаты дивидендов</a:t>
            </a:r>
            <a:endParaRPr lang="ru-RU" sz="3200" b="1" dirty="0">
              <a:latin typeface="Myriad Pro" pitchFamily="34" charset="0"/>
              <a:ea typeface="+mn-ea"/>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772816"/>
            <a:ext cx="8229600" cy="3312368"/>
          </a:xfrm>
        </p:spPr>
        <p:txBody>
          <a:bodyPr>
            <a:noAutofit/>
          </a:bodyPr>
          <a:lstStyle/>
          <a:p>
            <a:pPr marL="0" indent="0">
              <a:spcAft>
                <a:spcPts val="600"/>
              </a:spcAft>
              <a:buNone/>
            </a:pPr>
            <a:r>
              <a:rPr lang="ru-RU" sz="2400" dirty="0">
                <a:latin typeface="Myriad Pro" pitchFamily="34" charset="0"/>
                <a:cs typeface="Times New Roman" pitchFamily="18" charset="0"/>
              </a:rPr>
              <a:t>1. Ценная бумага </a:t>
            </a:r>
            <a:r>
              <a:rPr lang="ru-RU" sz="2400" b="1" dirty="0">
                <a:latin typeface="Myriad Pro" pitchFamily="34" charset="0"/>
                <a:cs typeface="Times New Roman" pitchFamily="18" charset="0"/>
              </a:rPr>
              <a:t>свидетельствует о праве собственности </a:t>
            </a:r>
            <a:r>
              <a:rPr lang="ru-RU" sz="2400" dirty="0">
                <a:latin typeface="Myriad Pro" pitchFamily="34" charset="0"/>
                <a:cs typeface="Times New Roman" pitchFamily="18" charset="0"/>
              </a:rPr>
              <a:t>на капитал. К таким бумагам относятся акции</a:t>
            </a:r>
          </a:p>
          <a:p>
            <a:pPr marL="0" indent="0">
              <a:spcAft>
                <a:spcPts val="600"/>
              </a:spcAft>
              <a:buNone/>
            </a:pPr>
            <a:r>
              <a:rPr lang="ru-RU" sz="2400" dirty="0">
                <a:latin typeface="Myriad Pro" pitchFamily="34" charset="0"/>
                <a:cs typeface="Times New Roman" pitchFamily="18" charset="0"/>
              </a:rPr>
              <a:t>2. Ценная бумага </a:t>
            </a:r>
            <a:r>
              <a:rPr lang="ru-RU" sz="2400" b="1" dirty="0">
                <a:latin typeface="Myriad Pro" pitchFamily="34" charset="0"/>
                <a:cs typeface="Times New Roman" pitchFamily="18" charset="0"/>
              </a:rPr>
              <a:t>отражает отношения займа </a:t>
            </a:r>
            <a:r>
              <a:rPr lang="ru-RU" sz="2400" dirty="0">
                <a:latin typeface="Myriad Pro" pitchFamily="34" charset="0"/>
                <a:cs typeface="Times New Roman" pitchFamily="18" charset="0"/>
              </a:rPr>
              <a:t>между инвестором - лицом, купившим ценную бумагу, и эмитентом - лицом, выпустившим эту ценную бумагу (облигации, векселя, депозитные и сберегательные сертификаты)</a:t>
            </a:r>
            <a:endParaRPr lang="ru-RU" sz="2400" dirty="0">
              <a:latin typeface="Times New Roman" pitchFamily="18" charset="0"/>
              <a:cs typeface="Times New Roman" pitchFamily="18" charset="0"/>
            </a:endParaRPr>
          </a:p>
          <a:p>
            <a:pPr marL="0" indent="0">
              <a:spcBef>
                <a:spcPts val="600"/>
              </a:spcBef>
              <a:spcAft>
                <a:spcPts val="600"/>
              </a:spcAft>
              <a:buNone/>
            </a:pPr>
            <a:endParaRPr lang="ru-RU" sz="2400" dirty="0">
              <a:latin typeface="Times New Roman" pitchFamily="18" charset="0"/>
              <a:cs typeface="Times New Roman" pitchFamily="18" charset="0"/>
            </a:endParaRPr>
          </a:p>
        </p:txBody>
      </p:sp>
      <p:sp>
        <p:nvSpPr>
          <p:cNvPr id="5" name="Заголовок 1"/>
          <p:cNvSpPr>
            <a:spLocks noGrp="1"/>
          </p:cNvSpPr>
          <p:nvPr>
            <p:ph type="title"/>
          </p:nvPr>
        </p:nvSpPr>
        <p:spPr>
          <a:xfrm>
            <a:off x="-5967" y="0"/>
            <a:ext cx="8229600" cy="850106"/>
          </a:xfrm>
        </p:spPr>
        <p:txBody>
          <a:bodyPr>
            <a:noAutofit/>
          </a:bodyPr>
          <a:lstStyle/>
          <a:p>
            <a:pPr algn="l">
              <a:lnSpc>
                <a:spcPct val="90000"/>
              </a:lnSpc>
              <a:spcAft>
                <a:spcPts val="600"/>
              </a:spcAft>
            </a:pPr>
            <a:r>
              <a:rPr lang="ru-RU" sz="3200" b="1">
                <a:latin typeface="Myriad Pro" pitchFamily="34" charset="0"/>
                <a:ea typeface="+mn-ea"/>
                <a:cs typeface="Times New Roman" pitchFamily="18" charset="0"/>
              </a:rPr>
              <a:t>Основные свойства ценных бумаг</a:t>
            </a:r>
            <a:endParaRPr lang="ru-RU" sz="3200" b="1" dirty="0">
              <a:latin typeface="Myriad Pro" pitchFamily="34" charset="0"/>
              <a:ea typeface="+mn-ea"/>
              <a:cs typeface="Times New Roman" pitchFamily="18"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80</a:t>
            </a:fld>
            <a:endParaRPr lang="ru-RU"/>
          </a:p>
        </p:txBody>
      </p:sp>
      <p:sp>
        <p:nvSpPr>
          <p:cNvPr id="5" name="Заголовок 1"/>
          <p:cNvSpPr>
            <a:spLocks noGrp="1"/>
          </p:cNvSpPr>
          <p:nvPr>
            <p:ph type="title"/>
          </p:nvPr>
        </p:nvSpPr>
        <p:spPr>
          <a:xfrm>
            <a:off x="755576" y="0"/>
            <a:ext cx="7452320" cy="706090"/>
          </a:xfrm>
        </p:spPr>
        <p:txBody>
          <a:bodyPr>
            <a:noAutofit/>
          </a:bodyPr>
          <a:lstStyle/>
          <a:p>
            <a:pPr>
              <a:lnSpc>
                <a:spcPct val="90000"/>
              </a:lnSpc>
              <a:spcAft>
                <a:spcPts val="600"/>
              </a:spcAft>
            </a:pPr>
            <a:r>
              <a:rPr lang="ru-RU" sz="3200" b="1" dirty="0">
                <a:latin typeface="Myriad Pro" pitchFamily="34" charset="0"/>
                <a:ea typeface="+mn-ea"/>
                <a:cs typeface="Times New Roman" pitchFamily="18" charset="0"/>
              </a:rPr>
              <a:t>Порядок выплаты дивидендов</a:t>
            </a:r>
          </a:p>
        </p:txBody>
      </p:sp>
      <p:sp>
        <p:nvSpPr>
          <p:cNvPr id="6" name="TextBox 5"/>
          <p:cNvSpPr txBox="1"/>
          <p:nvPr/>
        </p:nvSpPr>
        <p:spPr>
          <a:xfrm>
            <a:off x="1475656" y="1040539"/>
            <a:ext cx="6336704" cy="978729"/>
          </a:xfrm>
          <a:prstGeom prst="rect">
            <a:avLst/>
          </a:prstGeom>
          <a:noFill/>
          <a:ln w="28575">
            <a:solidFill>
              <a:schemeClr val="tx1"/>
            </a:solidFill>
          </a:ln>
        </p:spPr>
        <p:txBody>
          <a:bodyPr wrap="square" rtlCol="0">
            <a:spAutoFit/>
          </a:bodyPr>
          <a:lstStyle/>
          <a:p>
            <a:pPr algn="ctr">
              <a:lnSpc>
                <a:spcPct val="80000"/>
              </a:lnSpc>
            </a:pPr>
            <a:r>
              <a:rPr lang="ru-RU" sz="2400" dirty="0">
                <a:latin typeface="Myriad Pro" pitchFamily="34" charset="0"/>
                <a:cs typeface="Times New Roman" pitchFamily="18" charset="0"/>
              </a:rPr>
              <a:t>Решение Совета директоров о величине </a:t>
            </a:r>
          </a:p>
          <a:p>
            <a:pPr algn="ctr">
              <a:lnSpc>
                <a:spcPct val="80000"/>
              </a:lnSpc>
            </a:pPr>
            <a:r>
              <a:rPr lang="ru-RU" sz="2400" dirty="0">
                <a:latin typeface="Myriad Pro" pitchFamily="34" charset="0"/>
                <a:cs typeface="Times New Roman" pitchFamily="18" charset="0"/>
              </a:rPr>
              <a:t>дивидендов по разным категориям и типам акций</a:t>
            </a:r>
          </a:p>
        </p:txBody>
      </p:sp>
      <p:sp>
        <p:nvSpPr>
          <p:cNvPr id="7" name="TextBox 6"/>
          <p:cNvSpPr txBox="1"/>
          <p:nvPr/>
        </p:nvSpPr>
        <p:spPr>
          <a:xfrm>
            <a:off x="1331640" y="2195419"/>
            <a:ext cx="6624736" cy="978729"/>
          </a:xfrm>
          <a:prstGeom prst="rect">
            <a:avLst/>
          </a:prstGeom>
          <a:noFill/>
          <a:ln w="28575">
            <a:solidFill>
              <a:schemeClr val="tx1"/>
            </a:solidFill>
          </a:ln>
        </p:spPr>
        <p:txBody>
          <a:bodyPr wrap="square" rtlCol="0">
            <a:spAutoFit/>
          </a:bodyPr>
          <a:lstStyle/>
          <a:p>
            <a:pPr algn="ctr">
              <a:lnSpc>
                <a:spcPct val="80000"/>
              </a:lnSpc>
            </a:pPr>
            <a:r>
              <a:rPr lang="ru-RU" sz="2400" dirty="0">
                <a:latin typeface="Myriad Pro" pitchFamily="34" charset="0"/>
                <a:cs typeface="Times New Roman" pitchFamily="18" charset="0"/>
              </a:rPr>
              <a:t>Утверждение общим собранием акционеров </a:t>
            </a:r>
            <a:r>
              <a:rPr lang="ru-RU" sz="2400">
                <a:latin typeface="Myriad Pro" pitchFamily="34" charset="0"/>
                <a:cs typeface="Times New Roman" pitchFamily="18" charset="0"/>
              </a:rPr>
              <a:t>величины дивидендов </a:t>
            </a:r>
            <a:r>
              <a:rPr lang="ru-RU" sz="2400" dirty="0">
                <a:latin typeface="Myriad Pro" pitchFamily="34" charset="0"/>
                <a:cs typeface="Times New Roman" pitchFamily="18" charset="0"/>
              </a:rPr>
              <a:t>по разным категориям и типам акций</a:t>
            </a:r>
          </a:p>
        </p:txBody>
      </p:sp>
      <p:sp>
        <p:nvSpPr>
          <p:cNvPr id="8" name="TextBox 7"/>
          <p:cNvSpPr txBox="1"/>
          <p:nvPr/>
        </p:nvSpPr>
        <p:spPr>
          <a:xfrm>
            <a:off x="3131840" y="3277764"/>
            <a:ext cx="2791149" cy="461665"/>
          </a:xfrm>
          <a:prstGeom prst="rect">
            <a:avLst/>
          </a:prstGeom>
          <a:noFill/>
          <a:ln w="28575">
            <a:solidFill>
              <a:schemeClr val="tx1"/>
            </a:solidFill>
          </a:ln>
        </p:spPr>
        <p:txBody>
          <a:bodyPr wrap="none" rtlCol="0">
            <a:spAutoFit/>
          </a:bodyPr>
          <a:lstStyle/>
          <a:p>
            <a:pPr algn="ctr"/>
            <a:r>
              <a:rPr lang="ru-RU" sz="2400" dirty="0">
                <a:latin typeface="Myriad Pro" pitchFamily="34" charset="0"/>
                <a:cs typeface="Times New Roman" pitchFamily="18" charset="0"/>
              </a:rPr>
              <a:t>Закрытие реестра</a:t>
            </a:r>
          </a:p>
        </p:txBody>
      </p:sp>
      <p:sp>
        <p:nvSpPr>
          <p:cNvPr id="9" name="TextBox 8"/>
          <p:cNvSpPr txBox="1"/>
          <p:nvPr/>
        </p:nvSpPr>
        <p:spPr>
          <a:xfrm>
            <a:off x="755576" y="3888292"/>
            <a:ext cx="3240360" cy="1569660"/>
          </a:xfrm>
          <a:prstGeom prst="rect">
            <a:avLst/>
          </a:prstGeom>
          <a:noFill/>
          <a:ln w="28575">
            <a:solidFill>
              <a:schemeClr val="tx1"/>
            </a:solidFill>
          </a:ln>
        </p:spPr>
        <p:txBody>
          <a:bodyPr wrap="square" rtlCol="0">
            <a:spAutoFit/>
          </a:bodyPr>
          <a:lstStyle/>
          <a:p>
            <a:pPr algn="ctr">
              <a:lnSpc>
                <a:spcPct val="80000"/>
              </a:lnSpc>
            </a:pPr>
            <a:r>
              <a:rPr lang="ru-RU" sz="2400" dirty="0">
                <a:latin typeface="Myriad Pro" pitchFamily="34" charset="0"/>
                <a:cs typeface="Times New Roman" pitchFamily="18" charset="0"/>
              </a:rPr>
              <a:t>Сверка реестра и </a:t>
            </a:r>
            <a:r>
              <a:rPr lang="ru-RU" sz="2400">
                <a:latin typeface="Myriad Pro" pitchFamily="34" charset="0"/>
                <a:cs typeface="Times New Roman" pitchFamily="18" charset="0"/>
              </a:rPr>
              <a:t>учёт всех акционе-ров</a:t>
            </a:r>
            <a:r>
              <a:rPr lang="ru-RU" sz="2400" dirty="0">
                <a:latin typeface="Myriad Pro" pitchFamily="34" charset="0"/>
                <a:cs typeface="Times New Roman" pitchFamily="18" charset="0"/>
              </a:rPr>
              <a:t>, принимающих участие в общем собрании</a:t>
            </a:r>
          </a:p>
        </p:txBody>
      </p:sp>
      <p:sp>
        <p:nvSpPr>
          <p:cNvPr id="10" name="TextBox 9"/>
          <p:cNvSpPr txBox="1"/>
          <p:nvPr/>
        </p:nvSpPr>
        <p:spPr>
          <a:xfrm>
            <a:off x="4139952" y="3888292"/>
            <a:ext cx="4320480" cy="1569660"/>
          </a:xfrm>
          <a:prstGeom prst="rect">
            <a:avLst/>
          </a:prstGeom>
          <a:noFill/>
          <a:ln w="28575">
            <a:solidFill>
              <a:schemeClr val="tx1"/>
            </a:solidFill>
          </a:ln>
        </p:spPr>
        <p:txBody>
          <a:bodyPr wrap="square" rtlCol="0">
            <a:spAutoFit/>
          </a:bodyPr>
          <a:lstStyle/>
          <a:p>
            <a:pPr algn="ctr">
              <a:lnSpc>
                <a:spcPct val="80000"/>
              </a:lnSpc>
            </a:pPr>
            <a:r>
              <a:rPr lang="ru-RU" sz="2400" dirty="0">
                <a:latin typeface="Myriad Pro" pitchFamily="34" charset="0"/>
                <a:cs typeface="Times New Roman" pitchFamily="18" charset="0"/>
              </a:rPr>
              <a:t>Составление реестра акционеров </a:t>
            </a:r>
          </a:p>
          <a:p>
            <a:pPr algn="ctr">
              <a:lnSpc>
                <a:spcPct val="80000"/>
              </a:lnSpc>
            </a:pPr>
            <a:r>
              <a:rPr lang="ru-RU" sz="2400" dirty="0">
                <a:latin typeface="Myriad Pro" pitchFamily="34" charset="0"/>
                <a:cs typeface="Times New Roman" pitchFamily="18" charset="0"/>
              </a:rPr>
              <a:t>для получения дивидендов </a:t>
            </a:r>
            <a:r>
              <a:rPr lang="ru-RU" sz="2400">
                <a:latin typeface="Myriad Pro" pitchFamily="34" charset="0"/>
                <a:cs typeface="Times New Roman" pitchFamily="18" charset="0"/>
              </a:rPr>
              <a:t>по отдельным </a:t>
            </a:r>
            <a:r>
              <a:rPr lang="ru-RU" sz="2400" dirty="0">
                <a:latin typeface="Myriad Pro" pitchFamily="34" charset="0"/>
                <a:cs typeface="Times New Roman" pitchFamily="18" charset="0"/>
              </a:rPr>
              <a:t>категориям и типам акций</a:t>
            </a:r>
          </a:p>
        </p:txBody>
      </p:sp>
      <p:sp>
        <p:nvSpPr>
          <p:cNvPr id="11" name="TextBox 10"/>
          <p:cNvSpPr txBox="1"/>
          <p:nvPr/>
        </p:nvSpPr>
        <p:spPr>
          <a:xfrm>
            <a:off x="2915816" y="5676318"/>
            <a:ext cx="3736600" cy="461665"/>
          </a:xfrm>
          <a:prstGeom prst="rect">
            <a:avLst/>
          </a:prstGeom>
          <a:noFill/>
          <a:ln w="28575">
            <a:solidFill>
              <a:schemeClr val="tx1"/>
            </a:solidFill>
          </a:ln>
        </p:spPr>
        <p:txBody>
          <a:bodyPr wrap="none" rtlCol="0">
            <a:spAutoFit/>
          </a:bodyPr>
          <a:lstStyle/>
          <a:p>
            <a:r>
              <a:rPr lang="ru-RU" sz="2000" dirty="0"/>
              <a:t>«</a:t>
            </a:r>
            <a:r>
              <a:rPr lang="ru-RU" sz="2400" dirty="0">
                <a:latin typeface="Myriad Pro" pitchFamily="34" charset="0"/>
                <a:cs typeface="Times New Roman" pitchFamily="18" charset="0"/>
              </a:rPr>
              <a:t>Экс-дивидендная дата»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916832"/>
            <a:ext cx="8229600" cy="3168352"/>
          </a:xfrm>
        </p:spPr>
        <p:txBody>
          <a:bodyPr>
            <a:noAutofit/>
          </a:bodyPr>
          <a:lstStyle/>
          <a:p>
            <a:pPr marL="0" indent="0">
              <a:spcAft>
                <a:spcPts val="600"/>
              </a:spcAft>
              <a:buNone/>
            </a:pPr>
            <a:r>
              <a:rPr lang="ru-RU" sz="2400" dirty="0">
                <a:latin typeface="Myriad Pro" pitchFamily="34" charset="0"/>
                <a:cs typeface="Times New Roman" pitchFamily="18" charset="0"/>
              </a:rPr>
              <a:t>3. Ценная бумага дает </a:t>
            </a:r>
            <a:r>
              <a:rPr lang="ru-RU" sz="2400" b="1" dirty="0">
                <a:latin typeface="Myriad Pro" pitchFamily="34" charset="0"/>
                <a:cs typeface="Times New Roman" pitchFamily="18" charset="0"/>
              </a:rPr>
              <a:t>право на получение определённого дохода </a:t>
            </a:r>
            <a:r>
              <a:rPr lang="ru-RU" sz="2400" dirty="0">
                <a:latin typeface="Myriad Pro" pitchFamily="34" charset="0"/>
                <a:cs typeface="Times New Roman" pitchFamily="18" charset="0"/>
              </a:rPr>
              <a:t>от эмитента (облигации, привилегированные акции)</a:t>
            </a:r>
          </a:p>
          <a:p>
            <a:pPr marL="0" indent="0">
              <a:spcAft>
                <a:spcPts val="600"/>
              </a:spcAft>
              <a:buNone/>
            </a:pPr>
            <a:r>
              <a:rPr lang="ru-RU" sz="2400" dirty="0">
                <a:latin typeface="Myriad Pro" pitchFamily="34" charset="0"/>
                <a:cs typeface="Times New Roman" pitchFamily="18" charset="0"/>
              </a:rPr>
              <a:t>4. Ценная бумага даёт </a:t>
            </a:r>
            <a:r>
              <a:rPr lang="ru-RU" sz="2400" b="1" dirty="0">
                <a:latin typeface="Myriad Pro" pitchFamily="34" charset="0"/>
                <a:cs typeface="Times New Roman" pitchFamily="18" charset="0"/>
              </a:rPr>
              <a:t>право на участие в управлении</a:t>
            </a:r>
            <a:r>
              <a:rPr lang="ru-RU" sz="2400" dirty="0">
                <a:latin typeface="Myriad Pro" pitchFamily="34" charset="0"/>
                <a:cs typeface="Times New Roman" pitchFamily="18" charset="0"/>
              </a:rPr>
              <a:t> акционерным обществом (акции)</a:t>
            </a:r>
          </a:p>
          <a:p>
            <a:pPr marL="0" indent="0">
              <a:spcAft>
                <a:spcPts val="600"/>
              </a:spcAft>
              <a:buNone/>
            </a:pPr>
            <a:r>
              <a:rPr lang="ru-RU" sz="2400" dirty="0">
                <a:latin typeface="Myriad Pro" pitchFamily="34" charset="0"/>
                <a:cs typeface="Times New Roman" pitchFamily="18" charset="0"/>
              </a:rPr>
              <a:t>5. Ценные бумаги дают </a:t>
            </a:r>
            <a:r>
              <a:rPr lang="ru-RU" sz="2400" b="1" dirty="0">
                <a:latin typeface="Myriad Pro" pitchFamily="34" charset="0"/>
                <a:cs typeface="Times New Roman" pitchFamily="18" charset="0"/>
              </a:rPr>
              <a:t>право на получения доли в имуществе</a:t>
            </a:r>
            <a:r>
              <a:rPr lang="ru-RU" sz="2400" dirty="0">
                <a:latin typeface="Myriad Pro" pitchFamily="34" charset="0"/>
                <a:cs typeface="Times New Roman" pitchFamily="18" charset="0"/>
              </a:rPr>
              <a:t> предприятия-эмитента при  его ликвидации.</a:t>
            </a:r>
          </a:p>
          <a:p>
            <a:pPr marL="0" lvl="0" indent="0">
              <a:spcBef>
                <a:spcPts val="600"/>
              </a:spcBef>
              <a:spcAft>
                <a:spcPts val="600"/>
              </a:spcAft>
              <a:buFont typeface="+mj-lt"/>
              <a:buAutoNum type="arabicPeriod"/>
            </a:pPr>
            <a:endParaRPr lang="ru-RU" sz="2400" dirty="0">
              <a:latin typeface="Times New Roman" pitchFamily="18" charset="0"/>
              <a:cs typeface="Times New Roman" pitchFamily="18" charset="0"/>
            </a:endParaRPr>
          </a:p>
          <a:p>
            <a:pPr marL="0" indent="0">
              <a:spcBef>
                <a:spcPts val="600"/>
              </a:spcBef>
              <a:spcAft>
                <a:spcPts val="600"/>
              </a:spcAft>
              <a:buNone/>
            </a:pPr>
            <a:endParaRPr lang="ru-RU" sz="2400" dirty="0">
              <a:latin typeface="Times New Roman" pitchFamily="18" charset="0"/>
              <a:cs typeface="Times New Roman" pitchFamily="18" charset="0"/>
            </a:endParaRPr>
          </a:p>
        </p:txBody>
      </p:sp>
      <p:sp>
        <p:nvSpPr>
          <p:cNvPr id="5" name="Заголовок 1"/>
          <p:cNvSpPr>
            <a:spLocks noGrp="1"/>
          </p:cNvSpPr>
          <p:nvPr>
            <p:ph type="title"/>
          </p:nvPr>
        </p:nvSpPr>
        <p:spPr>
          <a:xfrm>
            <a:off x="0" y="0"/>
            <a:ext cx="8229600" cy="850106"/>
          </a:xfrm>
        </p:spPr>
        <p:txBody>
          <a:bodyPr>
            <a:noAutofit/>
          </a:bodyPr>
          <a:lstStyle/>
          <a:p>
            <a:pPr marL="342900" indent="-342900" algn="l">
              <a:spcBef>
                <a:spcPct val="20000"/>
              </a:spcBef>
              <a:spcAft>
                <a:spcPts val="600"/>
              </a:spcAft>
            </a:pPr>
            <a:r>
              <a:rPr lang="ru-RU" sz="3200" b="1">
                <a:latin typeface="Myriad Pro" pitchFamily="34" charset="0"/>
                <a:ea typeface="+mn-ea"/>
                <a:cs typeface="Times New Roman" pitchFamily="18" charset="0"/>
              </a:rPr>
              <a:t>Основные свойства ценных бумаг</a:t>
            </a:r>
            <a:endParaRPr lang="ru-RU" sz="3200" b="1" dirty="0">
              <a:latin typeface="Myriad Pro" pitchFamily="34" charset="0"/>
              <a:ea typeface="+mn-ea"/>
              <a:cs typeface="Times New Roman" pitchFamily="18" charset="0"/>
            </a:endParaRPr>
          </a:p>
        </p:txBody>
      </p:sp>
    </p:spTree>
    <p:extLst>
      <p:ext uri="{BB962C8B-B14F-4D97-AF65-F5344CB8AC3E}">
        <p14:creationId xmlns:p14="http://schemas.microsoft.com/office/powerpoint/2010/main" val="333156383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7109</TotalTime>
  <Words>4179</Words>
  <Application>Microsoft Office PowerPoint</Application>
  <PresentationFormat>Экран (4:3)</PresentationFormat>
  <Paragraphs>430</Paragraphs>
  <Slides>80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80</vt:i4>
      </vt:variant>
    </vt:vector>
  </HeadingPairs>
  <TitlesOfParts>
    <vt:vector size="81" baseType="lpstr">
      <vt:lpstr>Тема Office</vt:lpstr>
      <vt:lpstr>Лекция 1. Акции для частного инвестора</vt:lpstr>
      <vt:lpstr>Презентация PowerPoint</vt:lpstr>
      <vt:lpstr>Презентация PowerPoint</vt:lpstr>
      <vt:lpstr>Что такое ценные бумаги?</vt:lpstr>
      <vt:lpstr>Презентация PowerPoint</vt:lpstr>
      <vt:lpstr>Виды неэмиссионных ценных бумаг в Российской Федерации</vt:lpstr>
      <vt:lpstr>Виды эмиссионных ценных бумаг в Российской Федерации</vt:lpstr>
      <vt:lpstr>Основные свойства ценных бумаг</vt:lpstr>
      <vt:lpstr>Основные свойства ценных бумаг</vt:lpstr>
      <vt:lpstr>Основные свойства ценных бумаг</vt:lpstr>
      <vt:lpstr>Признаки эмисионной ценной бумаги</vt:lpstr>
      <vt:lpstr>Классификация эмиссионных ценных бумаг по эмитентам и видам </vt:lpstr>
      <vt:lpstr>Права владельцев акций</vt:lpstr>
      <vt:lpstr>Права владельцев облигаций</vt:lpstr>
      <vt:lpstr>Особенности опциона эмитента</vt:lpstr>
      <vt:lpstr>Что такое акции?</vt:lpstr>
      <vt:lpstr>Формы акционерных обществ</vt:lpstr>
      <vt:lpstr>Формы акционерных обществ</vt:lpstr>
      <vt:lpstr>Виды акций</vt:lpstr>
      <vt:lpstr>Обыкновенные акции</vt:lpstr>
      <vt:lpstr>Обыкновенные акции</vt:lpstr>
      <vt:lpstr>Размещенные и объявленные акции</vt:lpstr>
      <vt:lpstr>Размещенные и объявленные акции</vt:lpstr>
      <vt:lpstr>Размещенные и объявленные акции</vt:lpstr>
      <vt:lpstr>Размещение дополнительных акций</vt:lpstr>
      <vt:lpstr>Как определить стоимость дополнительных акций при их размещении?</vt:lpstr>
      <vt:lpstr>Цена размещения дополнительных акций</vt:lpstr>
      <vt:lpstr>Увеличение уставного капитала</vt:lpstr>
      <vt:lpstr>Увеличение уставного капитала</vt:lpstr>
      <vt:lpstr>Выкуп акций</vt:lpstr>
      <vt:lpstr>Выкуп акций</vt:lpstr>
      <vt:lpstr>Выкуп акций обществом</vt:lpstr>
      <vt:lpstr>Выкуп акций обществом</vt:lpstr>
      <vt:lpstr>Выкуп акций обществом</vt:lpstr>
      <vt:lpstr>Выкуп акций обществом</vt:lpstr>
      <vt:lpstr>Алгоритмы выкупа акций </vt:lpstr>
      <vt:lpstr>Алгоритмы выкупа акций</vt:lpstr>
      <vt:lpstr>Выкуп акций по инициативе акционеров</vt:lpstr>
      <vt:lpstr>Выкуп акций по инициативе акционеров</vt:lpstr>
      <vt:lpstr>Консолидация и дробление акций</vt:lpstr>
      <vt:lpstr>Консолидация и дробление акций</vt:lpstr>
      <vt:lpstr>Консолидация и дробление акций</vt:lpstr>
      <vt:lpstr>Причины консолидации акций</vt:lpstr>
      <vt:lpstr>Риски консолидации акций</vt:lpstr>
      <vt:lpstr>Причины дробления акций</vt:lpstr>
      <vt:lpstr>Привилегированные  акции</vt:lpstr>
      <vt:lpstr>Привилегированные  акции</vt:lpstr>
      <vt:lpstr>Голосование владельцев привилегированных  акций</vt:lpstr>
      <vt:lpstr>Голосование владельцев привилегированных  акций</vt:lpstr>
      <vt:lpstr>Презентация PowerPoint</vt:lpstr>
      <vt:lpstr>Зачем акционерное общество выпускает привилегированные акции</vt:lpstr>
      <vt:lpstr>Выплата дивидендов по привилегированным акциям</vt:lpstr>
      <vt:lpstr>Выплата дивидендов по привилегированным акциям</vt:lpstr>
      <vt:lpstr>Выплата дивидендов по привилегированным акциям</vt:lpstr>
      <vt:lpstr>Выплата дивидендов по привилегированным акциям</vt:lpstr>
      <vt:lpstr>Выплата дивидендов по привилегированным акциям</vt:lpstr>
      <vt:lpstr>Выплата дивидендов по привилегированным акциям</vt:lpstr>
      <vt:lpstr>Привилегированная акция и облигация</vt:lpstr>
      <vt:lpstr>Сходство привилегированной акции и облигации </vt:lpstr>
      <vt:lpstr>Отличия привилегированной акции и облигации </vt:lpstr>
      <vt:lpstr>Выплата дивидендов по привилегированным акциям</vt:lpstr>
      <vt:lpstr>Другие часто выпускаемые типы привилегированных акций</vt:lpstr>
      <vt:lpstr>Кумулятивные привилегированные акции</vt:lpstr>
      <vt:lpstr>Кумулятивные привилегированные акции</vt:lpstr>
      <vt:lpstr>Выкупаемые (отзывные) привилегированные акции </vt:lpstr>
      <vt:lpstr>Конвертируемые привилегированные акции </vt:lpstr>
      <vt:lpstr>Конвертируемые привилегированные акции </vt:lpstr>
      <vt:lpstr>Конвертируемые привилегированные акции </vt:lpstr>
      <vt:lpstr>Конвертируемые привилегированные акции </vt:lpstr>
      <vt:lpstr>Конвертируемые привилегированные акции </vt:lpstr>
      <vt:lpstr>Конвертируемые привилегированные акции </vt:lpstr>
      <vt:lpstr>Конвертируемые привилегированные акции </vt:lpstr>
      <vt:lpstr>Привилегированные акции участия</vt:lpstr>
      <vt:lpstr>Привилегированные акции с регулируемой ставкой </vt:lpstr>
      <vt:lpstr>Что такое «дивиденды»?</vt:lpstr>
      <vt:lpstr>Что такое «дивиденды»?</vt:lpstr>
      <vt:lpstr>Формы выплаты дивидендов</vt:lpstr>
      <vt:lpstr>Формы выплаты дивидендов</vt:lpstr>
      <vt:lpstr>Формы выплаты дивидендов</vt:lpstr>
      <vt:lpstr>Порядок выплаты дивидендов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 Акции как финансовый инструмент для частного инвестора</dc:title>
  <dc:creator>Admin</dc:creator>
  <cp:lastModifiedBy>Татьяна Копылова</cp:lastModifiedBy>
  <cp:revision>264</cp:revision>
  <dcterms:created xsi:type="dcterms:W3CDTF">2016-06-11T15:54:30Z</dcterms:created>
  <dcterms:modified xsi:type="dcterms:W3CDTF">2018-11-27T10:00:20Z</dcterms:modified>
</cp:coreProperties>
</file>