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62" r:id="rId5"/>
    <p:sldId id="258" r:id="rId6"/>
    <p:sldId id="259" r:id="rId7"/>
    <p:sldId id="268" r:id="rId8"/>
    <p:sldId id="269" r:id="rId9"/>
    <p:sldId id="270" r:id="rId10"/>
    <p:sldId id="271" r:id="rId11"/>
    <p:sldId id="264" r:id="rId12"/>
    <p:sldId id="261" r:id="rId13"/>
    <p:sldId id="265" r:id="rId14"/>
    <p:sldId id="272" r:id="rId15"/>
    <p:sldId id="266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40" autoAdjust="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65BEB4-0E4C-4DED-8238-2BB191E80FAE}" type="datetimeFigureOut">
              <a:rPr lang="ru-RU" smtClean="0"/>
              <a:pPr/>
              <a:t>29.08.2017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8823B9C-9BAE-47EB-9C5E-655282B50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Интеграция математики в информатику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5157192"/>
            <a:ext cx="7520880" cy="1198984"/>
          </a:xfrm>
        </p:spPr>
        <p:txBody>
          <a:bodyPr/>
          <a:lstStyle/>
          <a:p>
            <a:pPr algn="r"/>
            <a:r>
              <a:rPr lang="ru-RU" dirty="0" smtClean="0"/>
              <a:t>Анна Владимировна Расулова</a:t>
            </a:r>
          </a:p>
          <a:p>
            <a:pPr algn="r"/>
            <a:r>
              <a:rPr lang="ru-RU" dirty="0" smtClean="0"/>
              <a:t>учитель математики и информатики</a:t>
            </a:r>
          </a:p>
          <a:p>
            <a:pPr algn="r"/>
            <a:r>
              <a:rPr lang="ru-RU" dirty="0" smtClean="0"/>
              <a:t>МБОУ СШ №150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темы и идеи уроков, связывающих математику и информатику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917032"/>
          </a:xfrm>
        </p:spPr>
        <p:txBody>
          <a:bodyPr/>
          <a:lstStyle/>
          <a:p>
            <a:pPr algn="just"/>
            <a:r>
              <a:rPr lang="ru-RU" dirty="0" smtClean="0"/>
              <a:t>Что касается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«Текстовых задач»</a:t>
            </a:r>
            <a:r>
              <a:rPr lang="ru-RU" dirty="0" smtClean="0"/>
              <a:t>, всегда проблема со временем на уроках математики для их решения. </a:t>
            </a:r>
          </a:p>
          <a:p>
            <a:endParaRPr lang="ru-RU" dirty="0" smtClean="0"/>
          </a:p>
          <a:p>
            <a:pPr algn="just"/>
            <a:r>
              <a:rPr lang="ru-RU" dirty="0" smtClean="0"/>
              <a:t>На уроках информатики можно включить проверку решений текстовых задач с использованием электронных таблиц в виде проверочной работы как по математике –  знания формул, так и по информатике – знания ввода формул в ячейки.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темы и идеи уроков, связывающих математику и информатику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7467600" cy="194421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Тема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«Диаграммы» </a:t>
            </a:r>
            <a:r>
              <a:rPr lang="ru-RU" dirty="0" smtClean="0"/>
              <a:t>тоже является общей для математики и информатики. Изучив теорию на уроках математики, рассказав и показав все гистограммы - строить разные диаграммы на уроках информатики. </a:t>
            </a:r>
          </a:p>
        </p:txBody>
      </p:sp>
      <p:pic>
        <p:nvPicPr>
          <p:cNvPr id="29700" name="Picture 4" descr="Картинки по запросу электронные таблицы"/>
          <p:cNvPicPr>
            <a:picLocks noChangeAspect="1" noChangeArrowheads="1"/>
          </p:cNvPicPr>
          <p:nvPr/>
        </p:nvPicPr>
        <p:blipFill>
          <a:blip r:embed="rId2" cstate="print"/>
          <a:srcRect l="6562" t="23437" r="1701" b="6214"/>
          <a:stretch>
            <a:fillRect/>
          </a:stretch>
        </p:blipFill>
        <p:spPr bwMode="auto">
          <a:xfrm>
            <a:off x="1043608" y="3140968"/>
            <a:ext cx="6480720" cy="37170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темы и идеи уроков, связывающих математику и информатику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Тема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«Графики функций»</a:t>
            </a:r>
            <a:r>
              <a:rPr lang="ru-RU" dirty="0" smtClean="0"/>
              <a:t>. Самостоятельно заполняя формулы в ЭТ для построения графиков с различным коэффициентом,  очень наглядно учащиеся видят как меняется расположение ветвей параболы, например, и  они сами делают выводы о сжатии и растяжении и т. д. </a:t>
            </a:r>
          </a:p>
          <a:p>
            <a:pPr algn="just"/>
            <a:r>
              <a:rPr lang="ru-RU" dirty="0" smtClean="0"/>
              <a:t>Построение графиков в ЭТ сэкономит время построения их же на уроках математики, т.к. задача была не построение графиков, а проанализировать поведение ветвей при разных коэффициентах.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темы и идеи уроков, связывающих математику и информатику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467600" cy="298092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Тема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«Графы»</a:t>
            </a:r>
            <a:r>
              <a:rPr lang="ru-RU" dirty="0" smtClean="0"/>
              <a:t>. Уметь строить графы – это знать и уметь решать логические задачи, которые встречают ребята и на олимпиадах, и на конкурсах, в задачах на перестановки, в комбинаторных задачах, при составлении двоичного дерева и т.д. Эта тема объединяет и математику и информатику. </a:t>
            </a:r>
          </a:p>
        </p:txBody>
      </p:sp>
      <p:pic>
        <p:nvPicPr>
          <p:cNvPr id="28674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833058">
            <a:off x="2211381" y="3497575"/>
            <a:ext cx="2626192" cy="42536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темы и идеи уроков, связывающих математику и информатику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4464496" cy="457200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Тема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«Систематизация и классификация» </a:t>
            </a:r>
            <a:r>
              <a:rPr lang="ru-RU" dirty="0" smtClean="0"/>
              <a:t>также встречается на страницах учебников и математики и информатики. На подборе математических высказываний, данные которых классифицируются либо в блок-схему, либо в таблицу можно построить урок информатики.</a:t>
            </a:r>
          </a:p>
          <a:p>
            <a:endParaRPr lang="ru-RU" dirty="0"/>
          </a:p>
        </p:txBody>
      </p:sp>
      <p:pic>
        <p:nvPicPr>
          <p:cNvPr id="2150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 t="13235" b="16176"/>
          <a:stretch>
            <a:fillRect/>
          </a:stretch>
        </p:blipFill>
        <p:spPr bwMode="auto">
          <a:xfrm>
            <a:off x="4932040" y="1772816"/>
            <a:ext cx="3744416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ru-RU" dirty="0" smtClean="0"/>
              <a:t>темы и идеи уроков, связывающих математику и информатику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136904" cy="4493096"/>
          </a:xfrm>
        </p:spPr>
        <p:txBody>
          <a:bodyPr/>
          <a:lstStyle/>
          <a:p>
            <a:pPr algn="just"/>
            <a:r>
              <a:rPr lang="ru-RU" dirty="0" smtClean="0"/>
              <a:t>Тема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«Моделирование»</a:t>
            </a:r>
            <a:r>
              <a:rPr lang="ru-RU" dirty="0" smtClean="0"/>
              <a:t>. Слово модель не только изучается в информатике, но и появляется на страницах по математике. При изучении этой темы можно объединить и математическое моделирование и компьютерное. Алгоритм следующий:</a:t>
            </a:r>
          </a:p>
          <a:p>
            <a:pPr>
              <a:buNone/>
            </a:pPr>
            <a:r>
              <a:rPr lang="ru-RU" dirty="0" smtClean="0"/>
              <a:t>					- логическая модель;</a:t>
            </a:r>
          </a:p>
          <a:p>
            <a:pPr>
              <a:buNone/>
            </a:pPr>
            <a:r>
              <a:rPr lang="ru-RU" dirty="0" smtClean="0"/>
              <a:t>					- математическая модель;</a:t>
            </a:r>
          </a:p>
          <a:p>
            <a:pPr>
              <a:buNone/>
            </a:pPr>
            <a:r>
              <a:rPr lang="ru-RU" dirty="0" smtClean="0"/>
              <a:t>					- блок-схема;</a:t>
            </a:r>
          </a:p>
          <a:p>
            <a:pPr>
              <a:buNone/>
            </a:pPr>
            <a:r>
              <a:rPr lang="ru-RU" dirty="0" smtClean="0"/>
              <a:t>					- программа.</a:t>
            </a:r>
          </a:p>
          <a:p>
            <a:endParaRPr lang="ru-RU" dirty="0"/>
          </a:p>
        </p:txBody>
      </p:sp>
      <p:pic>
        <p:nvPicPr>
          <p:cNvPr id="27650" name="Picture 2" descr="Картинки по запросу блок схемы"/>
          <p:cNvPicPr>
            <a:picLocks noChangeAspect="1" noChangeArrowheads="1"/>
          </p:cNvPicPr>
          <p:nvPr/>
        </p:nvPicPr>
        <p:blipFill>
          <a:blip r:embed="rId2" cstate="print"/>
          <a:srcRect t="23769" r="50388"/>
          <a:stretch>
            <a:fillRect/>
          </a:stretch>
        </p:blipFill>
        <p:spPr bwMode="auto">
          <a:xfrm>
            <a:off x="1043608" y="3645024"/>
            <a:ext cx="2520280" cy="303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450304"/>
            <a:ext cx="7467600" cy="1143000"/>
          </a:xfrm>
        </p:spPr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97666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Перспектива:</a:t>
            </a:r>
          </a:p>
          <a:p>
            <a:pPr lvl="0" algn="just"/>
            <a:r>
              <a:rPr lang="ru-RU" dirty="0" smtClean="0"/>
              <a:t>проведение таких уроков не требует дополнительного времени, потому что проходит в рамках уроков математики и информатики; </a:t>
            </a:r>
          </a:p>
          <a:p>
            <a:pPr lvl="0" algn="just"/>
            <a:r>
              <a:rPr lang="ru-RU" dirty="0" smtClean="0"/>
              <a:t>проверяет комплексные знания учащихся в нестандартных ситуациях; </a:t>
            </a:r>
          </a:p>
          <a:p>
            <a:pPr lvl="0" algn="just"/>
            <a:r>
              <a:rPr lang="ru-RU" dirty="0" smtClean="0"/>
              <a:t>позволяет быстро, качественно и объективно оценить знания учащихся. </a:t>
            </a:r>
          </a:p>
          <a:p>
            <a:pPr lvl="0" algn="just"/>
            <a:endParaRPr lang="ru-RU" dirty="0" smtClean="0"/>
          </a:p>
          <a:p>
            <a:pPr algn="just">
              <a:buNone/>
            </a:pP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уроков показывает :</a:t>
            </a:r>
          </a:p>
          <a:p>
            <a:pPr algn="just"/>
            <a:r>
              <a:rPr lang="ru-RU" dirty="0" smtClean="0"/>
              <a:t>внутреннюю логику </a:t>
            </a:r>
            <a:r>
              <a:rPr lang="ru-RU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математики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и ее связи с </a:t>
            </a:r>
            <a:r>
              <a:rPr lang="ru-RU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информатикой</a:t>
            </a:r>
            <a:r>
              <a:rPr lang="ru-RU" dirty="0" smtClean="0"/>
              <a:t>, способствует желательному единству, помогает выявить роль  внутренних и внешних стимулов, приводимых к достижениям и успехам;</a:t>
            </a:r>
          </a:p>
          <a:p>
            <a:pPr algn="just"/>
            <a:r>
              <a:rPr lang="ru-RU" dirty="0" smtClean="0"/>
              <a:t>взаимовыгодное сотрудничество учителей математики и информатики!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1340768"/>
            <a:ext cx="65527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"Единственный путь, ведущий к знаниям, - это </a:t>
            </a:r>
            <a:r>
              <a:rPr lang="ru-RU" sz="44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деятельность"</a:t>
            </a:r>
          </a:p>
          <a:p>
            <a:pPr algn="r"/>
            <a:endParaRPr lang="ru-RU" sz="4400" i="1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sz="4400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Бернард </a:t>
            </a:r>
            <a:r>
              <a:rPr lang="ru-RU" sz="4400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Шоу</a:t>
            </a:r>
            <a:endParaRPr lang="ru-RU" sz="44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277072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r>
              <a:rPr lang="ru-RU" dirty="0" smtClean="0"/>
              <a:t>Введение	</a:t>
            </a:r>
          </a:p>
          <a:p>
            <a:r>
              <a:rPr lang="ru-RU" dirty="0" smtClean="0"/>
              <a:t>Проблема	</a:t>
            </a:r>
          </a:p>
          <a:p>
            <a:r>
              <a:rPr lang="ru-RU" dirty="0" smtClean="0"/>
              <a:t>Актуальность 	</a:t>
            </a:r>
          </a:p>
          <a:p>
            <a:r>
              <a:rPr lang="ru-RU" dirty="0" smtClean="0"/>
              <a:t>Взаимосвязь предметов математика и информатика	</a:t>
            </a:r>
          </a:p>
          <a:p>
            <a:r>
              <a:rPr lang="ru-RU" dirty="0" smtClean="0"/>
              <a:t>Темы и идеи уроков, связывающих математику и информатику	</a:t>
            </a:r>
          </a:p>
          <a:p>
            <a:r>
              <a:rPr lang="ru-RU" dirty="0" smtClean="0"/>
              <a:t>Заключение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Картинки по запросу картинки информатизация общества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t="1770" b="9769"/>
          <a:stretch>
            <a:fillRect/>
          </a:stretch>
        </p:blipFill>
        <p:spPr bwMode="auto">
          <a:xfrm>
            <a:off x="251520" y="1556792"/>
            <a:ext cx="7848872" cy="496855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276872"/>
            <a:ext cx="7920880" cy="3773016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Нынешнему поколению учащихся предстоит жить и работать в третьем тысячелетии, когда информационно – коммуникационные технологии на производстве и в обществе получили свое широкое применение, поэтому развитие логичного, системного, алгоритмического стиля мышления становится одним из основных направлений в обучении.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Основной задачей учителя становится не то, чтобы вооружить детей знанием по предмету, научить решать определенные типы задач и выполнять определенные действия по выученному заранее алгоритму, а в том, чтобы развить их творческие способности, развить их внимание, восприятие, память, речь, мышление, воображение. То есть, формирование УУД – это главная опора учителя при разработке урока, наряду со знаниями по предмету.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	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ЕГЭ по информатике, 80% заданий, связанных с математикой. </a:t>
            </a:r>
          </a:p>
          <a:p>
            <a:pPr algn="just">
              <a:buNone/>
            </a:pPr>
            <a:r>
              <a:rPr lang="ru-RU" dirty="0" smtClean="0"/>
              <a:t>Именно математика даёт возможность развивать умение рассуждать и нестандартно действовать в сложных ситуациях, знание, что многие вещи можно доказывать, а не брать на веру. Математика нужна, не как шкатулка мало нужных знаний, а как школа рационального мышления. </a:t>
            </a:r>
          </a:p>
          <a:p>
            <a:pPr algn="just">
              <a:buNone/>
            </a:pPr>
            <a:r>
              <a:rPr lang="ru-RU" dirty="0" smtClean="0"/>
              <a:t>Одним из путей решения проблем, возникающих перед учителем, является интеграция математики в информатику.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7467600" cy="1143000"/>
          </a:xfrm>
        </p:spPr>
        <p:txBody>
          <a:bodyPr/>
          <a:lstStyle/>
          <a:p>
            <a:r>
              <a:rPr lang="ru-RU" dirty="0" smtClean="0"/>
              <a:t>Взаимосвязь предметов математика и информатика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8291264" cy="1684784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Многие темы предметов математика и информатика очень тесно взаимосвязаны между собой.</a:t>
            </a:r>
          </a:p>
          <a:p>
            <a:pPr algn="just">
              <a:buNone/>
            </a:pPr>
            <a:r>
              <a:rPr lang="ru-RU" dirty="0" smtClean="0"/>
              <a:t>Изучая УМК разных авторов по математике и информатике, а также за время работы, я заметила, что изучение взаимосвязанных тем идут параллельно.</a:t>
            </a:r>
          </a:p>
          <a:p>
            <a:pPr algn="just">
              <a:buNone/>
            </a:pPr>
            <a:r>
              <a:rPr lang="ru-RU" dirty="0" smtClean="0"/>
              <a:t>Например: </a:t>
            </a:r>
          </a:p>
          <a:p>
            <a:pPr algn="just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2636912"/>
          <a:ext cx="7920880" cy="413613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320480"/>
                <a:gridCol w="3600400"/>
              </a:tblGrid>
              <a:tr h="312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 по математике</a:t>
                      </a:r>
                      <a:endParaRPr lang="ru-RU" sz="2000" dirty="0">
                        <a:solidFill>
                          <a:schemeClr val="accent4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 по информатике</a:t>
                      </a:r>
                      <a:endParaRPr lang="ru-RU" sz="2000" dirty="0">
                        <a:solidFill>
                          <a:schemeClr val="accent4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20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Куб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Конструирование из кубиков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20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Координатная плоскость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Метод координат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20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Числовая прямая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Исполнитель «Кузнечик»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Функция (зависимая величина)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/>
                        <a:t>Тригонометрические</a:t>
                      </a:r>
                      <a:r>
                        <a:rPr lang="ru-RU" sz="1800" dirty="0"/>
                        <a:t>, логарифмические функции, Среднеарифметическое значение и т.д.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Встроенные </a:t>
                      </a:r>
                      <a:r>
                        <a:rPr lang="ru-RU" sz="1800" dirty="0" smtClean="0"/>
                        <a:t>функции в ЭТ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240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Степень числа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Перевод чисел </a:t>
                      </a:r>
                      <a:r>
                        <a:rPr lang="ru-RU" sz="1800" dirty="0" smtClean="0"/>
                        <a:t>из </a:t>
                      </a:r>
                      <a:r>
                        <a:rPr lang="ru-RU" sz="1800" dirty="0"/>
                        <a:t>одной системы счисления в другую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240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Построение графиков функции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Вставка </a:t>
                      </a:r>
                      <a:r>
                        <a:rPr lang="ru-RU" sz="1800" dirty="0" err="1"/>
                        <a:t>мультимедийных</a:t>
                      </a:r>
                      <a:r>
                        <a:rPr lang="ru-RU" sz="1800" dirty="0"/>
                        <a:t> объектов в документ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темы и идеи уроков, связывающих математику и информатику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988840"/>
            <a:ext cx="7467600" cy="247687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«Системы счисления и римская система счисления»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smtClean="0"/>
              <a:t>рассматриваются на страницах учебников по математике и информатике. Можно объединить теорию и практику на уроках математики, а на информатике рассматривать только двоичную систему счисления.</a:t>
            </a:r>
          </a:p>
        </p:txBody>
      </p:sp>
      <p:pic>
        <p:nvPicPr>
          <p:cNvPr id="25602" name="Picture 2" descr="Картинки по запросу римская система счисления"/>
          <p:cNvPicPr>
            <a:picLocks noChangeAspect="1" noChangeArrowheads="1"/>
          </p:cNvPicPr>
          <p:nvPr/>
        </p:nvPicPr>
        <p:blipFill>
          <a:blip r:embed="rId2" cstate="print"/>
          <a:srcRect t="23957" b="4170"/>
          <a:stretch>
            <a:fillRect/>
          </a:stretch>
        </p:blipFill>
        <p:spPr bwMode="auto">
          <a:xfrm>
            <a:off x="2195736" y="4509120"/>
            <a:ext cx="3848100" cy="1944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темы и идеи уроков, связывающих математику и информатику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421088"/>
          </a:xfrm>
        </p:spPr>
        <p:txBody>
          <a:bodyPr/>
          <a:lstStyle/>
          <a:p>
            <a:pPr algn="just"/>
            <a:r>
              <a:rPr lang="ru-RU" dirty="0" smtClean="0"/>
              <a:t>Тема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«Алгоритмический язык»</a:t>
            </a:r>
            <a:r>
              <a:rPr lang="ru-RU" dirty="0" smtClean="0"/>
              <a:t>. При написании формул в ЭТ, программ, блок-схем часто бывают ошибки на порядок действий. На математике можно учить разбивать на части по действиям сложные алгебраические выражения, чтобы участвовала и логика при выполнении алгебраических операций и алгоритм. </a:t>
            </a:r>
          </a:p>
          <a:p>
            <a:pPr algn="just"/>
            <a:r>
              <a:rPr lang="ru-RU" dirty="0" smtClean="0"/>
              <a:t>И, наоборот, на уроках информатики, в виде теста предложить найти значения выражений, переводя их на алгоритмический язык.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ru-RU" dirty="0" smtClean="0"/>
              <a:t>темы и идеи уроков, связывающих математику и информатику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124744"/>
            <a:ext cx="7467600" cy="295232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Изучив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«Координатную плоскость»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на уроке математики, можно ввести и элементы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«Электронных таблиц» </a:t>
            </a:r>
            <a:r>
              <a:rPr lang="ru-RU" dirty="0" smtClean="0"/>
              <a:t>(ячейки). </a:t>
            </a:r>
          </a:p>
          <a:p>
            <a:pPr algn="just"/>
            <a:r>
              <a:rPr lang="ru-RU" dirty="0" smtClean="0"/>
              <a:t>Аналогично с координатной плоскостью научить находить и заполнять ячейки по заданным координатам, а также находить координаты ячеек.</a:t>
            </a:r>
          </a:p>
          <a:p>
            <a:endParaRPr lang="ru-RU" dirty="0"/>
          </a:p>
        </p:txBody>
      </p:sp>
      <p:pic>
        <p:nvPicPr>
          <p:cNvPr id="23554" name="Picture 2" descr="Картинки по запросу координатная плоскост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1065" y="4149080"/>
            <a:ext cx="2737239" cy="2160000"/>
          </a:xfrm>
          <a:prstGeom prst="rect">
            <a:avLst/>
          </a:prstGeom>
          <a:noFill/>
        </p:spPr>
      </p:pic>
      <p:pic>
        <p:nvPicPr>
          <p:cNvPr id="23556" name="Picture 4" descr="Картинки по запросу электронные таблицы"/>
          <p:cNvPicPr>
            <a:picLocks noChangeAspect="1" noChangeArrowheads="1"/>
          </p:cNvPicPr>
          <p:nvPr/>
        </p:nvPicPr>
        <p:blipFill>
          <a:blip r:embed="rId3" cstate="print"/>
          <a:srcRect t="8308" b="5847"/>
          <a:stretch>
            <a:fillRect/>
          </a:stretch>
        </p:blipFill>
        <p:spPr bwMode="auto">
          <a:xfrm>
            <a:off x="755577" y="4149080"/>
            <a:ext cx="3354885" cy="216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898</Words>
  <Application>Microsoft Office PowerPoint</Application>
  <PresentationFormat>Экран (4:3)</PresentationFormat>
  <Paragraphs>78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Эркер</vt:lpstr>
      <vt:lpstr>Интеграция математики в информатику</vt:lpstr>
      <vt:lpstr>Содержание</vt:lpstr>
      <vt:lpstr>Введение</vt:lpstr>
      <vt:lpstr>Проблема</vt:lpstr>
      <vt:lpstr>Актуальность  </vt:lpstr>
      <vt:lpstr>Взаимосвязь предметов математика и информатика</vt:lpstr>
      <vt:lpstr>темы и идеи уроков, связывающих математику и информатику</vt:lpstr>
      <vt:lpstr>темы и идеи уроков, связывающих математику и информатику</vt:lpstr>
      <vt:lpstr>темы и идеи уроков, связывающих математику и информатику</vt:lpstr>
      <vt:lpstr>темы и идеи уроков, связывающих математику и информатику</vt:lpstr>
      <vt:lpstr>темы и идеи уроков, связывающих математику и информатику</vt:lpstr>
      <vt:lpstr>темы и идеи уроков, связывающих математику и информатику</vt:lpstr>
      <vt:lpstr>темы и идеи уроков, связывающих математику и информатику</vt:lpstr>
      <vt:lpstr>темы и идеи уроков, связывающих математику и информатику</vt:lpstr>
      <vt:lpstr>темы и идеи уроков, связывающих математику и информатику</vt:lpstr>
      <vt:lpstr>Заключение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Интеграция математики в информатику</dc:title>
  <dc:creator>User</dc:creator>
  <cp:lastModifiedBy>User</cp:lastModifiedBy>
  <cp:revision>21</cp:revision>
  <dcterms:created xsi:type="dcterms:W3CDTF">2017-08-28T15:23:19Z</dcterms:created>
  <dcterms:modified xsi:type="dcterms:W3CDTF">2017-08-28T17:57:39Z</dcterms:modified>
</cp:coreProperties>
</file>