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57" r:id="rId4"/>
    <p:sldId id="258" r:id="rId5"/>
    <p:sldId id="260" r:id="rId6"/>
    <p:sldId id="262" r:id="rId7"/>
    <p:sldId id="267" r:id="rId8"/>
    <p:sldId id="270" r:id="rId9"/>
    <p:sldId id="269" r:id="rId10"/>
    <p:sldId id="271" r:id="rId11"/>
    <p:sldId id="272" r:id="rId12"/>
    <p:sldId id="273" r:id="rId13"/>
    <p:sldId id="274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FF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488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2;&#1054;&#1045;\&#1050;&#1048;&#1052;&#1062;%2017-18\&#1072;&#1074;&#1075;&#1091;&#1089;&#1090;&#1086;&#1074;&#1089;&#1082;&#1080;&#1081;%20&#1087;&#1077;&#1076;&#1089;&#1086;&#1074;&#1077;&#1090;\gmo\&#1088;&#1077;&#1079;&#1091;&#1083;&#1100;&#1090;&#1072;&#1090;&#1099;%20&#1043;&#1048;&#1040;\&#1045;&#1043;&#1069;,%2011%20&#1082;&#1083;&#1072;&#1089;&#1089;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280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Средний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ЕГЭ (11 классы)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>
        <c:manualLayout>
          <c:xMode val="edge"/>
          <c:yMode val="edge"/>
          <c:x val="0.23625756587600749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информатика!$D$18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effectLst>
                <a:outerShdw blurRad="50800" dist="50800" dir="5400000" sx="7000" sy="7000" algn="ctr" rotWithShape="0">
                  <a:schemeClr val="accent6">
                    <a:lumMod val="40000"/>
                    <a:lumOff val="60000"/>
                    <a:alpha val="43000"/>
                  </a:schemeClr>
                </a:outerShdw>
              </a:effectLst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информатика!$B$19:$B$27</c:f>
              <c:strCache>
                <c:ptCount val="9"/>
                <c:pt idx="0">
                  <c:v>Железнодорожный</c:v>
                </c:pt>
                <c:pt idx="1">
                  <c:v>Кировский</c:v>
                </c:pt>
                <c:pt idx="2">
                  <c:v>Россия</c:v>
                </c:pt>
                <c:pt idx="3">
                  <c:v>Красноярск</c:v>
                </c:pt>
                <c:pt idx="4">
                  <c:v>Свердловский</c:v>
                </c:pt>
                <c:pt idx="5">
                  <c:v>Ленинский</c:v>
                </c:pt>
                <c:pt idx="6">
                  <c:v>Октябрьский</c:v>
                </c:pt>
                <c:pt idx="7">
                  <c:v>Центральный</c:v>
                </c:pt>
                <c:pt idx="8">
                  <c:v>Советский</c:v>
                </c:pt>
              </c:strCache>
            </c:strRef>
          </c:cat>
          <c:val>
            <c:numRef>
              <c:f>информатика!$D$19:$D$27</c:f>
              <c:numCache>
                <c:formatCode>0.00</c:formatCode>
                <c:ptCount val="9"/>
                <c:pt idx="0">
                  <c:v>65.194444444444443</c:v>
                </c:pt>
                <c:pt idx="1">
                  <c:v>63.7887323943662</c:v>
                </c:pt>
                <c:pt idx="2" formatCode="General">
                  <c:v>59.2</c:v>
                </c:pt>
                <c:pt idx="3">
                  <c:v>57.454268292682926</c:v>
                </c:pt>
                <c:pt idx="4">
                  <c:v>57.306666666666665</c:v>
                </c:pt>
                <c:pt idx="5">
                  <c:v>56.826666666666668</c:v>
                </c:pt>
                <c:pt idx="6">
                  <c:v>56.356321839080458</c:v>
                </c:pt>
                <c:pt idx="7">
                  <c:v>55.833333333333336</c:v>
                </c:pt>
                <c:pt idx="8">
                  <c:v>54.05263157894737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9735296"/>
        <c:axId val="153382912"/>
      </c:barChart>
      <c:catAx>
        <c:axId val="149735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ru-RU"/>
          </a:p>
        </c:txPr>
        <c:crossAx val="153382912"/>
        <c:crosses val="autoZero"/>
        <c:auto val="1"/>
        <c:lblAlgn val="ctr"/>
        <c:lblOffset val="100"/>
        <c:noMultiLvlLbl val="0"/>
      </c:catAx>
      <c:valAx>
        <c:axId val="15338291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2400" b="1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49735296"/>
        <c:crosses val="autoZero"/>
        <c:crossBetween val="between"/>
      </c:valAx>
    </c:plotArea>
    <c:plotVisOnly val="1"/>
    <c:dispBlanksAs val="gap"/>
    <c:showDLblsOverMax val="0"/>
  </c:chart>
  <c:spPr>
    <a:ln w="28575">
      <a:solidFill>
        <a:schemeClr val="accent1">
          <a:lumMod val="75000"/>
        </a:schemeClr>
      </a:solidFill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2914C-14B1-4B1E-819B-4B510909BEC3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3CC55-840A-4178-90EE-ED4C5CDD0C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kimc.ms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04247" y="5084911"/>
            <a:ext cx="3456384" cy="936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en-US" altLang="ru-RU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</a:t>
            </a:r>
            <a:r>
              <a:rPr lang="ru-RU" altLang="ru-RU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304247" y="620688"/>
            <a:ext cx="8118783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Городская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педагогическая конференция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работников образования</a:t>
            </a:r>
          </a:p>
          <a:p>
            <a:pPr>
              <a:buNone/>
            </a:pPr>
            <a:r>
              <a:rPr lang="ru-RU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«Красноярские стандарты </a:t>
            </a:r>
          </a:p>
          <a:p>
            <a:pPr>
              <a:buNone/>
            </a:pPr>
            <a:r>
              <a:rPr lang="ru-RU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качества образования:</a:t>
            </a:r>
          </a:p>
          <a:p>
            <a:pPr>
              <a:buNone/>
            </a:pPr>
            <a:r>
              <a:rPr lang="ru-RU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выбор и самоопределение»</a:t>
            </a:r>
          </a:p>
          <a:p>
            <a:pPr algn="ctr">
              <a:buNone/>
            </a:pP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hape 61" descr="C:\Users\zalega\Desktop\Красноярск 2015\Рисунки\Lion.png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17098" y="5427153"/>
            <a:ext cx="1005316" cy="1188269"/>
          </a:xfrm>
          <a:prstGeom prst="rect">
            <a:avLst/>
          </a:prstGeom>
          <a:noFill/>
          <a:ln>
            <a:noFill/>
          </a:ln>
          <a:effectLst>
            <a:outerShdw blurRad="50799" dist="38100" dir="5400000" algn="t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2091" y="904806"/>
            <a:ext cx="84315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Результаты ГИА </a:t>
            </a:r>
            <a:r>
              <a:rPr lang="ru-RU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(информатика по выбору 9 классы)</a:t>
            </a:r>
            <a:endParaRPr lang="ru-RU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557484"/>
              </p:ext>
            </p:extLst>
          </p:nvPr>
        </p:nvGraphicFramePr>
        <p:xfrm>
          <a:off x="575556" y="1628800"/>
          <a:ext cx="7992888" cy="46299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2528"/>
                <a:gridCol w="1584176"/>
                <a:gridCol w="1656184"/>
              </a:tblGrid>
              <a:tr h="77426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Район</a:t>
                      </a:r>
                      <a:endParaRPr lang="ru-RU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Средний </a:t>
                      </a:r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балл</a:t>
                      </a:r>
                      <a:endParaRPr lang="ru-RU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5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2016</a:t>
                      </a:r>
                      <a:endParaRPr lang="ru-RU" sz="28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2017</a:t>
                      </a:r>
                      <a:endParaRPr lang="ru-RU" sz="28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4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Железнодорожный и Центральный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3,95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4,04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5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Кировский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3,78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3,94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5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Свердловский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3,61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3,94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5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г.Красноярск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3,85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3,89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5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Ленинский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3,68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3,87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5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Октябрьский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3,85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3,86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54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Советский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3,74</a:t>
                      </a:r>
                      <a:endParaRPr lang="ru-RU"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3,80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Стрелка вверх 3"/>
          <p:cNvSpPr/>
          <p:nvPr/>
        </p:nvSpPr>
        <p:spPr>
          <a:xfrm>
            <a:off x="8244408" y="2852936"/>
            <a:ext cx="360040" cy="3240360"/>
          </a:xfrm>
          <a:prstGeom prst="upArrow">
            <a:avLst>
              <a:gd name="adj1" fmla="val 50000"/>
              <a:gd name="adj2" fmla="val 211954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46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6251134"/>
              </p:ext>
            </p:extLst>
          </p:nvPr>
        </p:nvGraphicFramePr>
        <p:xfrm>
          <a:off x="141499" y="908720"/>
          <a:ext cx="8861003" cy="55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741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2091" y="904806"/>
            <a:ext cx="85197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Результаты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ЕГЭ </a:t>
            </a:r>
            <a:r>
              <a:rPr lang="ru-RU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(информатика по выбору 11 классы)</a:t>
            </a:r>
            <a:endParaRPr lang="ru-RU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057121"/>
              </p:ext>
            </p:extLst>
          </p:nvPr>
        </p:nvGraphicFramePr>
        <p:xfrm>
          <a:off x="467544" y="1772816"/>
          <a:ext cx="8280920" cy="43441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92000"/>
                <a:gridCol w="2113182"/>
                <a:gridCol w="1975738"/>
              </a:tblGrid>
              <a:tr h="42313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8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Район</a:t>
                      </a:r>
                      <a:endParaRPr lang="ru-RU" sz="28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8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Средний балл</a:t>
                      </a:r>
                      <a:endParaRPr lang="ru-RU" sz="28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67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u="none" strike="noStrike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2016</a:t>
                      </a:r>
                      <a:endParaRPr lang="ru-RU" sz="2800" b="1" i="0" u="none" strike="noStrike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b="1" u="none" strike="noStrike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2017</a:t>
                      </a:r>
                      <a:endParaRPr lang="ru-RU" sz="2800" b="1" i="0" u="none" strike="noStrike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31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Кировский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56, 93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63,79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6409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strike="noStrike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Железнодорожный и Центральный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60,36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61,45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6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Красноярск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55,69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57,45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36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Свердловский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51,58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57,31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36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Советский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52,03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54,05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6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Ленинский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57,41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56,83</a:t>
                      </a:r>
                      <a:endParaRPr lang="ru-RU" sz="2400" b="0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36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Октябрьский</a:t>
                      </a:r>
                      <a:endParaRPr lang="ru-RU" sz="24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57,18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56,36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Стрелка вверх 4"/>
          <p:cNvSpPr/>
          <p:nvPr/>
        </p:nvSpPr>
        <p:spPr>
          <a:xfrm>
            <a:off x="8369874" y="2636912"/>
            <a:ext cx="360040" cy="2592000"/>
          </a:xfrm>
          <a:prstGeom prst="upArrow">
            <a:avLst>
              <a:gd name="adj1" fmla="val 50000"/>
              <a:gd name="adj2" fmla="val 152584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верх 6"/>
          <p:cNvSpPr/>
          <p:nvPr/>
        </p:nvSpPr>
        <p:spPr>
          <a:xfrm rot="10800000">
            <a:off x="8369874" y="5229200"/>
            <a:ext cx="360040" cy="855712"/>
          </a:xfrm>
          <a:prstGeom prst="upArrow">
            <a:avLst>
              <a:gd name="adj1" fmla="val 50000"/>
              <a:gd name="adj2" fmla="val 89091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0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08720"/>
            <a:ext cx="895591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балльные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результаты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ЕГЭ по информатике  </a:t>
            </a:r>
          </a:p>
          <a:p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показали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выпускника 11-х классов :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988840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МБОУ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Гимназии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7 </a:t>
            </a:r>
            <a:endParaRPr lang="ru-RU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МБОУ Лицея № 2</a:t>
            </a:r>
          </a:p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МАОУ Лицея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6 «Перспектива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115616" y="3789040"/>
            <a:ext cx="7043936" cy="2641476"/>
            <a:chOff x="1403648" y="3933056"/>
            <a:chExt cx="7043936" cy="2641476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648" y="3933056"/>
              <a:ext cx="7043936" cy="2641476"/>
            </a:xfrm>
            <a:prstGeom prst="rect">
              <a:avLst/>
            </a:prstGeom>
          </p:spPr>
        </p:pic>
        <p:sp>
          <p:nvSpPr>
            <p:cNvPr id="10" name="Прямоугольник 9"/>
            <p:cNvSpPr/>
            <p:nvPr/>
          </p:nvSpPr>
          <p:spPr>
            <a:xfrm>
              <a:off x="7524328" y="6353355"/>
              <a:ext cx="923256" cy="2211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02010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692091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2800" dirty="0" smtClean="0"/>
              <a:t>Создать </a:t>
            </a:r>
            <a:r>
              <a:rPr lang="ru-RU" sz="2800" dirty="0"/>
              <a:t>условия для личностного роста учителя через обобщение и распространение успешных педагогических практик учителей информатики города Красноярска;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800" dirty="0"/>
              <a:t>Совершенствовать методику преподавания информатики в условиях освоения стандартов второго поколения;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800" dirty="0"/>
              <a:t>Внедрять новые формы и способы внеурочной работы, направленной на вовлечение одаренных детей в активную творческую деятельность.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9612" y="908720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Задачи МО на 2017-2018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учебный год: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48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983879" y="1628800"/>
            <a:ext cx="7200900" cy="3178821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Анализ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деятельности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городского методического объединения </a:t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учителей  информатики</a:t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2016-17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учебный год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altLang="ru-RU" sz="4000" b="1" kern="0" dirty="0" smtClean="0">
              <a:solidFill>
                <a:srgbClr val="1A1A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375380" y="5445224"/>
            <a:ext cx="6400800" cy="7696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августа 2017 года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233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978" y="778694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Методическая тема: 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4178" y="1484784"/>
            <a:ext cx="75608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«Рост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профессиональной компетентности педагога как фактор повышения качества 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образования»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06978" y="3082950"/>
            <a:ext cx="807524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lvl="0" algn="ctr">
              <a:spcBef>
                <a:spcPct val="0"/>
              </a:spcBef>
            </a:pP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</a:t>
            </a:r>
            <a:r>
              <a:rPr lang="ru-RU" sz="4400" b="1" dirty="0">
                <a:solidFill>
                  <a:srgbClr val="002060"/>
                </a:solidFill>
              </a:rPr>
              <a:t> направления </a:t>
            </a:r>
            <a:r>
              <a:rPr lang="ru-RU" sz="4400" b="1" dirty="0" smtClean="0">
                <a:solidFill>
                  <a:srgbClr val="002060"/>
                </a:solidFill>
              </a:rPr>
              <a:t>деятельности</a:t>
            </a:r>
            <a:r>
              <a:rPr kumimoji="0" lang="ru-RU" sz="44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j-ea"/>
                <a:cs typeface="+mj-cs"/>
              </a:rPr>
              <a:t>: </a:t>
            </a:r>
            <a:endParaRPr kumimoji="0" lang="ru-RU" sz="4400" b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12150" y="3703042"/>
            <a:ext cx="806489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imes New Roman" pitchFamily="18" charset="0"/>
              </a:rPr>
              <a:t>1 направление.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Совершенствование профессионального мастерства педагогов.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imes New Roman" pitchFamily="18" charset="0"/>
              </a:rPr>
              <a:t>2 направление.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Работа с молодыми педагогами (учитывая, в том числе, и деятельность РМО)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imes New Roman" pitchFamily="18" charset="0"/>
              </a:rPr>
              <a:t>3 направление.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Выявление и представление успешных педагогических практик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003232" cy="83671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задачи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836712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1. Активизировать работу по совершенствованию профессионального мастерства учителей через изучение передового педагогического опыта и современных педагогических технологий;</a:t>
            </a:r>
          </a:p>
          <a:p>
            <a:r>
              <a:rPr lang="ru-RU" sz="2400" dirty="0" smtClean="0"/>
              <a:t>2. Организовать работу по оказанию методической помощи молодым учителям в изучение опыта практического применения новых подходов в преподавании информатики в условиях реализации ФГОС;</a:t>
            </a:r>
          </a:p>
          <a:p>
            <a:r>
              <a:rPr lang="ru-RU" sz="2400" dirty="0" smtClean="0"/>
              <a:t>3. Создать условия для личностного роста учителя через обобщение и распространение успешных педагогических практик учителей информатики города Красноярска;</a:t>
            </a:r>
          </a:p>
          <a:p>
            <a:r>
              <a:rPr lang="ru-RU" sz="2400" dirty="0" smtClean="0"/>
              <a:t>4. Подготовить сборник инструктивно-методических материалов в области использования ИКТ в помощь учителям, в соответствии с требованиями «Профессионального стандарта педагога».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980728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5 </a:t>
            </a:r>
            <a:r>
              <a:rPr lang="ru-RU" sz="2800" b="1" dirty="0"/>
              <a:t>заседаний </a:t>
            </a:r>
            <a:r>
              <a:rPr lang="ru-RU" sz="2800" b="1" dirty="0" smtClean="0"/>
              <a:t>городского методического объединения </a:t>
            </a:r>
            <a:r>
              <a:rPr lang="ru-RU" sz="2800" b="1" dirty="0"/>
              <a:t>и  28 заседаний районных методических объединений, </a:t>
            </a:r>
            <a:endParaRPr lang="ru-RU" sz="2800" b="1" dirty="0" smtClean="0"/>
          </a:p>
          <a:p>
            <a:r>
              <a:rPr lang="ru-RU" sz="2800" dirty="0" smtClean="0"/>
              <a:t>на </a:t>
            </a:r>
            <a:r>
              <a:rPr lang="ru-RU" sz="2800" dirty="0"/>
              <a:t>которых преобладали следующие формы работы: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семинары </a:t>
            </a:r>
            <a:r>
              <a:rPr lang="en-US" sz="2800" dirty="0" smtClean="0"/>
              <a:t> </a:t>
            </a:r>
            <a:r>
              <a:rPr lang="ru-RU" sz="2800" dirty="0" smtClean="0"/>
              <a:t>– </a:t>
            </a:r>
            <a:r>
              <a:rPr lang="ru-RU" sz="2800" dirty="0"/>
              <a:t>10,  </a:t>
            </a: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мастер-классы </a:t>
            </a:r>
            <a:r>
              <a:rPr lang="en-US" sz="2800" dirty="0"/>
              <a:t> </a:t>
            </a:r>
            <a:r>
              <a:rPr lang="ru-RU" sz="2800" dirty="0"/>
              <a:t>– 10,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круглые </a:t>
            </a:r>
            <a:r>
              <a:rPr lang="ru-RU" sz="2800" dirty="0"/>
              <a:t>столы </a:t>
            </a:r>
            <a:r>
              <a:rPr lang="en-US" sz="2800" dirty="0"/>
              <a:t> </a:t>
            </a:r>
            <a:r>
              <a:rPr lang="ru-RU" sz="2800" dirty="0"/>
              <a:t>– 8,  </a:t>
            </a: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другое </a:t>
            </a:r>
            <a:r>
              <a:rPr lang="en-US" sz="2800" dirty="0" smtClean="0"/>
              <a:t>  </a:t>
            </a:r>
            <a:r>
              <a:rPr lang="ru-RU" sz="2800" dirty="0"/>
              <a:t>– </a:t>
            </a:r>
            <a:r>
              <a:rPr lang="ru-RU" sz="2800" dirty="0" smtClean="0"/>
              <a:t>14 </a:t>
            </a:r>
            <a:r>
              <a:rPr lang="ru-RU" sz="2800" dirty="0"/>
              <a:t>(чемпионат, творческая мастерская, доклад, открытый урок, обзор практик,  представление опыта, </a:t>
            </a:r>
            <a:endParaRPr lang="ru-RU" sz="2800" dirty="0" smtClean="0"/>
          </a:p>
          <a:p>
            <a:pPr marL="450850"/>
            <a:r>
              <a:rPr lang="ru-RU" sz="2800" dirty="0" smtClean="0"/>
              <a:t>рабочая </a:t>
            </a:r>
            <a:r>
              <a:rPr lang="ru-RU" sz="2800" dirty="0"/>
              <a:t>встреча творческой группы</a:t>
            </a:r>
            <a:r>
              <a:rPr lang="ru-RU" sz="2800" dirty="0" smtClean="0"/>
              <a:t>).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За  2016-17  учебный год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было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проведено:</a:t>
            </a:r>
          </a:p>
        </p:txBody>
      </p:sp>
      <p:pic>
        <p:nvPicPr>
          <p:cNvPr id="1026" name="Picture 2" descr="http://kimc.ms/net/school-net/gmo-informatics/image/r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48264" y="4509120"/>
            <a:ext cx="1905000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4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24744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/>
              <a:t>«День информатики и технологии» в рамках IV Красноярского педагогического </a:t>
            </a:r>
            <a:r>
              <a:rPr lang="ru-RU" sz="2800" dirty="0" smtClean="0"/>
              <a:t>марафона –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49 </a:t>
            </a:r>
            <a:r>
              <a:rPr lang="ru-RU" sz="2800" dirty="0" smtClean="0"/>
              <a:t>участников (</a:t>
            </a:r>
            <a:r>
              <a:rPr lang="ru-RU" sz="2800" dirty="0"/>
              <a:t>«Интеллектуальный марафон» для молодых педагогов в рамках мероприятия  </a:t>
            </a:r>
            <a:r>
              <a:rPr lang="ru-RU" sz="2800" dirty="0" smtClean="0"/>
              <a:t>-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ru-RU" sz="2800" dirty="0" smtClean="0"/>
              <a:t>участников)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Городской чемпионат среди школьников по информационным технологиям. </a:t>
            </a:r>
            <a:r>
              <a:rPr lang="ru-RU" sz="2800" dirty="0" smtClean="0"/>
              <a:t>(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465</a:t>
            </a:r>
            <a:r>
              <a:rPr lang="ru-RU" sz="2800" dirty="0"/>
              <a:t> учащихся +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 </a:t>
            </a:r>
            <a:r>
              <a:rPr lang="ru-RU" sz="2800" dirty="0" smtClean="0"/>
              <a:t>учителей)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Подготовка материалов и публикация на портале МКУ КИМЦ </a:t>
            </a:r>
            <a:r>
              <a:rPr lang="ru-RU" sz="2800" dirty="0">
                <a:hlinkClick r:id="rId2"/>
              </a:rPr>
              <a:t>http://kimc.ms</a:t>
            </a:r>
            <a:r>
              <a:rPr lang="ru-RU" sz="2800" dirty="0" smtClean="0">
                <a:hlinkClick r:id="rId2"/>
              </a:rPr>
              <a:t>/</a:t>
            </a:r>
            <a:r>
              <a:rPr lang="ru-RU" sz="2800" dirty="0" smtClean="0"/>
              <a:t> сборника </a:t>
            </a:r>
            <a:r>
              <a:rPr lang="ru-RU" sz="2800" dirty="0"/>
              <a:t>инструктивно-методических материалов в области использования ИКТ "В помощь педагогу" -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ru-RU" sz="2800" dirty="0"/>
              <a:t> публикаций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5624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2015" y="2060848"/>
            <a:ext cx="857996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Всероссийская научно-практическая  конференция "Современные подходы к работе с высокомотивированными старшеклассниками"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XXIV Всероссийская конференция «Практики развития: индивидуальная инициатива в новом образовательном пространстве»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IV Красноярский педагогический марафон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smtClean="0"/>
              <a:t>Городская конференция </a:t>
            </a:r>
            <a:r>
              <a:rPr lang="ru-RU" sz="2400" dirty="0"/>
              <a:t>учителей математики по использованию интерактивного оборудования в образовательном процессе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Городского день </a:t>
            </a:r>
            <a:r>
              <a:rPr lang="ru-RU" sz="2400" dirty="0"/>
              <a:t>Пилотных площадок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4024" y="908720"/>
            <a:ext cx="84664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Представление своего профессионального опыта в городских и  краевых мероприятиях </a:t>
            </a:r>
          </a:p>
        </p:txBody>
      </p:sp>
    </p:spTree>
    <p:extLst>
      <p:ext uri="{BB962C8B-B14F-4D97-AF65-F5344CB8AC3E}">
        <p14:creationId xmlns:p14="http://schemas.microsoft.com/office/powerpoint/2010/main" val="370808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97468"/>
            <a:ext cx="9144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педагогов в профессиональных конкурсах </a:t>
            </a:r>
            <a:endParaRPr lang="ru-RU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521" y="980728"/>
            <a:ext cx="88569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профессиональных конкурсах на федеральном уровне приняли участие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2400" dirty="0" smtClean="0"/>
              <a:t> педагога: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err="1"/>
              <a:t>Пажильцева</a:t>
            </a:r>
            <a:r>
              <a:rPr lang="ru-RU" sz="2400" dirty="0"/>
              <a:t> Ольга </a:t>
            </a:r>
            <a:r>
              <a:rPr lang="ru-RU" sz="2400" dirty="0" smtClean="0"/>
              <a:t>Петровна, </a:t>
            </a:r>
            <a:r>
              <a:rPr lang="ru-RU" sz="2400" dirty="0"/>
              <a:t>МАОУ Гимназия № 2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/>
              <a:t>Расулова </a:t>
            </a:r>
            <a:r>
              <a:rPr lang="ru-RU" sz="2400" dirty="0"/>
              <a:t>Анна Владимировна, </a:t>
            </a:r>
            <a:r>
              <a:rPr lang="ru-RU" sz="2400" dirty="0" smtClean="0"/>
              <a:t>МБОУ </a:t>
            </a:r>
            <a:r>
              <a:rPr lang="ru-RU" sz="2400" dirty="0"/>
              <a:t>СШ №</a:t>
            </a:r>
            <a:r>
              <a:rPr lang="ru-RU" sz="2400" dirty="0" smtClean="0"/>
              <a:t>150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err="1" smtClean="0"/>
              <a:t>Садовникова</a:t>
            </a:r>
            <a:r>
              <a:rPr lang="ru-RU" sz="2400" dirty="0" smtClean="0"/>
              <a:t> </a:t>
            </a:r>
            <a:r>
              <a:rPr lang="ru-RU" sz="2400" dirty="0"/>
              <a:t>Светлана Александровна, </a:t>
            </a:r>
            <a:r>
              <a:rPr lang="ru-RU" sz="2400" dirty="0" smtClean="0"/>
              <a:t>МАОУ </a:t>
            </a:r>
            <a:r>
              <a:rPr lang="ru-RU" sz="2400" dirty="0"/>
              <a:t>Гимназия № 2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муниципальном профессиональном конкурсе  «Учитель года города Красноярска»  приняло участие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ru-RU" sz="2400" dirty="0"/>
              <a:t> педагогов, в очный пошли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err="1"/>
              <a:t>Варданян</a:t>
            </a:r>
            <a:r>
              <a:rPr lang="ru-RU" sz="2400" dirty="0"/>
              <a:t> Кристине </a:t>
            </a:r>
            <a:r>
              <a:rPr lang="ru-RU" sz="2400" dirty="0" err="1"/>
              <a:t>Вигеновна</a:t>
            </a:r>
            <a:r>
              <a:rPr lang="ru-RU" sz="2400" dirty="0"/>
              <a:t>, МБОУ </a:t>
            </a:r>
            <a:r>
              <a:rPr lang="ru-RU" sz="2400" dirty="0" smtClean="0"/>
              <a:t>«Средняя </a:t>
            </a:r>
            <a:r>
              <a:rPr lang="ru-RU" sz="2400" dirty="0"/>
              <a:t>школа № </a:t>
            </a:r>
            <a:r>
              <a:rPr lang="ru-RU" sz="2400" dirty="0" smtClean="0"/>
              <a:t>133» </a:t>
            </a:r>
            <a:r>
              <a:rPr lang="ru-RU" sz="2400" dirty="0"/>
              <a:t>- лауреат конкурса 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err="1"/>
              <a:t>Стадник</a:t>
            </a:r>
            <a:r>
              <a:rPr lang="ru-RU" sz="2400" dirty="0"/>
              <a:t> Виктория Игоревна</a:t>
            </a:r>
            <a:r>
              <a:rPr lang="ru-RU" sz="2400" dirty="0" smtClean="0"/>
              <a:t>, </a:t>
            </a:r>
            <a:r>
              <a:rPr lang="ru-RU" sz="2400" dirty="0"/>
              <a:t>МБОУ </a:t>
            </a:r>
            <a:r>
              <a:rPr lang="ru-RU" sz="2400" dirty="0" smtClean="0"/>
              <a:t>«Средняя </a:t>
            </a:r>
            <a:r>
              <a:rPr lang="ru-RU" sz="2400" dirty="0"/>
              <a:t>школа № </a:t>
            </a:r>
            <a:r>
              <a:rPr lang="ru-RU" sz="2400" dirty="0" smtClean="0"/>
              <a:t>47»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err="1"/>
              <a:t>Требушевская</a:t>
            </a:r>
            <a:r>
              <a:rPr lang="ru-RU" sz="2400" dirty="0"/>
              <a:t> Елена Валерьевна, </a:t>
            </a:r>
            <a:r>
              <a:rPr lang="ru-RU" sz="2400" dirty="0" smtClean="0"/>
              <a:t>МБОУ «Средняя </a:t>
            </a:r>
            <a:r>
              <a:rPr lang="ru-RU" sz="2400" dirty="0"/>
              <a:t>школа № </a:t>
            </a:r>
            <a:r>
              <a:rPr lang="ru-RU" sz="2400" dirty="0" smtClean="0"/>
              <a:t>145»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0438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7883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http://kimc.ms/</a:t>
            </a:r>
            <a:endParaRPr lang="ru-RU" sz="32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88328"/>
            <a:ext cx="9144000" cy="552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8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10228510</TotalTime>
  <Words>622</Words>
  <Application>Microsoft Office PowerPoint</Application>
  <PresentationFormat>Экран (4:3)</PresentationFormat>
  <Paragraphs>110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Методическая тема: </vt:lpstr>
      <vt:lpstr>Основные 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деятельности  городского методического объединения  учителей  информатики за 2016-17 уч. год. </dc:title>
  <dc:creator>Татьяна Копылова</dc:creator>
  <cp:lastModifiedBy>RTF</cp:lastModifiedBy>
  <cp:revision>45</cp:revision>
  <dcterms:created xsi:type="dcterms:W3CDTF">2017-08-18T03:59:39Z</dcterms:created>
  <dcterms:modified xsi:type="dcterms:W3CDTF">2017-08-29T10:12:07Z</dcterms:modified>
</cp:coreProperties>
</file>