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993300"/>
    <a:srgbClr val="422C16"/>
    <a:srgbClr val="0C788E"/>
    <a:srgbClr val="006666"/>
    <a:srgbClr val="0099CC"/>
    <a:srgbClr val="1C1C1C"/>
    <a:srgbClr val="800000"/>
    <a:srgbClr val="CCFF99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77" d="100"/>
          <a:sy n="77" d="100"/>
        </p:scale>
        <p:origin x="-1020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94B66-3A4E-4797-B0FA-186D4A88CCD1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294AE-E62A-45FD-8514-A332E4FEA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8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94AE-E62A-45FD-8514-A332E4FEAF5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files.school-collection.edu.ru/dlrstore/4dc7ed04-7223-497c-8b8d-ed82b29befe0/9_41.swf" TargetMode="External"/><Relationship Id="rId3" Type="http://schemas.openxmlformats.org/officeDocument/2006/relationships/hyperlink" Target="http://learningapps.org/" TargetMode="External"/><Relationship Id="rId7" Type="http://schemas.openxmlformats.org/officeDocument/2006/relationships/hyperlink" Target="http://www.youtube.com/watch?v=QoC1ilZx73Q#t=27" TargetMode="External"/><Relationship Id="rId2" Type="http://schemas.openxmlformats.org/officeDocument/2006/relationships/hyperlink" Target="http://www.jimdo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arningapps.org/395648" TargetMode="External"/><Relationship Id="rId5" Type="http://schemas.openxmlformats.org/officeDocument/2006/relationships/hyperlink" Target="http://learningapps.org/516050" TargetMode="External"/><Relationship Id="rId4" Type="http://schemas.openxmlformats.org/officeDocument/2006/relationships/hyperlink" Target="http://www.twiddla.com/" TargetMode="External"/><Relationship Id="rId9" Type="http://schemas.openxmlformats.org/officeDocument/2006/relationships/hyperlink" Target="http://master-test.net/ru/quiz/testing/id/255#quiz_item_6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62;&#1099;&#1088;&#1086;%20&#1070;&#1083;&#1080;&#1103;%20&#1053;&#1080;&#1082;&#1086;&#1083;&#1072;&#1077;&#1074;&#1085;&#1072;.doc" TargetMode="External"/><Relationship Id="rId2" Type="http://schemas.openxmlformats.org/officeDocument/2006/relationships/hyperlink" Target="https://yrok-on-line.jimdo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94;&#1086;&#1088;&#1099;.jpg" TargetMode="External"/><Relationship Id="rId4" Type="http://schemas.openxmlformats.org/officeDocument/2006/relationships/hyperlink" Target="&#1062;&#1099;&#1088;&#1086;%20&#1070;&#1083;&#1080;&#1103;%20&#1053;&#1080;&#1082;&#1086;&#1083;&#1072;&#1077;&#1074;&#1085;&#1072;_&#1044;&#1080;&#1089;&#1090;&#1072;&#1085;&#1094;&#1080;&#1086;&#1085;&#1085;&#1099;&#1081;_&#1091;&#1088;&#1086;&#1082;_&#1080;&#1085;&#1092;&#1086;&#1088;&#1084;&#1072;&#1090;&#1080;&#1082;&#1080;_5&#1082;&#1083;&#1072;&#1089;&#1089;.doc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29417" y="5013176"/>
            <a:ext cx="91440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000" b="1" dirty="0" smtClean="0">
                <a:latin typeface="Book Antiqua" panose="02040602050305030304" pitchFamily="18" charset="0"/>
              </a:rPr>
              <a:t>«Методика создания урока в дистанционной форме»   </a:t>
            </a:r>
            <a:endParaRPr lang="ru-RU" sz="4000" b="1" dirty="0">
              <a:latin typeface="Book Antiqua" panose="020406020503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6243" y="1628800"/>
            <a:ext cx="3310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Городская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августовская конференция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29.08.2017 год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84369" y="6104329"/>
            <a:ext cx="154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/>
          </a:p>
          <a:p>
            <a:r>
              <a:rPr lang="ru-RU" sz="1200" b="1" dirty="0" smtClean="0"/>
              <a:t>Цыро Ю.Н. </a:t>
            </a:r>
            <a:endParaRPr lang="ru-RU" sz="1200" b="1" dirty="0"/>
          </a:p>
          <a:p>
            <a:r>
              <a:rPr lang="ru-RU" sz="1200" b="1" dirty="0"/>
              <a:t>М</a:t>
            </a:r>
            <a:r>
              <a:rPr lang="ru-RU" sz="1200" b="1" dirty="0" smtClean="0"/>
              <a:t>БОУ СШ №12</a:t>
            </a:r>
          </a:p>
          <a:p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260648"/>
            <a:ext cx="2333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урока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on-line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Конструктор сайтов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www.jimdo.com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интерактивных заданий для урока.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LearningApps.org -приложение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2.0 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http://learningapps.org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Интерактивная доска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on-line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www.twiddla.com</a:t>
            </a:r>
            <a:endParaRPr lang="ru-RU" dirty="0" smtClean="0"/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редактора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learningapps.org/516050</a:t>
            </a:r>
            <a:r>
              <a:rPr lang="ru-RU" dirty="0" smtClean="0"/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графического экрана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http://learningapps.org/395648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Видеоролик «Как работает сканер»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http://www.youtube.com/watch?v=QoC1ilZx73Q#t=27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Flash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-ролик «Закрашивание областей рисунка»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http://files.school-collection.edu.ru/dlrstore/4dc7ed04-7223-497c-8b8d-ed82b29befe0/9_41.swf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тест «Графический редактор» Бутакова С.Ю.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http://master-test.net/ru/quiz/testing/id/255#quiz_item_6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/>
              <a:t>  </a:t>
            </a: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9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136339"/>
            <a:ext cx="8208912" cy="13388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образование ни одному человеку не могут быть даны или сообщены. Всякий, кто желает к ним приобщиться, должен достигнуть этого собственной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деятельностью, собственными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силами, собственным напряжением.... Поэтому самодеятельность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средство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одновременно результат образования.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Дистервег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171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2880320"/>
          </a:xfrm>
        </p:spPr>
        <p:txBody>
          <a:bodyPr/>
          <a:lstStyle/>
          <a:p>
            <a:pPr algn="l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учебного материала либо полностью размещенного в Интернете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специальных тематических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-страниц, при этом учащиеся полностью удалены от учебных ресурсов и дистанционного учителя,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очный урок с использованием удаленных ресурсов Интернет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учитель и учащиеся находятся в одном классе. </a:t>
            </a: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88640"/>
            <a:ext cx="56507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-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379971" y="260648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типа дистанционных уроков </a:t>
            </a: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60326" y="1630749"/>
            <a:ext cx="4248150" cy="2087562"/>
            <a:chOff x="113" y="1253"/>
            <a:chExt cx="2676" cy="1315"/>
          </a:xfrm>
          <a:noFill/>
        </p:grpSpPr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113" y="1253"/>
              <a:ext cx="2676" cy="1315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58" y="1344"/>
              <a:ext cx="2556" cy="9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Учитель (локальный координатор), и учащиеся удалены друг от друга, но при этом пользуются уроком, предварительно размещенным в Интернете. </a:t>
              </a: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608514" y="1420018"/>
            <a:ext cx="4248150" cy="2087563"/>
            <a:chOff x="2925" y="1570"/>
            <a:chExt cx="2676" cy="1315"/>
          </a:xfrm>
          <a:noFill/>
        </p:grpSpPr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2925" y="1570"/>
              <a:ext cx="2676" cy="1315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016" y="1839"/>
              <a:ext cx="2540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Учитель и ученики находятся в одном классе, а информационные ресурсы, которыми они пользуются в течение урока от них удалены</a:t>
              </a:r>
              <a:r>
                <a:rPr lang="ru-RU" dirty="0"/>
                <a:t>. 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3635896" y="3936663"/>
            <a:ext cx="4248150" cy="2087562"/>
            <a:chOff x="1338" y="3005"/>
            <a:chExt cx="2676" cy="1315"/>
          </a:xfrm>
          <a:noFill/>
          <a:effectLst/>
        </p:grpSpPr>
        <p:sp>
          <p:nvSpPr>
            <p:cNvPr id="15" name="AutoShape 7"/>
            <p:cNvSpPr>
              <a:spLocks noChangeArrowheads="1"/>
            </p:cNvSpPr>
            <p:nvPr/>
          </p:nvSpPr>
          <p:spPr bwMode="auto">
            <a:xfrm>
              <a:off x="1338" y="3005"/>
              <a:ext cx="2676" cy="1315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383" y="3452"/>
              <a:ext cx="2586" cy="40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Размещение учебной информации на учебном сайте и учебная игра в Сети.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63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8"/>
            <a:ext cx="49361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уроку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00808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порядок урока. Самым простым и самым элементарным является точное начало и точное окончание урока.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порядок урока (его структура). К внутреннему порядку урока отнесем целесообразное распределение урока на этапы, т.е. урок делится на четкие временные отрезки.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подход к обучению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урока дидактическим принципам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обучаемым, непосредственным участникам дистанционного урока, - иметь навыки пользователя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проблем дистанционного урока - высокая активность учащихся.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деятельности учащихся. </a:t>
            </a:r>
          </a:p>
        </p:txBody>
      </p:sp>
    </p:spTree>
    <p:extLst>
      <p:ext uri="{BB962C8B-B14F-4D97-AF65-F5344CB8AC3E}">
        <p14:creationId xmlns:p14="http://schemas.microsoft.com/office/powerpoint/2010/main" val="3590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0545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581" y="1628800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носить частично-поисковые, эвристические методы с проблемным изложением материала, а также исследовательские методы, позволяющими учащимся самостоятельно решать новые для них познавательные задачи находить новые решения уже известных задач, доказательств теорем и т.д. Порожденные проблемной ситуацией противоречия с необходимостью порождают процесс мышления...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501008"/>
            <a:ext cx="813690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дистанционного обучения для школьников не нацелена на массовое обучение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замену традиционного обучения.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область применения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дополнительное образование;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экстернат;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базовое образование только для той категории учащихся, которые не имеют возможность (по тем или иным причинам) посещать дневную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школу (дети инвалиды..)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1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2190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План-конспект дистанционного урока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33789"/>
            <a:ext cx="82670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занятия, учебный предмет.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занятия.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Девиз, цитата и т.п.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занятия (относительно учеников, учителя, их совместной деятельности).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состав учащихся – класс (возраст), количество.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занятия или главный вопрос.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образовательный продукт, который будет создан учащимися.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УУД: предметные,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личностные Универсальные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чебные Действия.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Краткий план занятия с указанием времени на каждый пункт плана.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Подробный конспект занятия с необходимым материалом (актуальным и интересным для учащихся): примерные вопросы, необычные сведения, творческие задания и др.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видов деятельности дистантных учащихся на протяжении дистанционного занятия.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видов деятельности самого дистантного педагога и других возможных участников занятия. </a:t>
            </a:r>
          </a:p>
          <a:p>
            <a:pPr marL="285750" indent="-285750"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материалов или сами материалы, необходимые для занятия (ссылки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web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-сайты, собственные web-квесты, тексты «бумажных» пособий, необходимые лабораторные материалы, CD-ROM и 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489" y="5853072"/>
            <a:ext cx="92045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определенные рамки урока, он должен длиться 45 минут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47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554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 урок информатики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50055" y="2487380"/>
            <a:ext cx="81843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ЗАНЯТИЕ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325755"/>
            <a:ext cx="4572000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  <a:hlinkClick r:id="rId3" action="ppaction://hlinkfile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ПЛАН-КОНСПЕКТ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50055" y="3284984"/>
            <a:ext cx="81189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ГРАМОТА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2492896"/>
            <a:ext cx="3326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https://yrok-on-line.jimdo.com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96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260648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общий анализ урока, его позитивные и негативные стороны, возникшие проблемы и способы их преодоления</a:t>
            </a:r>
          </a:p>
        </p:txBody>
      </p:sp>
    </p:spTree>
    <p:extLst>
      <p:ext uri="{BB962C8B-B14F-4D97-AF65-F5344CB8AC3E}">
        <p14:creationId xmlns:p14="http://schemas.microsoft.com/office/powerpoint/2010/main" val="340263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6306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деятельности учеников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69" b="11387"/>
          <a:stretch/>
        </p:blipFill>
        <p:spPr>
          <a:xfrm>
            <a:off x="1085028" y="1581110"/>
            <a:ext cx="7087372" cy="429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45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6094</TotalTime>
  <Words>591</Words>
  <Application>Microsoft Office PowerPoint</Application>
  <PresentationFormat>Экран (4:3)</PresentationFormat>
  <Paragraphs>67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Презентация PowerPoint</vt:lpstr>
      <vt:lpstr>урок с использованием учебного материала либо полностью размещенного в Интернете в виде специальных тематических web-страниц, при этом учащиеся полностью удалены от учебных ресурсов и дистанционного учителя, либо очный урок с использованием удаленных ресурсов Интернет, при этом учитель и учащиеся находятся в одном классе.  </vt:lpstr>
      <vt:lpstr>Три типа дистанционных уроков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825</cp:revision>
  <dcterms:created xsi:type="dcterms:W3CDTF">2010-05-23T14:28:12Z</dcterms:created>
  <dcterms:modified xsi:type="dcterms:W3CDTF">2017-08-28T16:20:59Z</dcterms:modified>
</cp:coreProperties>
</file>